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  <p:embeddedFont>
      <p:font typeface="Merriweather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erriweather-bold.fntdata"/><Relationship Id="rId14" Type="http://schemas.openxmlformats.org/officeDocument/2006/relationships/font" Target="fonts/Merriweather-regular.fntdata"/><Relationship Id="rId17" Type="http://schemas.openxmlformats.org/officeDocument/2006/relationships/font" Target="fonts/Merriweather-boldItalic.fntdata"/><Relationship Id="rId16" Type="http://schemas.openxmlformats.org/officeDocument/2006/relationships/font" Target="fonts/Merriweather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125" y="0"/>
            <a:ext cx="9144250" cy="4398100"/>
          </a:xfrm>
          <a:custGeom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48099"/>
            <a:ext cx="9144250" cy="4398100"/>
          </a:xfrm>
          <a:custGeom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Shape 16"/>
          <p:cNvSpPr/>
          <p:nvPr/>
        </p:nvSpPr>
        <p:spPr>
          <a:xfrm>
            <a:off x="0" y="0"/>
            <a:ext cx="9144250" cy="4398100"/>
          </a:xfrm>
          <a:custGeom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Shape 17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0" y="44125"/>
            <a:ext cx="4313625" cy="4399375"/>
          </a:xfrm>
          <a:custGeom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Shape 22"/>
          <p:cNvSpPr/>
          <p:nvPr/>
        </p:nvSpPr>
        <p:spPr>
          <a:xfrm>
            <a:off x="-125" y="0"/>
            <a:ext cx="4316900" cy="4395600"/>
          </a:xfrm>
          <a:custGeom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Shape 23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Future: Friend/enemies</a:t>
            </a:r>
            <a:endParaRPr/>
          </a:p>
        </p:txBody>
      </p:sp>
      <p:sp>
        <p:nvSpPr>
          <p:cNvPr id="65" name="Shape 65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Diplomacy</a:t>
            </a:r>
            <a:endParaRPr/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rPr>
              <a:t>Recognition, but no diplomatic relations</a:t>
            </a:r>
            <a:endParaRPr sz="1800">
              <a:solidFill>
                <a:srgbClr val="ADADA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rPr>
              <a:t>	Taiwan</a:t>
            </a:r>
            <a:endParaRPr sz="1800">
              <a:solidFill>
                <a:srgbClr val="ADADA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rPr>
              <a:t>Diplomatic relations, now broken; resumed</a:t>
            </a:r>
            <a:endParaRPr sz="1800">
              <a:solidFill>
                <a:srgbClr val="ADADA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rPr>
              <a:t>	Bolivia, Cuba, Nicaragua, Chad, Mali and Niger, Iran</a:t>
            </a:r>
            <a:endParaRPr sz="1800">
              <a:solidFill>
                <a:srgbClr val="ADADA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rPr>
              <a:t>Economic ties (trade offices) short of full diplomatic relations several ties.</a:t>
            </a:r>
            <a:endParaRPr sz="1800">
              <a:solidFill>
                <a:srgbClr val="ADADA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rPr>
              <a:t>	Bahrain, Morocco, Oman, Qatar and Tunisia</a:t>
            </a:r>
            <a:endParaRPr sz="1800">
              <a:solidFill>
                <a:srgbClr val="ADADA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Enemies</a:t>
            </a:r>
            <a:endParaRPr/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ADADAD"/>
                </a:solidFill>
              </a:rPr>
              <a:t>For both US and Israel similar issues facing grand strategies</a:t>
            </a:r>
            <a:endParaRPr>
              <a:solidFill>
                <a:srgbClr val="ADADA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ADADAD"/>
                </a:solidFill>
              </a:rPr>
              <a:t>Terrorism</a:t>
            </a:r>
            <a:endParaRPr>
              <a:solidFill>
                <a:srgbClr val="ADADA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ADADAD"/>
                </a:solidFill>
              </a:rPr>
              <a:t>Information campaigns (propaganda) that are in context and character ‘anti’</a:t>
            </a:r>
            <a:endParaRPr>
              <a:solidFill>
                <a:srgbClr val="ADADA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ADADAD"/>
                </a:solidFill>
              </a:rPr>
              <a:t>	Western; BDS</a:t>
            </a:r>
            <a:endParaRPr>
              <a:solidFill>
                <a:srgbClr val="ADADA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ADADAD"/>
                </a:solidFill>
              </a:rPr>
              <a:t>Conventional enemies for much of 20th Century has become increasingly become hybrid. </a:t>
            </a:r>
            <a:endParaRPr>
              <a:solidFill>
                <a:srgbClr val="ADADA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rPr>
              <a:t>Diplomacy, economics, information, military (Murray)</a:t>
            </a:r>
            <a:endParaRPr sz="1800">
              <a:solidFill>
                <a:srgbClr val="ADADA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rPr>
              <a:t>Europe, America’s, Soviet Union/Russia, Asia</a:t>
            </a:r>
            <a:endParaRPr sz="1800">
              <a:solidFill>
                <a:srgbClr val="ADADA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rPr>
              <a:t>Controversial and pragmatic.</a:t>
            </a:r>
            <a:endParaRPr sz="1800">
              <a:solidFill>
                <a:srgbClr val="ADADA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rPr>
              <a:t>Evolved during decades</a:t>
            </a:r>
            <a:endParaRPr sz="1800">
              <a:solidFill>
                <a:srgbClr val="ADADA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rPr>
              <a:t>	Survival</a:t>
            </a:r>
            <a:endParaRPr sz="1800">
              <a:solidFill>
                <a:srgbClr val="ADADA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rPr>
              <a:t>	Growth and Development</a:t>
            </a:r>
            <a:endParaRPr sz="1800">
              <a:solidFill>
                <a:srgbClr val="ADADA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rPr>
              <a:t>	Leadership positions</a:t>
            </a:r>
            <a:endParaRPr sz="1800">
              <a:solidFill>
                <a:srgbClr val="ADADA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