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7" r:id="rId2"/>
    <p:sldId id="258" r:id="rId3"/>
    <p:sldId id="259" r:id="rId4"/>
    <p:sldId id="260" r:id="rId5"/>
    <p:sldId id="292" r:id="rId6"/>
    <p:sldId id="261" r:id="rId7"/>
    <p:sldId id="293" r:id="rId8"/>
    <p:sldId id="263" r:id="rId9"/>
    <p:sldId id="29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91" r:id="rId20"/>
    <p:sldId id="273" r:id="rId21"/>
    <p:sldId id="274" r:id="rId22"/>
    <p:sldId id="275" r:id="rId23"/>
    <p:sldId id="290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2593" autoAdjust="0"/>
  </p:normalViewPr>
  <p:slideViewPr>
    <p:cSldViewPr>
      <p:cViewPr varScale="1">
        <p:scale>
          <a:sx n="79" d="100"/>
          <a:sy n="79" d="100"/>
        </p:scale>
        <p:origin x="9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28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29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30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3E57438-07E1-4E73-835F-E0DDF68AB930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2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2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72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72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0634CE0-4865-48CE-9FB4-D44119CDF49E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0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1048601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06F574F-FF6B-40EB-AFF4-C355B917D5CD}" type="slidenum">
              <a:rPr lang="cs-CZ" altLang="cs-CZ" sz="1300" smtClean="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0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104860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D9B0BB0A-96AE-428E-9243-CAA138D74084}" type="slidenum">
              <a:rPr lang="cs-CZ" altLang="cs-CZ" sz="1300" smtClean="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Procedura někdy jednoduchá jindy složitá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F6A60C8F-BE52-4367-B32D-5F29473A0BC8}" type="slidenum">
              <a:rPr lang="cs-CZ" altLang="cs-CZ" smtClean="0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1048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4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http://www.nerdytshirt.com/deviant.html</a:t>
            </a:r>
          </a:p>
          <a:p>
            <a:endParaRPr lang="cs-CZ" dirty="0"/>
          </a:p>
        </p:txBody>
      </p:sp>
      <p:sp>
        <p:nvSpPr>
          <p:cNvPr id="1048650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34CE0-4865-48CE-9FB4-D44119CDF49E}" type="slidenum">
              <a:rPr lang="cs-CZ" smtClean="0"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104866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104867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99FD363-E699-47D6-8FE4-7B3E7582ED1A}" type="slidenum">
              <a:rPr lang="cs-CZ" altLang="cs-CZ" sz="1300" smtClean="0"/>
              <a:pPr>
                <a:spcBef>
                  <a:spcPct val="0"/>
                </a:spcBef>
              </a:pPr>
              <a:t>26</a:t>
            </a:fld>
            <a:endParaRPr lang="cs-CZ" altLang="cs-CZ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8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58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4858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104858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104858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731A420B-7DA2-4255-9E23-0379FA7C3BC8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95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9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829C083-BCBF-464A-9F10-470DBEDD7ABE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84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8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3D16F5F-211A-4DF1-8057-FFDA06F7E56D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10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11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1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1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1DC5252-70A9-4EDA-A91C-1E48BF06636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59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3334C4E-D61B-432A-BAE3-E4458C73B26B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700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0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F643B67C-3E69-4FC3-9F3E-EB654A98A5CD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60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1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0AD5E7D-B4E3-413F-ADDD-FD44E0D64C2C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705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06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07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08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0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7686481-31AC-40B8-8EB2-7DA18FA003FD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80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DD4E0AD-C382-46FB-9ABC-B119C2915792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1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D1CF03F-D831-4AB7-B317-30026F39A165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716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17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18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19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2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DB30C3F-2E35-4BFE-9AAD-DC3FBA12D911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689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104869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9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14066CA8-A236-4CEB-84C2-16A1A8D224A8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4857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7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8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58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58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0C77A79-7144-4DC3-BDEA-D971FC7DD88C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Standard_deviation_diagram.p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 2019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2</a:t>
            </a:r>
          </a:p>
        </p:txBody>
      </p:sp>
      <p:sp>
        <p:nvSpPr>
          <p:cNvPr id="10485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429000"/>
            <a:ext cx="7702550" cy="3168650"/>
          </a:xfrm>
        </p:spPr>
        <p:txBody>
          <a:bodyPr/>
          <a:lstStyle/>
          <a:p>
            <a:pPr algn="ctr" eaLnBrk="1" hangingPunct="1"/>
            <a:r>
              <a:rPr lang="cs-CZ" altLang="cs-CZ" sz="4000" b="1">
                <a:solidFill>
                  <a:schemeClr val="accent2"/>
                </a:solidFill>
              </a:rPr>
              <a:t>MÍRY CENTRÁLNÍ TENDENCE A VARIABILITY</a:t>
            </a:r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en-US" altLang="cs-CZ" sz="1800"/>
              <a:t>He uses statistics as a drunken man uses lampposts – for support</a:t>
            </a:r>
            <a:endParaRPr lang="cs-CZ" altLang="cs-CZ" sz="1800"/>
          </a:p>
          <a:p>
            <a:pPr eaLnBrk="1" hangingPunct="1"/>
            <a:r>
              <a:rPr lang="en-US" altLang="cs-CZ" sz="1800"/>
              <a:t>rather than illumination.</a:t>
            </a:r>
            <a:endParaRPr lang="cs-CZ" altLang="cs-CZ" sz="1800"/>
          </a:p>
          <a:p>
            <a:pPr eaLnBrk="1" hangingPunct="1"/>
            <a:r>
              <a:rPr lang="cs-CZ" altLang="cs-CZ" sz="1800"/>
              <a:t>						</a:t>
            </a:r>
            <a:r>
              <a:rPr lang="en-US" altLang="cs-CZ" sz="1800" i="1"/>
              <a:t>Andrew Lang</a:t>
            </a:r>
            <a:endParaRPr lang="cs-CZ" altLang="cs-CZ" sz="1800" i="1"/>
          </a:p>
        </p:txBody>
      </p:sp>
      <p:pic>
        <p:nvPicPr>
          <p:cNvPr id="2097152" name="Picture 5" descr="drunk_on_lamppost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4724400"/>
            <a:ext cx="1209675" cy="165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/>
              <a:t>Parametrický</a:t>
            </a:r>
            <a:r>
              <a:rPr lang="cs-CZ" dirty="0"/>
              <a:t> popis rozložení</a:t>
            </a:r>
          </a:p>
        </p:txBody>
      </p:sp>
      <p:sp>
        <p:nvSpPr>
          <p:cNvPr id="1048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Rozložení</a:t>
            </a:r>
            <a:r>
              <a:rPr lang="cs-CZ" sz="2000" dirty="0"/>
              <a:t> je úplně popsáno (určeno) četnostmi jednotlivých hodnot, popř. intervalů.</a:t>
            </a:r>
          </a:p>
          <a:p>
            <a:r>
              <a:rPr lang="cs-CZ" sz="2000" dirty="0"/>
              <a:t>Je tedy popsáno množstvím statistik (četností), přesněji </a:t>
            </a:r>
            <a:r>
              <a:rPr lang="cs-CZ" sz="2000" i="1" dirty="0"/>
              <a:t>k</a:t>
            </a:r>
            <a:r>
              <a:rPr lang="cs-CZ" sz="2000" dirty="0"/>
              <a:t>-1 četnostmi, pokud proměnná nabývá </a:t>
            </a:r>
            <a:r>
              <a:rPr lang="cs-CZ" sz="2000" i="1" dirty="0"/>
              <a:t>k</a:t>
            </a:r>
            <a:r>
              <a:rPr lang="cs-CZ" sz="2000" dirty="0"/>
              <a:t> hodnot (či </a:t>
            </a:r>
            <a:r>
              <a:rPr lang="cs-CZ" sz="2000" i="1" dirty="0"/>
              <a:t>k</a:t>
            </a:r>
            <a:r>
              <a:rPr lang="cs-CZ" sz="2000" dirty="0"/>
              <a:t> intervalů).</a:t>
            </a:r>
          </a:p>
          <a:p>
            <a:pPr marL="0" indent="0">
              <a:buNone/>
            </a:pPr>
            <a:r>
              <a:rPr lang="cs-CZ" sz="2000" dirty="0"/>
              <a:t>Lze rozložení popsat efektivněji, méně statistikami (</a:t>
            </a:r>
            <a:r>
              <a:rPr lang="cs-CZ" sz="2000" b="1" dirty="0"/>
              <a:t>parametry</a:t>
            </a:r>
            <a:r>
              <a:rPr lang="cs-CZ" sz="2000" dirty="0"/>
              <a:t>)?</a:t>
            </a:r>
          </a:p>
          <a:p>
            <a:r>
              <a:rPr lang="cs-CZ" sz="2000" dirty="0"/>
              <a:t>Všechny hodnoty jsou stejně četné (1 parametr)</a:t>
            </a:r>
          </a:p>
          <a:p>
            <a:pPr lvl="1"/>
            <a:r>
              <a:rPr lang="cs-CZ" sz="1800" i="1" dirty="0" err="1"/>
              <a:t>f</a:t>
            </a:r>
            <a:r>
              <a:rPr lang="cs-CZ" sz="1800" baseline="-25000" dirty="0" err="1"/>
              <a:t>k</a:t>
            </a:r>
            <a:r>
              <a:rPr lang="cs-CZ" sz="1800" dirty="0"/>
              <a:t>=</a:t>
            </a:r>
            <a:r>
              <a:rPr lang="cs-CZ" sz="1800" i="1" dirty="0"/>
              <a:t>k</a:t>
            </a:r>
            <a:r>
              <a:rPr lang="cs-CZ" sz="1800" dirty="0"/>
              <a:t>/</a:t>
            </a:r>
            <a:r>
              <a:rPr lang="cs-CZ" sz="1800" i="1" dirty="0"/>
              <a:t>N  </a:t>
            </a:r>
            <a:r>
              <a:rPr lang="cs-CZ" sz="1800" dirty="0"/>
              <a:t>kde </a:t>
            </a:r>
            <a:r>
              <a:rPr lang="cs-CZ" sz="1800" i="1" dirty="0"/>
              <a:t>k</a:t>
            </a:r>
            <a:r>
              <a:rPr lang="cs-CZ" sz="1800" dirty="0"/>
              <a:t> je konstanta   ….. </a:t>
            </a:r>
            <a:r>
              <a:rPr lang="cs-CZ" sz="1800" b="1" dirty="0"/>
              <a:t>UNIFORMNÍ</a:t>
            </a:r>
            <a:r>
              <a:rPr lang="cs-CZ" sz="1800" dirty="0"/>
              <a:t> rozložení</a:t>
            </a:r>
          </a:p>
          <a:p>
            <a:r>
              <a:rPr lang="cs-CZ" sz="2000" dirty="0"/>
              <a:t>Četnosti jsou výsledkem procesu, který se dá připodobnit k opakovanému házení korunou, kdy nás zajímá počet „hlav“</a:t>
            </a:r>
          </a:p>
          <a:p>
            <a:pPr lvl="1"/>
            <a:r>
              <a:rPr lang="cs-CZ" sz="1600" i="1" dirty="0" err="1"/>
              <a:t>p</a:t>
            </a:r>
            <a:r>
              <a:rPr lang="cs-CZ" sz="1600" baseline="-25000" dirty="0" err="1"/>
              <a:t>k</a:t>
            </a:r>
            <a:r>
              <a:rPr lang="cs-CZ" sz="1600" dirty="0"/>
              <a:t>=</a:t>
            </a:r>
            <a:r>
              <a:rPr lang="cs-CZ" sz="1600" i="1" dirty="0" err="1"/>
              <a:t>p</a:t>
            </a:r>
            <a:r>
              <a:rPr lang="cs-CZ" sz="1600" i="1" baseline="30000" dirty="0" err="1"/>
              <a:t>k</a:t>
            </a:r>
            <a:r>
              <a:rPr lang="cs-CZ" sz="1600" dirty="0"/>
              <a:t>(1-</a:t>
            </a:r>
            <a:r>
              <a:rPr lang="cs-CZ" sz="1600" i="1" dirty="0"/>
              <a:t>p</a:t>
            </a:r>
            <a:r>
              <a:rPr lang="cs-CZ" sz="1600" dirty="0"/>
              <a:t>)</a:t>
            </a:r>
            <a:r>
              <a:rPr lang="cs-CZ" sz="1600" i="1" baseline="30000" dirty="0"/>
              <a:t>n</a:t>
            </a:r>
            <a:r>
              <a:rPr lang="cs-CZ" sz="1600" baseline="30000" dirty="0"/>
              <a:t>-</a:t>
            </a:r>
            <a:r>
              <a:rPr lang="cs-CZ" sz="1600" i="1" baseline="30000" dirty="0"/>
              <a:t>k</a:t>
            </a:r>
            <a:r>
              <a:rPr lang="cs-CZ" sz="1600" dirty="0"/>
              <a:t>(n!/(n!-k!)) kde </a:t>
            </a:r>
            <a:r>
              <a:rPr lang="cs-CZ" sz="1600" i="1" dirty="0"/>
              <a:t>n</a:t>
            </a:r>
            <a:r>
              <a:rPr lang="cs-CZ" sz="1600" dirty="0"/>
              <a:t> = počet hodů, </a:t>
            </a:r>
            <a:r>
              <a:rPr lang="cs-CZ" sz="1600" i="1" dirty="0"/>
              <a:t>k</a:t>
            </a:r>
            <a:r>
              <a:rPr lang="cs-CZ" sz="1600" dirty="0"/>
              <a:t>= počet hlav </a:t>
            </a:r>
            <a:r>
              <a:rPr lang="cs-CZ" sz="1600" i="1" dirty="0"/>
              <a:t>p</a:t>
            </a:r>
            <a:r>
              <a:rPr lang="cs-CZ" sz="1600" dirty="0"/>
              <a:t>=pravděpodobnost „hlavy“ </a:t>
            </a:r>
          </a:p>
          <a:p>
            <a:pPr lvl="1"/>
            <a:r>
              <a:rPr lang="cs-CZ" sz="1600" b="1" dirty="0"/>
              <a:t>BINOMICKÉ</a:t>
            </a:r>
            <a:r>
              <a:rPr lang="cs-CZ" sz="1600" dirty="0"/>
              <a:t> rozložení pro diskrétní proměnné (2 parametry)</a:t>
            </a:r>
          </a:p>
          <a:p>
            <a:r>
              <a:rPr lang="cs-CZ" sz="2000" dirty="0"/>
              <a:t>Normální rozložení</a:t>
            </a:r>
          </a:p>
          <a:p>
            <a:endParaRPr lang="cs-CZ" sz="2400" dirty="0"/>
          </a:p>
          <a:p>
            <a:pPr lvl="1"/>
            <a:endParaRPr lang="cs-CZ" sz="2000" i="1" dirty="0"/>
          </a:p>
        </p:txBody>
      </p:sp>
      <p:pic>
        <p:nvPicPr>
          <p:cNvPr id="2097159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5733256"/>
            <a:ext cx="3314700" cy="8858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48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400" dirty="0"/>
              <a:t>Nedalo by se rozložení hodnot proměnné popsat úsporněji než pomocí tabulky četností, histogramu?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dirty="0"/>
              <a:t>Kde na měřené škále se rozložení nalézá?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UKAZATEL CENTRÁLNÍ TENDENCE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800" b="1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dirty="0"/>
              <a:t>Jak moc jsou hodnoty proměnné rozptýlené?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b="1" dirty="0">
                <a:solidFill>
                  <a:schemeClr val="accent2"/>
                </a:solidFill>
              </a:rPr>
              <a:t>UKAZATEL VARIABILITY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3200" dirty="0">
              <a:solidFill>
                <a:schemeClr val="accent2"/>
              </a:solidFill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solidFill>
                  <a:schemeClr val="accent2"/>
                </a:solidFill>
              </a:rPr>
              <a:t>+ tvar rozložení (často implicitně)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/>
              <a:t>Centrální tendence </a:t>
            </a:r>
            <a:r>
              <a:rPr lang="cs-CZ" altLang="cs-CZ" sz="2400"/>
              <a:t>(=střední hodnoty, umístění)</a:t>
            </a:r>
          </a:p>
        </p:txBody>
      </p:sp>
      <p:sp>
        <p:nvSpPr>
          <p:cNvPr id="10486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916113"/>
            <a:ext cx="8001000" cy="4103687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CT je jeden údaj, jímž se snažíme popsat rozložení četností jedné proměnné</a:t>
            </a:r>
          </a:p>
          <a:p>
            <a:pPr lvl="1" eaLnBrk="1" hangingPunct="1"/>
            <a:r>
              <a:rPr lang="cs-CZ" altLang="cs-CZ" sz="2200" dirty="0"/>
              <a:t>Kouzlo i zrádnost je právě v tom, že je to 1 údaj.</a:t>
            </a:r>
          </a:p>
          <a:p>
            <a:pPr eaLnBrk="1" hangingPunct="1"/>
            <a:r>
              <a:rPr lang="cs-CZ" altLang="cs-CZ" sz="2600" dirty="0"/>
              <a:t>CT udává průměrnou, typickou, reprezentativní, </a:t>
            </a:r>
            <a:r>
              <a:rPr lang="cs-CZ" altLang="cs-CZ" sz="2600" i="1" dirty="0"/>
              <a:t>očekávanou</a:t>
            </a:r>
            <a:r>
              <a:rPr lang="cs-CZ" altLang="cs-CZ" sz="2600" dirty="0"/>
              <a:t> hodnotu</a:t>
            </a:r>
          </a:p>
          <a:p>
            <a:pPr lvl="1" eaLnBrk="1" hangingPunct="1"/>
            <a:r>
              <a:rPr lang="cs-CZ" altLang="cs-CZ" sz="2200" dirty="0"/>
              <a:t>Co přesně tím míníme, záleží na tom, jakou míru CT se rozhodneme použít</a:t>
            </a:r>
          </a:p>
          <a:p>
            <a:pPr eaLnBrk="1" hangingPunct="1"/>
            <a:r>
              <a:rPr lang="cs-CZ" altLang="cs-CZ" sz="2600" dirty="0"/>
              <a:t>CT udává, kde na číselné ose si představujeme rozložení proměnné</a:t>
            </a:r>
            <a:r>
              <a:rPr lang="cs-CZ" altLang="cs-CZ" sz="2000" dirty="0"/>
              <a:t> – odtud ukazatel </a:t>
            </a:r>
            <a:r>
              <a:rPr lang="cs-CZ" altLang="cs-CZ" sz="2000" i="1" dirty="0"/>
              <a:t>lokace</a:t>
            </a:r>
            <a:r>
              <a:rPr lang="cs-CZ" altLang="cs-CZ" sz="2000" dirty="0"/>
              <a:t>, umístění</a:t>
            </a:r>
            <a:endParaRPr lang="cs-CZ" altLang="cs-CZ" sz="2600" dirty="0"/>
          </a:p>
          <a:p>
            <a:pPr lvl="1" eaLnBrk="1" hangingPunct="1"/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measures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central</a:t>
            </a:r>
            <a:r>
              <a:rPr lang="cs-CZ" altLang="cs-CZ" sz="1000" dirty="0"/>
              <a:t> </a:t>
            </a:r>
            <a:r>
              <a:rPr lang="cs-CZ" altLang="cs-CZ" sz="1000" dirty="0" err="1"/>
              <a:t>tendency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location</a:t>
            </a:r>
            <a:endParaRPr lang="en-US" altLang="cs-CZ" sz="1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Modus, medián a průměr </a:t>
            </a:r>
          </a:p>
        </p:txBody>
      </p:sp>
      <p:sp>
        <p:nvSpPr>
          <p:cNvPr id="10486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7389812" cy="4845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Modus </a:t>
            </a:r>
            <a:r>
              <a:rPr lang="cs-CZ" altLang="cs-CZ" sz="1600" dirty="0"/>
              <a:t>- </a:t>
            </a:r>
            <a:r>
              <a:rPr lang="cs-CZ" altLang="cs-CZ" sz="1600" b="1" dirty="0"/>
              <a:t>kategorická</a:t>
            </a:r>
            <a:r>
              <a:rPr lang="cs-CZ" altLang="cs-CZ" sz="1600" dirty="0"/>
              <a:t> typická hodnota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nejčastější hodnota, h. s nejvyšší četností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jediná možnost u nominálních dat, u vyšších úrovní často užitečnou volbou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Medián </a:t>
            </a:r>
            <a:r>
              <a:rPr lang="cs-CZ" altLang="cs-CZ" sz="1600" dirty="0"/>
              <a:t>– </a:t>
            </a:r>
            <a:r>
              <a:rPr lang="cs-CZ" altLang="cs-CZ" sz="1600" b="1" dirty="0"/>
              <a:t>pořadová</a:t>
            </a:r>
            <a:r>
              <a:rPr lang="cs-CZ" altLang="cs-CZ" sz="1600" dirty="0"/>
              <a:t> střední hodnota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hodnota prvku uprostřed uspořádaného souboru, 50. percentil (</a:t>
            </a:r>
            <a:r>
              <a:rPr lang="cs-CZ" altLang="cs-CZ" sz="1500" i="1" dirty="0"/>
              <a:t>P</a:t>
            </a:r>
            <a:r>
              <a:rPr lang="cs-CZ" altLang="cs-CZ" sz="1500" baseline="-25000" dirty="0"/>
              <a:t>50</a:t>
            </a:r>
            <a:r>
              <a:rPr lang="cs-CZ" altLang="cs-CZ" sz="1500" dirty="0"/>
              <a:t>)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při sudém počtu prvků je mediánem kterékoli číslo z intervalu mezi nejbližší vyšší a nejbližší nižší hodnotou (konsensuálně střed intervalu)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hodnota minimalizující sumu absolutních odchylek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pořadová data a výše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400" dirty="0"/>
              <a:t>Aritmetický průměr </a:t>
            </a:r>
            <a:r>
              <a:rPr lang="cs-CZ" altLang="cs-CZ" sz="1600" dirty="0"/>
              <a:t>– deviační, </a:t>
            </a:r>
            <a:r>
              <a:rPr lang="cs-CZ" altLang="cs-CZ" sz="1600" dirty="0" err="1"/>
              <a:t>odchylková</a:t>
            </a:r>
            <a:r>
              <a:rPr lang="cs-CZ" altLang="cs-CZ" sz="1600" dirty="0"/>
              <a:t>, </a:t>
            </a:r>
            <a:r>
              <a:rPr lang="cs-CZ" altLang="cs-CZ" sz="1600" b="1" dirty="0"/>
              <a:t>momentová</a:t>
            </a:r>
            <a:r>
              <a:rPr lang="cs-CZ" altLang="cs-CZ" sz="1600" dirty="0"/>
              <a:t> střední h.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jak ho znáte ze školy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pouze intervalová a poměrová data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velmi citlivý na extrémní hodnoty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cs-CZ" altLang="cs-CZ" sz="1500" dirty="0"/>
              <a:t>hodnota minimalizující sumu kvadratických odchylek</a:t>
            </a:r>
            <a:endParaRPr lang="cs-CZ" altLang="cs-CZ" sz="1600" dirty="0"/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endParaRPr lang="cs-CZ" altLang="cs-CZ" sz="1500" dirty="0"/>
          </a:p>
          <a:p>
            <a:pPr lvl="1" eaLnBrk="1" hangingPunct="1">
              <a:lnSpc>
                <a:spcPct val="90000"/>
              </a:lnSpc>
            </a:pPr>
            <a:endParaRPr lang="cs-CZ" altLang="cs-CZ" sz="15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AJ: mode, </a:t>
            </a:r>
            <a:r>
              <a:rPr lang="cs-CZ" altLang="cs-CZ" sz="1000" dirty="0" err="1"/>
              <a:t>median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mean</a:t>
            </a:r>
            <a:r>
              <a:rPr lang="cs-CZ" altLang="cs-CZ" sz="900" dirty="0"/>
              <a:t> </a:t>
            </a:r>
          </a:p>
        </p:txBody>
      </p:sp>
      <p:graphicFrame>
        <p:nvGraphicFramePr>
          <p:cNvPr id="4194304" name="Object 4"/>
          <p:cNvGraphicFramePr>
            <a:graphicFrameLocks noChangeAspect="1"/>
          </p:cNvGraphicFramePr>
          <p:nvPr/>
        </p:nvGraphicFramePr>
        <p:xfrm>
          <a:off x="7200900" y="1700213"/>
          <a:ext cx="194310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Rovnice" r:id="rId4" imgW="444307" imgH="241195" progId="Equation.3">
                  <p:embed/>
                </p:oleObj>
              </mc:Choice>
              <mc:Fallback>
                <p:oleObj name="Rovnice" r:id="rId4" imgW="444307" imgH="241195" progId="Equation.3">
                  <p:embed/>
                  <p:pic>
                    <p:nvPicPr>
                      <p:cNvPr id="20971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900" y="1700213"/>
                        <a:ext cx="1943100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5" name="Object 5"/>
          <p:cNvGraphicFramePr>
            <a:graphicFrameLocks noChangeAspect="1"/>
          </p:cNvGraphicFramePr>
          <p:nvPr/>
        </p:nvGraphicFramePr>
        <p:xfrm>
          <a:off x="7308850" y="3141663"/>
          <a:ext cx="15700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Rovnice" r:id="rId6" imgW="457200" imgH="241300" progId="Equation.3">
                  <p:embed/>
                </p:oleObj>
              </mc:Choice>
              <mc:Fallback>
                <p:oleObj name="Rovnice" r:id="rId6" imgW="457200" imgH="241300" progId="Equation.3">
                  <p:embed/>
                  <p:pic>
                    <p:nvPicPr>
                      <p:cNvPr id="20971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3141663"/>
                        <a:ext cx="1570038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6" name="Object 6"/>
          <p:cNvGraphicFramePr>
            <a:graphicFrameLocks noChangeAspect="1"/>
          </p:cNvGraphicFramePr>
          <p:nvPr/>
        </p:nvGraphicFramePr>
        <p:xfrm>
          <a:off x="6659563" y="5013325"/>
          <a:ext cx="23463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6" name="Rovnice" r:id="rId8" imgW="558800" imgH="228600" progId="Equation.3">
                  <p:embed/>
                </p:oleObj>
              </mc:Choice>
              <mc:Fallback>
                <p:oleObj name="Rovnice" r:id="rId8" imgW="558800" imgH="228600" progId="Equation.3">
                  <p:embed/>
                  <p:pic>
                    <p:nvPicPr>
                      <p:cNvPr id="20971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5013325"/>
                        <a:ext cx="2346325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spočítat </a:t>
            </a:r>
            <a:r>
              <a:rPr lang="cs-CZ" altLang="cs-CZ" i="1"/>
              <a:t>Mo</a:t>
            </a:r>
            <a:r>
              <a:rPr lang="cs-CZ" altLang="cs-CZ"/>
              <a:t>, </a:t>
            </a:r>
            <a:r>
              <a:rPr lang="cs-CZ" altLang="cs-CZ" i="1"/>
              <a:t>Md</a:t>
            </a:r>
            <a:r>
              <a:rPr lang="cs-CZ" altLang="cs-CZ"/>
              <a:t>, </a:t>
            </a:r>
            <a:r>
              <a:rPr lang="cs-CZ" altLang="cs-CZ" i="1"/>
              <a:t>M</a:t>
            </a:r>
          </a:p>
        </p:txBody>
      </p:sp>
      <p:sp>
        <p:nvSpPr>
          <p:cNvPr id="1048638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sz="2000" i="1" dirty="0" err="1"/>
              <a:t>Mo</a:t>
            </a:r>
            <a:endParaRPr lang="cs-CZ" sz="2000" i="1" dirty="0"/>
          </a:p>
          <a:p>
            <a:pPr lvl="1"/>
            <a:r>
              <a:rPr lang="cs-CZ" sz="1800" dirty="0"/>
              <a:t>vyčteme z tabulky četností – hodnota/interval s nejvyšší četností</a:t>
            </a:r>
          </a:p>
          <a:p>
            <a:pPr lvl="1"/>
            <a:r>
              <a:rPr lang="cs-CZ" sz="1800" dirty="0"/>
              <a:t>Excel: =MODE(</a:t>
            </a:r>
            <a:r>
              <a:rPr lang="cs-CZ" sz="1800" i="1" dirty="0" err="1"/>
              <a:t>rozsah_s_daty_proměnné</a:t>
            </a:r>
            <a:r>
              <a:rPr lang="cs-CZ" sz="1800" dirty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sz="2000" i="1" dirty="0" err="1"/>
              <a:t>Md</a:t>
            </a:r>
            <a:endParaRPr lang="cs-CZ" sz="2000" i="1" dirty="0"/>
          </a:p>
          <a:p>
            <a:pPr lvl="1"/>
            <a:r>
              <a:rPr lang="cs-CZ" sz="1800" dirty="0"/>
              <a:t>kategorické p.: vyčteme z tabulky četností, nejsnáze </a:t>
            </a:r>
            <a:r>
              <a:rPr lang="cs-CZ" sz="1800" dirty="0" err="1"/>
              <a:t>kum</a:t>
            </a:r>
            <a:r>
              <a:rPr lang="cs-CZ" sz="1800" dirty="0"/>
              <a:t>.</a:t>
            </a:r>
          </a:p>
          <a:p>
            <a:pPr lvl="1"/>
            <a:r>
              <a:rPr lang="cs-CZ" sz="1800" dirty="0"/>
              <a:t>spojité p. --</a:t>
            </a:r>
            <a:r>
              <a:rPr lang="en-US" sz="1800" dirty="0"/>
              <a:t>&gt; </a:t>
            </a:r>
            <a:r>
              <a:rPr lang="en-US" sz="1800" dirty="0" err="1"/>
              <a:t>intervalov</a:t>
            </a:r>
            <a:r>
              <a:rPr lang="cs-CZ" sz="1800" dirty="0"/>
              <a:t>é</a:t>
            </a:r>
            <a:r>
              <a:rPr lang="en-US" sz="1800" dirty="0"/>
              <a:t> </a:t>
            </a:r>
            <a:r>
              <a:rPr lang="cs-CZ" sz="1800" dirty="0"/>
              <a:t>č</a:t>
            </a:r>
            <a:r>
              <a:rPr lang="en-US" sz="1800" dirty="0" err="1"/>
              <a:t>etnosti</a:t>
            </a:r>
            <a:r>
              <a:rPr lang="cs-CZ" sz="1800" dirty="0"/>
              <a:t> </a:t>
            </a:r>
            <a:r>
              <a:rPr lang="en-US" sz="1800" dirty="0"/>
              <a:t>--&gt; </a:t>
            </a:r>
            <a:r>
              <a:rPr lang="en-US" sz="1800" dirty="0" err="1"/>
              <a:t>interpolujeme</a:t>
            </a:r>
            <a:r>
              <a:rPr lang="en-US" sz="1800" dirty="0"/>
              <a:t>…</a:t>
            </a:r>
          </a:p>
          <a:p>
            <a:pPr lvl="1"/>
            <a:r>
              <a:rPr lang="en-US" sz="1800" dirty="0"/>
              <a:t>form</a:t>
            </a:r>
            <a:r>
              <a:rPr lang="cs-CZ" sz="1800" dirty="0" err="1"/>
              <a:t>álně</a:t>
            </a:r>
            <a:r>
              <a:rPr lang="cs-CZ" sz="1800" dirty="0"/>
              <a:t>, </a:t>
            </a:r>
          </a:p>
          <a:p>
            <a:pPr lvl="2"/>
            <a:r>
              <a:rPr lang="cs-CZ" sz="1600" dirty="0"/>
              <a:t>je-li </a:t>
            </a:r>
            <a:r>
              <a:rPr lang="cs-CZ" sz="1600" i="1" dirty="0"/>
              <a:t>N</a:t>
            </a:r>
            <a:r>
              <a:rPr lang="cs-CZ" sz="1600" dirty="0"/>
              <a:t> liché, je to </a:t>
            </a:r>
            <a:r>
              <a:rPr lang="cs-CZ" sz="1600" i="1" dirty="0" err="1"/>
              <a:t>X</a:t>
            </a:r>
            <a:r>
              <a:rPr lang="cs-CZ" sz="1600" i="1" baseline="-25000" dirty="0" err="1"/>
              <a:t>k</a:t>
            </a:r>
            <a:r>
              <a:rPr lang="cs-CZ" sz="1600" dirty="0"/>
              <a:t> </a:t>
            </a:r>
            <a:r>
              <a:rPr lang="cs-CZ" sz="1200" dirty="0"/>
              <a:t>(</a:t>
            </a:r>
            <a:r>
              <a:rPr lang="cs-CZ" sz="1200" i="1" dirty="0"/>
              <a:t>k</a:t>
            </a:r>
            <a:r>
              <a:rPr lang="cs-CZ" sz="1200" dirty="0"/>
              <a:t>-</a:t>
            </a:r>
            <a:r>
              <a:rPr lang="cs-CZ" sz="1200" dirty="0" err="1"/>
              <a:t>tý</a:t>
            </a:r>
            <a:r>
              <a:rPr lang="cs-CZ" sz="1200" dirty="0"/>
              <a:t> prvek setříděné řady hodnot proměnné)</a:t>
            </a:r>
            <a:r>
              <a:rPr lang="cs-CZ" sz="1600" dirty="0"/>
              <a:t>, kde </a:t>
            </a:r>
            <a:r>
              <a:rPr lang="cs-CZ" sz="1600" i="1" dirty="0"/>
              <a:t>k</a:t>
            </a:r>
            <a:r>
              <a:rPr lang="cs-CZ" sz="1600" dirty="0"/>
              <a:t>=(</a:t>
            </a:r>
            <a:r>
              <a:rPr lang="cs-CZ" sz="1600" i="1" dirty="0"/>
              <a:t>N+1</a:t>
            </a:r>
            <a:r>
              <a:rPr lang="cs-CZ" sz="1600" dirty="0"/>
              <a:t>)/2, </a:t>
            </a:r>
          </a:p>
          <a:p>
            <a:pPr lvl="2"/>
            <a:r>
              <a:rPr lang="cs-CZ" sz="1600" dirty="0"/>
              <a:t>je-li </a:t>
            </a:r>
            <a:r>
              <a:rPr lang="cs-CZ" sz="1600" i="1" dirty="0"/>
              <a:t>N</a:t>
            </a:r>
            <a:r>
              <a:rPr lang="cs-CZ" sz="1600" dirty="0"/>
              <a:t> sudé, je to průměr </a:t>
            </a:r>
            <a:r>
              <a:rPr lang="cs-CZ" sz="1600" i="1" dirty="0" err="1"/>
              <a:t>X</a:t>
            </a:r>
            <a:r>
              <a:rPr lang="cs-CZ" sz="1600" i="1" baseline="-25000" dirty="0" err="1"/>
              <a:t>k</a:t>
            </a:r>
            <a:r>
              <a:rPr lang="cs-CZ" sz="1600" i="1" baseline="-25000" dirty="0"/>
              <a:t> </a:t>
            </a:r>
            <a:r>
              <a:rPr lang="cs-CZ" sz="1600" dirty="0"/>
              <a:t>a </a:t>
            </a:r>
            <a:r>
              <a:rPr lang="cs-CZ" sz="1600" i="1" dirty="0"/>
              <a:t>X</a:t>
            </a:r>
            <a:r>
              <a:rPr lang="cs-CZ" sz="1600" i="1" baseline="-25000" dirty="0"/>
              <a:t>k</a:t>
            </a:r>
            <a:r>
              <a:rPr lang="cs-CZ" sz="1600" baseline="-25000" dirty="0"/>
              <a:t>+1</a:t>
            </a:r>
            <a:r>
              <a:rPr lang="cs-CZ" sz="1600" dirty="0"/>
              <a:t>, kde </a:t>
            </a:r>
            <a:r>
              <a:rPr lang="cs-CZ" sz="1600" i="1" dirty="0"/>
              <a:t>k</a:t>
            </a:r>
            <a:r>
              <a:rPr lang="cs-CZ" sz="1600" dirty="0"/>
              <a:t>=</a:t>
            </a:r>
            <a:r>
              <a:rPr lang="cs-CZ" sz="1600" i="1" dirty="0"/>
              <a:t>N</a:t>
            </a:r>
            <a:r>
              <a:rPr lang="cs-CZ" sz="1600" dirty="0"/>
              <a:t>/2 </a:t>
            </a:r>
          </a:p>
          <a:p>
            <a:pPr lvl="1"/>
            <a:r>
              <a:rPr lang="cs-CZ" sz="1800" dirty="0"/>
              <a:t>Excel: =MEDIAN(</a:t>
            </a:r>
            <a:r>
              <a:rPr lang="cs-CZ" sz="1800" i="1" dirty="0" err="1"/>
              <a:t>rozsah_s_daty_proměnné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          =PERCENTIL(</a:t>
            </a:r>
            <a:r>
              <a:rPr lang="cs-CZ" sz="1800" i="1" dirty="0"/>
              <a:t>rozsah_s_daty_proměnné</a:t>
            </a:r>
            <a:r>
              <a:rPr lang="cs-CZ" sz="1800" dirty="0"/>
              <a:t>;0,5)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sz="2000" i="1" dirty="0"/>
              <a:t>M</a:t>
            </a:r>
          </a:p>
          <a:p>
            <a:pPr lvl="1"/>
            <a:r>
              <a:rPr lang="cs-CZ" sz="1800" dirty="0"/>
              <a:t>Excel: =PRŮMĚR(</a:t>
            </a:r>
            <a:r>
              <a:rPr lang="cs-CZ" sz="1800" i="1" dirty="0" err="1"/>
              <a:t>rozsah_s_daty_proměnné</a:t>
            </a:r>
            <a:r>
              <a:rPr lang="cs-CZ" sz="1800" dirty="0"/>
              <a:t>)</a:t>
            </a:r>
            <a:endParaRPr lang="en-US" sz="1800" dirty="0"/>
          </a:p>
          <a:p>
            <a:endParaRPr lang="cs-CZ" sz="2400" dirty="0"/>
          </a:p>
          <a:p>
            <a:pPr lvl="1"/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Medián u intervalových četností</a:t>
            </a:r>
            <a:br>
              <a:rPr lang="cs-CZ" altLang="cs-CZ" dirty="0"/>
            </a:br>
            <a:r>
              <a:rPr lang="cs-CZ" altLang="cs-CZ" sz="2400" dirty="0"/>
              <a:t>a spojitých proměnných s celými hodnotami - </a:t>
            </a:r>
            <a:r>
              <a:rPr lang="cs-CZ" altLang="cs-CZ" sz="2400" i="1" dirty="0"/>
              <a:t>interpolací</a:t>
            </a:r>
            <a:endParaRPr lang="cs-CZ" altLang="cs-CZ" i="1" dirty="0"/>
          </a:p>
        </p:txBody>
      </p:sp>
      <p:graphicFrame>
        <p:nvGraphicFramePr>
          <p:cNvPr id="4194307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188" y="1773238"/>
          <a:ext cx="2665413" cy="287972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787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966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i="1" u="none" strike="noStrike" dirty="0">
                          <a:effectLst/>
                        </a:rPr>
                        <a:t>f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1" u="none" strike="noStrike" dirty="0">
                          <a:effectLst/>
                        </a:rPr>
                        <a:t>    %  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 err="1">
                          <a:effectLst/>
                        </a:rPr>
                        <a:t>cum</a:t>
                      </a:r>
                      <a:r>
                        <a:rPr lang="cs-CZ" sz="1600" u="none" strike="noStrike" dirty="0">
                          <a:effectLst/>
                        </a:rPr>
                        <a:t> 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0 – 1&gt;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11,5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1 – 2&gt;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30,8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2 – 3&gt;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30,8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61,5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3 – 4&gt;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7,7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69,2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…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…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7 – 8&gt;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3,8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100,0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966"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u="none" strike="noStrike" dirty="0">
                          <a:effectLst/>
                        </a:rPr>
                        <a:t>Celkem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 dirty="0">
                          <a:effectLst/>
                        </a:rPr>
                        <a:t>26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600" u="none" strike="noStrike">
                          <a:effectLst/>
                        </a:rPr>
                        <a:t>100,0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9" marR="9529" marT="9523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48640" name="TextovéPole 4"/>
          <p:cNvSpPr txBox="1"/>
          <p:nvPr/>
        </p:nvSpPr>
        <p:spPr>
          <a:xfrm>
            <a:off x="3348038" y="1844675"/>
            <a:ext cx="5545137" cy="434594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Aft>
                <a:spcPts val="1800"/>
              </a:spcAft>
              <a:buFontTx/>
              <a:buAutoNum type="arabicPeriod"/>
            </a:pPr>
            <a:r>
              <a:rPr lang="cs-CZ" dirty="0"/>
              <a:t>Identifikujeme interval, v němž kumulativní četnost přesáhne 50%   </a:t>
            </a:r>
            <a:r>
              <a:rPr lang="cs-CZ" dirty="0">
                <a:solidFill>
                  <a:srgbClr val="FF0000"/>
                </a:solidFill>
              </a:rPr>
              <a:t>(2;3&gt;</a:t>
            </a: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</a:pPr>
            <a:r>
              <a:rPr lang="cs-CZ" dirty="0"/>
              <a:t>Četnost tohoto intervalu = </a:t>
            </a:r>
            <a:r>
              <a:rPr lang="cs-CZ" i="1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</a:t>
            </a:r>
            <a:r>
              <a:rPr lang="cs-CZ" dirty="0">
                <a:solidFill>
                  <a:srgbClr val="FF0000"/>
                </a:solidFill>
              </a:rPr>
              <a:t>9</a:t>
            </a:r>
            <a:endParaRPr lang="cs-CZ" dirty="0"/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</a:pPr>
            <a:r>
              <a:rPr lang="cs-CZ" dirty="0"/>
              <a:t>Kumulativní četnost pro předchozí interval = </a:t>
            </a:r>
            <a:r>
              <a:rPr lang="cs-CZ" i="1" dirty="0"/>
              <a:t>f</a:t>
            </a:r>
            <a:r>
              <a:rPr lang="cs-CZ" baseline="-25000" dirty="0"/>
              <a:t>p</a:t>
            </a:r>
            <a:r>
              <a:rPr lang="cs-CZ" dirty="0"/>
              <a:t>=</a:t>
            </a:r>
            <a:r>
              <a:rPr lang="cs-CZ" dirty="0">
                <a:solidFill>
                  <a:srgbClr val="FF0000"/>
                </a:solidFill>
              </a:rPr>
              <a:t>7</a:t>
            </a:r>
            <a:endParaRPr lang="cs-CZ" baseline="-25000" dirty="0">
              <a:solidFill>
                <a:srgbClr val="FF0000"/>
              </a:solidFill>
            </a:endParaRP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</a:pPr>
            <a:r>
              <a:rPr lang="cs-CZ" dirty="0"/>
              <a:t>Horní mez předchozího intervalu = </a:t>
            </a:r>
            <a:r>
              <a:rPr lang="cs-CZ" i="1" dirty="0" err="1"/>
              <a:t>L</a:t>
            </a:r>
            <a:r>
              <a:rPr lang="cs-CZ" baseline="-25000" dirty="0" err="1"/>
              <a:t>p</a:t>
            </a:r>
            <a:r>
              <a:rPr lang="cs-CZ" dirty="0"/>
              <a:t>=</a:t>
            </a:r>
            <a:r>
              <a:rPr lang="cs-CZ" dirty="0">
                <a:solidFill>
                  <a:srgbClr val="FF0000"/>
                </a:solidFill>
              </a:rPr>
              <a:t>2</a:t>
            </a:r>
            <a:endParaRPr lang="cs-CZ" baseline="-25000" dirty="0">
              <a:solidFill>
                <a:srgbClr val="FF0000"/>
              </a:solidFill>
            </a:endParaRP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</a:pPr>
            <a:r>
              <a:rPr lang="cs-CZ" dirty="0"/>
              <a:t>Šířka intervalu = </a:t>
            </a:r>
            <a:r>
              <a:rPr lang="cs-CZ" i="1" dirty="0"/>
              <a:t>W</a:t>
            </a:r>
            <a:r>
              <a:rPr lang="cs-CZ" dirty="0"/>
              <a:t> =</a:t>
            </a:r>
            <a:r>
              <a:rPr lang="cs-CZ" dirty="0">
                <a:solidFill>
                  <a:schemeClr val="accent2"/>
                </a:solidFill>
              </a:rPr>
              <a:t> 1</a:t>
            </a:r>
          </a:p>
          <a:p>
            <a:pPr marL="342900" indent="-342900" eaLnBrk="1" hangingPunct="1">
              <a:spcAft>
                <a:spcPts val="1800"/>
              </a:spcAft>
              <a:buFontTx/>
              <a:buAutoNum type="arabicPeriod"/>
            </a:pPr>
            <a:r>
              <a:rPr lang="cs-CZ" dirty="0"/>
              <a:t>Vypočítáme medián</a:t>
            </a:r>
          </a:p>
          <a:p>
            <a:pPr eaLnBrk="1" hangingPunct="1">
              <a:spcAft>
                <a:spcPts val="1800"/>
              </a:spcAft>
            </a:pPr>
            <a:r>
              <a:rPr lang="cs-CZ" dirty="0"/>
              <a:t>	</a:t>
            </a:r>
            <a:r>
              <a:rPr lang="cs-CZ" i="1" dirty="0" err="1"/>
              <a:t>Md</a:t>
            </a:r>
            <a:r>
              <a:rPr lang="cs-CZ" i="1" dirty="0"/>
              <a:t> </a:t>
            </a:r>
            <a:r>
              <a:rPr lang="cs-CZ" dirty="0"/>
              <a:t>= </a:t>
            </a:r>
            <a:r>
              <a:rPr lang="cs-CZ" i="1" dirty="0" err="1"/>
              <a:t>L</a:t>
            </a:r>
            <a:r>
              <a:rPr lang="cs-CZ" baseline="-25000" dirty="0" err="1"/>
              <a:t>p</a:t>
            </a:r>
            <a:r>
              <a:rPr lang="cs-CZ" dirty="0"/>
              <a:t>+</a:t>
            </a:r>
            <a:r>
              <a:rPr lang="cs-CZ" i="1" dirty="0"/>
              <a:t> W</a:t>
            </a:r>
            <a:r>
              <a:rPr lang="cs-CZ" dirty="0"/>
              <a:t>((N+1)/2-</a:t>
            </a:r>
            <a:r>
              <a:rPr lang="cs-CZ" i="1" dirty="0"/>
              <a:t>f</a:t>
            </a:r>
            <a:r>
              <a:rPr lang="cs-CZ" baseline="-25000" dirty="0"/>
              <a:t>p</a:t>
            </a:r>
            <a:r>
              <a:rPr lang="cs-CZ" dirty="0"/>
              <a:t>)/</a:t>
            </a:r>
            <a:r>
              <a:rPr lang="cs-CZ" i="1" dirty="0" err="1"/>
              <a:t>f</a:t>
            </a:r>
            <a:r>
              <a:rPr lang="cs-CZ" baseline="-25000" dirty="0" err="1"/>
              <a:t>m</a:t>
            </a:r>
            <a:r>
              <a:rPr lang="cs-CZ" baseline="-25000" dirty="0"/>
              <a:t> </a:t>
            </a:r>
            <a:r>
              <a:rPr lang="cs-CZ" dirty="0"/>
              <a:t> = </a:t>
            </a:r>
          </a:p>
          <a:p>
            <a:pPr eaLnBrk="1" hangingPunct="1">
              <a:spcAft>
                <a:spcPts val="1800"/>
              </a:spcAft>
            </a:pPr>
            <a:r>
              <a:rPr lang="cs-CZ" dirty="0"/>
              <a:t>	      </a:t>
            </a:r>
            <a:r>
              <a:rPr lang="cs-CZ" dirty="0">
                <a:solidFill>
                  <a:srgbClr val="FF0000"/>
                </a:solidFill>
              </a:rPr>
              <a:t>= 2+1(27/2-7)/9 = 2,7</a:t>
            </a:r>
          </a:p>
        </p:txBody>
      </p:sp>
      <p:sp>
        <p:nvSpPr>
          <p:cNvPr id="1048641" name="TextovéPole 5"/>
          <p:cNvSpPr txBox="1">
            <a:spLocks noChangeArrowheads="1"/>
          </p:cNvSpPr>
          <p:nvPr/>
        </p:nvSpPr>
        <p:spPr bwMode="auto">
          <a:xfrm>
            <a:off x="611188" y="6308725"/>
            <a:ext cx="7777162" cy="3397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600"/>
              <a:t>*Takto odhadnutý medián závisí na tom, jak jsou stanoveny hranice intervalů.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8642" name="TextovéPole 3"/>
          <p:cNvSpPr txBox="1"/>
          <p:nvPr/>
        </p:nvSpPr>
        <p:spPr>
          <a:xfrm>
            <a:off x="6011863" y="115888"/>
            <a:ext cx="2808287" cy="3025141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/>
            <a:r>
              <a:rPr lang="cs-CZ" i="1" dirty="0"/>
              <a:t>     f        Stonek a list</a:t>
            </a:r>
          </a:p>
          <a:p>
            <a:pPr eaLnBrk="1" hangingPunct="1"/>
            <a:r>
              <a:rPr lang="cs-CZ" dirty="0"/>
              <a:t>     3        0 .  002</a:t>
            </a:r>
          </a:p>
          <a:p>
            <a:pPr eaLnBrk="1" hangingPunct="1"/>
            <a:r>
              <a:rPr lang="cs-CZ" dirty="0"/>
              <a:t>     5        1 .  00005</a:t>
            </a:r>
          </a:p>
          <a:p>
            <a:pPr eaLnBrk="1" hangingPunct="1"/>
            <a:r>
              <a:rPr lang="cs-CZ" dirty="0"/>
              <a:t>     8        2 .  00000000</a:t>
            </a:r>
          </a:p>
          <a:p>
            <a:pPr eaLnBrk="1" hangingPunct="1"/>
            <a:r>
              <a:rPr lang="cs-CZ" dirty="0"/>
              <a:t>     2        3 .  00</a:t>
            </a:r>
          </a:p>
          <a:p>
            <a:pPr eaLnBrk="1" hangingPunct="1"/>
            <a:r>
              <a:rPr lang="cs-CZ" dirty="0"/>
              <a:t>     2        4 .  00</a:t>
            </a:r>
          </a:p>
          <a:p>
            <a:pPr eaLnBrk="1" hangingPunct="1"/>
            <a:r>
              <a:rPr lang="cs-CZ" dirty="0"/>
              <a:t>     3        5 .  000</a:t>
            </a:r>
          </a:p>
          <a:p>
            <a:pPr eaLnBrk="1" hangingPunct="1"/>
            <a:r>
              <a:rPr lang="cs-CZ" dirty="0"/>
              <a:t>     2        6 .  00</a:t>
            </a:r>
          </a:p>
          <a:p>
            <a:pPr eaLnBrk="1" hangingPunct="1"/>
            <a:r>
              <a:rPr lang="cs-CZ" dirty="0"/>
              <a:t>     1        7 .  0</a:t>
            </a:r>
          </a:p>
          <a:p>
            <a:pPr eaLnBrk="1" hangingPunct="1"/>
            <a:r>
              <a:rPr lang="cs-CZ" dirty="0"/>
              <a:t>     Stonek: jednotky </a:t>
            </a:r>
          </a:p>
          <a:p>
            <a:pPr eaLnBrk="1" hangingPunct="1"/>
            <a:r>
              <a:rPr lang="cs-CZ" dirty="0"/>
              <a:t>     Každý list: 1 případ</a:t>
            </a:r>
          </a:p>
        </p:txBody>
      </p:sp>
      <p:sp>
        <p:nvSpPr>
          <p:cNvPr id="1048643" name="TextovéPole 1"/>
          <p:cNvSpPr txBox="1">
            <a:spLocks noChangeArrowheads="1"/>
          </p:cNvSpPr>
          <p:nvPr/>
        </p:nvSpPr>
        <p:spPr bwMode="auto">
          <a:xfrm>
            <a:off x="657225" y="260350"/>
            <a:ext cx="5256213" cy="10779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 dirty="0" err="1"/>
              <a:t>Mo</a:t>
            </a:r>
            <a:r>
              <a:rPr lang="cs-CZ" altLang="cs-CZ" sz="3200" dirty="0"/>
              <a:t>=2    </a:t>
            </a:r>
            <a:r>
              <a:rPr lang="cs-CZ" altLang="cs-CZ" sz="3200" i="1" dirty="0" err="1"/>
              <a:t>Md</a:t>
            </a:r>
            <a:r>
              <a:rPr lang="cs-CZ" altLang="cs-CZ" sz="3200" dirty="0"/>
              <a:t>=2      </a:t>
            </a:r>
            <a:r>
              <a:rPr lang="cs-CZ" altLang="cs-CZ" sz="3200" i="1" dirty="0"/>
              <a:t>M</a:t>
            </a:r>
            <a:r>
              <a:rPr lang="cs-CZ" altLang="cs-CZ" sz="3200" dirty="0"/>
              <a:t>=2,68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dirty="0"/>
              <a:t>             </a:t>
            </a:r>
            <a:r>
              <a:rPr lang="cs-CZ" altLang="cs-CZ" sz="3200" i="1" dirty="0" err="1"/>
              <a:t>Md</a:t>
            </a:r>
            <a:r>
              <a:rPr lang="cs-CZ" altLang="cs-CZ" sz="3200" dirty="0"/>
              <a:t>=2,7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Míry variability (rozptýlenosti)</a:t>
            </a:r>
          </a:p>
        </p:txBody>
      </p:sp>
      <p:sp>
        <p:nvSpPr>
          <p:cNvPr id="10486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Druhé číslo, jímž popisujeme rozložení hodnot proměnné</a:t>
            </a:r>
          </a:p>
          <a:p>
            <a:pPr eaLnBrk="1" hangingPunct="1"/>
            <a:r>
              <a:rPr lang="cs-CZ" altLang="cs-CZ"/>
              <a:t>Udává, jak moc či málo jsou data na škále rozptýlená.</a:t>
            </a:r>
          </a:p>
          <a:p>
            <a:pPr lvl="1" eaLnBrk="1" hangingPunct="1"/>
            <a:r>
              <a:rPr lang="cs-CZ" altLang="cs-CZ"/>
              <a:t>Malá variabilita = většina hodnot v souboru je stejných nebo velmi blízkých </a:t>
            </a:r>
          </a:p>
          <a:p>
            <a:pPr lvl="1" eaLnBrk="1" hangingPunct="1"/>
            <a:r>
              <a:rPr lang="cs-CZ" altLang="cs-CZ"/>
              <a:t>Vysoká variabilita = hodnoty jsou velmi rozmanité (n. rozložení je bimodální)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Rozpětí, rozptyl, směrodatná ochylka</a:t>
            </a:r>
          </a:p>
        </p:txBody>
      </p:sp>
      <p:sp>
        <p:nvSpPr>
          <p:cNvPr id="10486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6975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/>
              <a:t>Nominální statistika– entropie – nepoužívá se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/>
              <a:t>Pořadové statistiky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(variační) rozpětí = </a:t>
            </a:r>
            <a:r>
              <a:rPr lang="cs-CZ" altLang="cs-CZ" sz="2000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000" i="1" baseline="-25000" dirty="0" err="1">
                <a:latin typeface="Times New Roman" panose="02020603050405020304" pitchFamily="18" charset="0"/>
              </a:rPr>
              <a:t>max</a:t>
            </a:r>
            <a:r>
              <a:rPr lang="cs-CZ" altLang="cs-CZ" sz="2000" i="1" baseline="-25000" dirty="0">
                <a:latin typeface="Times New Roman" panose="02020603050405020304" pitchFamily="18" charset="0"/>
              </a:rPr>
              <a:t> </a:t>
            </a:r>
            <a:r>
              <a:rPr lang="cs-CZ" altLang="cs-CZ" sz="2000" dirty="0">
                <a:latin typeface="Times New Roman" panose="02020603050405020304" pitchFamily="18" charset="0"/>
              </a:rPr>
              <a:t>– </a:t>
            </a:r>
            <a:r>
              <a:rPr lang="cs-CZ" altLang="cs-CZ" sz="2000" i="1" dirty="0" err="1">
                <a:latin typeface="Times New Roman" panose="02020603050405020304" pitchFamily="18" charset="0"/>
              </a:rPr>
              <a:t>X</a:t>
            </a:r>
            <a:r>
              <a:rPr lang="cs-CZ" altLang="cs-CZ" sz="2000" i="1" baseline="-25000" dirty="0" err="1">
                <a:latin typeface="Times New Roman" panose="02020603050405020304" pitchFamily="18" charset="0"/>
              </a:rPr>
              <a:t>min</a:t>
            </a:r>
            <a:r>
              <a:rPr lang="cs-CZ" altLang="cs-CZ" sz="2000" i="1" baseline="-25000" dirty="0"/>
              <a:t>   </a:t>
            </a:r>
            <a:r>
              <a:rPr lang="cs-CZ" altLang="cs-CZ" sz="1400" dirty="0"/>
              <a:t>(extrémně roste s velikostí vzorku)</a:t>
            </a:r>
            <a:endParaRPr lang="cs-CZ" altLang="cs-CZ" sz="1400" i="1" baseline="-25000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(inter)</a:t>
            </a:r>
            <a:r>
              <a:rPr lang="cs-CZ" altLang="cs-CZ" sz="2000" b="1" dirty="0" err="1"/>
              <a:t>kvartilové</a:t>
            </a:r>
            <a:r>
              <a:rPr lang="cs-CZ" altLang="cs-CZ" sz="2000" b="1" dirty="0"/>
              <a:t> rozpětí</a:t>
            </a:r>
            <a:r>
              <a:rPr lang="cs-CZ" altLang="cs-CZ" sz="2000" dirty="0"/>
              <a:t> = </a:t>
            </a:r>
            <a:r>
              <a:rPr lang="cs-CZ" altLang="cs-CZ" sz="2000" i="1" dirty="0">
                <a:latin typeface="Times New Roman" panose="02020603050405020304" pitchFamily="18" charset="0"/>
              </a:rPr>
              <a:t>Q</a:t>
            </a:r>
            <a:r>
              <a:rPr lang="cs-CZ" altLang="cs-CZ" sz="2000" baseline="-25000" dirty="0">
                <a:latin typeface="Times New Roman" panose="02020603050405020304" pitchFamily="18" charset="0"/>
              </a:rPr>
              <a:t>3</a:t>
            </a:r>
            <a:r>
              <a:rPr lang="cs-CZ" altLang="cs-CZ" sz="2000" dirty="0">
                <a:latin typeface="Times New Roman" panose="02020603050405020304" pitchFamily="18" charset="0"/>
              </a:rPr>
              <a:t> – </a:t>
            </a:r>
            <a:r>
              <a:rPr lang="cs-CZ" altLang="cs-CZ" sz="2000" i="1" dirty="0">
                <a:latin typeface="Times New Roman" panose="02020603050405020304" pitchFamily="18" charset="0"/>
              </a:rPr>
              <a:t>Q</a:t>
            </a:r>
            <a:r>
              <a:rPr lang="cs-CZ" altLang="cs-CZ" sz="2000" baseline="-25000" dirty="0">
                <a:latin typeface="Times New Roman" panose="02020603050405020304" pitchFamily="18" charset="0"/>
              </a:rPr>
              <a:t>1</a:t>
            </a:r>
            <a:r>
              <a:rPr lang="cs-CZ" altLang="cs-CZ" sz="2000" dirty="0"/>
              <a:t>, IQR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300" dirty="0" err="1"/>
              <a:t>Odchylkové</a:t>
            </a:r>
            <a:r>
              <a:rPr lang="cs-CZ" altLang="cs-CZ" sz="2300" dirty="0"/>
              <a:t> (deviační, momentové) statistiky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založené na odchylkách od průměru: </a:t>
            </a:r>
            <a:r>
              <a:rPr lang="cs-CZ" altLang="cs-CZ" sz="1800" i="1" dirty="0">
                <a:latin typeface="Times New Roman" panose="02020603050405020304" pitchFamily="18" charset="0"/>
              </a:rPr>
              <a:t>x = X – m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průměrná absolutní odchylka MAD = (</a:t>
            </a:r>
            <a:r>
              <a:rPr lang="cs-CZ" altLang="cs-CZ" sz="2000" dirty="0">
                <a:latin typeface="Symbol" panose="05050102010706020507" pitchFamily="18" charset="2"/>
              </a:rPr>
              <a:t>S</a:t>
            </a:r>
            <a:r>
              <a:rPr lang="en-US" altLang="cs-CZ" sz="2000" dirty="0">
                <a:latin typeface="Symbol" panose="05050102010706020507" pitchFamily="18" charset="2"/>
              </a:rPr>
              <a:t>|</a:t>
            </a:r>
            <a:r>
              <a:rPr lang="cs-CZ" altLang="cs-CZ" sz="2000" i="1" dirty="0">
                <a:latin typeface="Times New Roman" panose="02020603050405020304" pitchFamily="18" charset="0"/>
              </a:rPr>
              <a:t>x</a:t>
            </a:r>
            <a:r>
              <a:rPr lang="en-US" altLang="cs-CZ" sz="2000" i="1" dirty="0">
                <a:latin typeface="Times New Roman" panose="02020603050405020304" pitchFamily="18" charset="0"/>
              </a:rPr>
              <a:t>|</a:t>
            </a:r>
            <a:r>
              <a:rPr lang="cs-CZ" altLang="cs-CZ" sz="2000" baseline="30000" dirty="0">
                <a:latin typeface="Times New Roman" panose="02020603050405020304" pitchFamily="18" charset="0"/>
              </a:rPr>
              <a:t> </a:t>
            </a:r>
            <a:r>
              <a:rPr lang="cs-CZ" altLang="cs-CZ" sz="2000" i="1" dirty="0">
                <a:latin typeface="Times New Roman" panose="02020603050405020304" pitchFamily="18" charset="0"/>
              </a:rPr>
              <a:t>/ n</a:t>
            </a:r>
            <a:r>
              <a:rPr lang="cs-CZ" altLang="cs-CZ" sz="2000" dirty="0"/>
              <a:t>)</a:t>
            </a:r>
            <a:r>
              <a:rPr lang="en-US" altLang="cs-CZ" sz="2000" dirty="0"/>
              <a:t> </a:t>
            </a:r>
            <a:r>
              <a:rPr lang="cs-CZ" altLang="cs-CZ" sz="2000" dirty="0"/>
              <a:t>–   řídká, ale …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dirty="0"/>
              <a:t>průměrná odchylka na druhou – </a:t>
            </a:r>
            <a:r>
              <a:rPr lang="cs-CZ" altLang="cs-CZ" sz="2000" b="1" dirty="0"/>
              <a:t>rozptyl </a:t>
            </a:r>
            <a:r>
              <a:rPr lang="cs-CZ" altLang="cs-CZ" sz="2000" i="1" dirty="0">
                <a:latin typeface="Times New Roman" panose="02020603050405020304" pitchFamily="18" charset="0"/>
              </a:rPr>
              <a:t>–</a:t>
            </a:r>
            <a:r>
              <a:rPr lang="cs-CZ" altLang="cs-CZ" sz="2000" b="1" dirty="0"/>
              <a:t>  </a:t>
            </a:r>
            <a: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VAR(X)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populační (</a:t>
            </a:r>
            <a:r>
              <a:rPr lang="cs-CZ" altLang="cs-CZ" sz="1800" dirty="0">
                <a:latin typeface="Symbol" panose="05050102010706020507" pitchFamily="18" charset="2"/>
              </a:rPr>
              <a:t>S</a:t>
            </a:r>
            <a:r>
              <a:rPr lang="cs-CZ" altLang="cs-CZ" sz="1800" i="1" dirty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>
                <a:latin typeface="Times New Roman" panose="02020603050405020304" pitchFamily="18" charset="0"/>
              </a:rPr>
              <a:t>2 </a:t>
            </a:r>
            <a:r>
              <a:rPr lang="cs-CZ" altLang="cs-CZ" sz="1800" i="1" dirty="0">
                <a:latin typeface="Times New Roman" panose="02020603050405020304" pitchFamily="18" charset="0"/>
              </a:rPr>
              <a:t>/ n</a:t>
            </a:r>
            <a:r>
              <a:rPr lang="cs-CZ" altLang="cs-CZ" sz="1800" dirty="0"/>
              <a:t>) vs. </a:t>
            </a:r>
            <a:r>
              <a:rPr lang="cs-CZ" altLang="cs-CZ" sz="1800" u="sng" dirty="0"/>
              <a:t>výběrový </a:t>
            </a:r>
            <a:r>
              <a:rPr lang="cs-CZ" altLang="cs-CZ" sz="1800" dirty="0"/>
              <a:t>(</a:t>
            </a:r>
            <a:r>
              <a:rPr lang="cs-CZ" altLang="cs-CZ" sz="1800" dirty="0">
                <a:latin typeface="Symbol" panose="05050102010706020507" pitchFamily="18" charset="2"/>
              </a:rPr>
              <a:t>S</a:t>
            </a:r>
            <a:r>
              <a:rPr lang="cs-CZ" altLang="cs-CZ" sz="1800" i="1" dirty="0">
                <a:latin typeface="Times New Roman" panose="02020603050405020304" pitchFamily="18" charset="0"/>
              </a:rPr>
              <a:t>x</a:t>
            </a:r>
            <a:r>
              <a:rPr lang="cs-CZ" altLang="cs-CZ" sz="1800" baseline="30000" dirty="0">
                <a:latin typeface="Times New Roman" panose="02020603050405020304" pitchFamily="18" charset="0"/>
              </a:rPr>
              <a:t>2</a:t>
            </a:r>
            <a:r>
              <a:rPr lang="cs-CZ" altLang="cs-CZ" sz="1800" dirty="0"/>
              <a:t> </a:t>
            </a:r>
            <a:r>
              <a:rPr lang="cs-CZ" altLang="cs-CZ" sz="1800" i="1" dirty="0">
                <a:latin typeface="Times New Roman" panose="02020603050405020304" pitchFamily="18" charset="0"/>
              </a:rPr>
              <a:t>/ (n – 1)</a:t>
            </a:r>
            <a:r>
              <a:rPr lang="cs-CZ" altLang="cs-CZ" sz="1800" dirty="0"/>
              <a:t>)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součet odchylek na druhou = </a:t>
            </a:r>
            <a:r>
              <a:rPr lang="cs-CZ" altLang="cs-CZ" sz="1800" b="1" dirty="0"/>
              <a:t>suma čtverců</a:t>
            </a:r>
            <a:r>
              <a:rPr lang="cs-CZ" altLang="cs-CZ" sz="1800" dirty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2000" b="1" dirty="0"/>
              <a:t>směrodatná odchylka</a:t>
            </a:r>
            <a:r>
              <a:rPr lang="cs-CZ" altLang="cs-CZ" sz="2000" dirty="0"/>
              <a:t> (standardní odchylka) </a:t>
            </a:r>
            <a:r>
              <a:rPr lang="cs-CZ" altLang="cs-CZ" sz="2000" i="1" dirty="0">
                <a:latin typeface="Times New Roman" panose="02020603050405020304" pitchFamily="18" charset="0"/>
              </a:rPr>
              <a:t>–   s, SD</a:t>
            </a:r>
            <a:endParaRPr lang="cs-CZ" altLang="cs-CZ" sz="2000" dirty="0"/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cs-CZ" altLang="cs-CZ" sz="1800" dirty="0"/>
              <a:t>odmocnina rozptylu - návrat k původní jednotce  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10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measures</a:t>
            </a:r>
            <a:r>
              <a:rPr lang="cs-CZ" altLang="cs-CZ" sz="1000" dirty="0"/>
              <a:t>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variability, </a:t>
            </a:r>
            <a:r>
              <a:rPr lang="cs-CZ" altLang="cs-CZ" sz="1000" dirty="0" err="1"/>
              <a:t>entropy</a:t>
            </a:r>
            <a:r>
              <a:rPr lang="cs-CZ" altLang="cs-CZ" sz="1000" dirty="0"/>
              <a:t>, rank-</a:t>
            </a:r>
            <a:r>
              <a:rPr lang="cs-CZ" altLang="cs-CZ" sz="1000" dirty="0" err="1"/>
              <a:t>order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range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interquartile</a:t>
            </a:r>
            <a:r>
              <a:rPr lang="cs-CZ" altLang="cs-CZ" sz="1000" dirty="0"/>
              <a:t> </a:t>
            </a:r>
            <a:r>
              <a:rPr lang="cs-CZ" altLang="cs-CZ" sz="1000" dirty="0" err="1"/>
              <a:t>range</a:t>
            </a:r>
            <a:r>
              <a:rPr lang="cs-CZ" altLang="cs-CZ" sz="1000" dirty="0"/>
              <a:t>, variance, standard </a:t>
            </a:r>
            <a:r>
              <a:rPr lang="cs-CZ" altLang="cs-CZ" sz="1000" dirty="0" err="1"/>
              <a:t>deviation</a:t>
            </a:r>
            <a:r>
              <a:rPr lang="cs-CZ" altLang="cs-CZ" sz="1000" dirty="0"/>
              <a:t>, sum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squares</a:t>
            </a:r>
            <a:r>
              <a:rPr lang="cs-CZ" altLang="cs-CZ" sz="1000" dirty="0"/>
              <a:t>, square, square </a:t>
            </a:r>
            <a:r>
              <a:rPr lang="cs-CZ" altLang="cs-CZ" sz="1000" dirty="0" err="1"/>
              <a:t>root</a:t>
            </a:r>
            <a:endParaRPr lang="cs-CZ" altLang="cs-CZ" sz="1000" dirty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000" dirty="0"/>
              <a:t>HC: Chyba v komputačním vzorečku na rozptyl.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Směrodatná odchylka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interpretovat přibližně jako</a:t>
            </a:r>
          </a:p>
          <a:p>
            <a:pPr lvl="1"/>
            <a:r>
              <a:rPr lang="cs-CZ" dirty="0"/>
              <a:t>Průměrná odchylka od průměru</a:t>
            </a:r>
          </a:p>
          <a:p>
            <a:pPr lvl="1"/>
            <a:r>
              <a:rPr lang="cs-CZ" dirty="0"/>
              <a:t>Očekávaná odchylka od průměru</a:t>
            </a:r>
          </a:p>
        </p:txBody>
      </p:sp>
    </p:spTree>
    <p:extLst>
      <p:ext uri="{BB962C8B-B14F-4D97-AF65-F5344CB8AC3E}">
        <p14:creationId xmlns:p14="http://schemas.microsoft.com/office/powerpoint/2010/main" val="993826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(c) Stanislav Ježek, Jan Širůček</a:t>
            </a:r>
          </a:p>
        </p:txBody>
      </p:sp>
      <p:sp>
        <p:nvSpPr>
          <p:cNvPr id="10485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 minula</a:t>
            </a:r>
          </a:p>
        </p:txBody>
      </p:sp>
      <p:sp>
        <p:nvSpPr>
          <p:cNvPr id="10485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2800" dirty="0"/>
              <a:t>První informací (</a:t>
            </a:r>
            <a:r>
              <a:rPr lang="cs-CZ" altLang="cs-CZ" sz="2800" i="1" dirty="0"/>
              <a:t>statistikou</a:t>
            </a:r>
            <a:r>
              <a:rPr lang="cs-CZ" altLang="cs-CZ" sz="2800" dirty="0"/>
              <a:t>), která nás zajímá je </a:t>
            </a:r>
            <a:r>
              <a:rPr lang="cs-CZ" altLang="cs-CZ" sz="2800" b="1" dirty="0"/>
              <a:t>četnost</a:t>
            </a:r>
            <a:r>
              <a:rPr lang="cs-CZ" altLang="cs-CZ" sz="2800" dirty="0"/>
              <a:t> výskytu jednotlivých hodnot (resp. hodnot uvnitř jednotlivých intervalů)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2800" dirty="0"/>
              <a:t>Četnosti – </a:t>
            </a:r>
            <a:r>
              <a:rPr lang="cs-CZ" altLang="cs-CZ" sz="2800" b="1" dirty="0"/>
              <a:t>absolutní, relativní, kumulativní </a:t>
            </a:r>
            <a:r>
              <a:rPr lang="cs-CZ" altLang="cs-CZ" sz="2800" dirty="0"/>
              <a:t>komunikujeme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2800" dirty="0"/>
              <a:t>Tabulkou četností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2800" dirty="0"/>
              <a:t>Sloupcovým diagramem, histogramem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Jak spočítat ukazatele variability</a:t>
            </a:r>
          </a:p>
        </p:txBody>
      </p:sp>
      <p:sp>
        <p:nvSpPr>
          <p:cNvPr id="1048652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484712"/>
          </a:xfrm>
        </p:spPr>
        <p:txBody>
          <a:bodyPr/>
          <a:lstStyle/>
          <a:p>
            <a:r>
              <a:rPr lang="cs-CZ" sz="2400" dirty="0"/>
              <a:t>IQR = </a:t>
            </a:r>
            <a:r>
              <a:rPr lang="cs-CZ" sz="2400" i="1" dirty="0"/>
              <a:t>Q</a:t>
            </a:r>
            <a:r>
              <a:rPr lang="cs-CZ" sz="2400" baseline="-25000" dirty="0"/>
              <a:t>3</a:t>
            </a:r>
            <a:r>
              <a:rPr lang="cs-CZ" sz="2400" dirty="0"/>
              <a:t>-</a:t>
            </a:r>
            <a:r>
              <a:rPr lang="cs-CZ" sz="2400" i="1" dirty="0"/>
              <a:t>Q</a:t>
            </a:r>
            <a:r>
              <a:rPr lang="cs-CZ" sz="2400" baseline="-25000" dirty="0"/>
              <a:t>1</a:t>
            </a:r>
          </a:p>
          <a:p>
            <a:pPr lvl="1"/>
            <a:r>
              <a:rPr lang="cs-CZ" sz="2000" i="1" dirty="0"/>
              <a:t>Q</a:t>
            </a:r>
            <a:r>
              <a:rPr lang="cs-CZ" sz="2000" baseline="-25000" dirty="0"/>
              <a:t>1</a:t>
            </a:r>
            <a:r>
              <a:rPr lang="cs-CZ" sz="2000" dirty="0"/>
              <a:t>=</a:t>
            </a:r>
            <a:r>
              <a:rPr lang="cs-CZ" sz="2000" i="1" dirty="0" err="1"/>
              <a:t>X</a:t>
            </a:r>
            <a:r>
              <a:rPr lang="cs-CZ" sz="2000" baseline="-25000" dirty="0" err="1"/>
              <a:t>k</a:t>
            </a:r>
            <a:r>
              <a:rPr lang="cs-CZ" sz="2000" baseline="30000" dirty="0"/>
              <a:t>*)</a:t>
            </a:r>
            <a:r>
              <a:rPr lang="cs-CZ" sz="2000" dirty="0"/>
              <a:t>, kde </a:t>
            </a:r>
            <a:r>
              <a:rPr lang="cs-CZ" sz="2000" i="1" dirty="0"/>
              <a:t>k</a:t>
            </a:r>
            <a:r>
              <a:rPr lang="cs-CZ" sz="2000" dirty="0"/>
              <a:t>=(</a:t>
            </a:r>
            <a:r>
              <a:rPr lang="cs-CZ" sz="2000" i="1" dirty="0"/>
              <a:t>N</a:t>
            </a:r>
            <a:r>
              <a:rPr lang="cs-CZ" sz="2000" dirty="0"/>
              <a:t>+1)*0,25 zaokrouhleno dolů </a:t>
            </a:r>
          </a:p>
          <a:p>
            <a:pPr lvl="1"/>
            <a:r>
              <a:rPr lang="cs-CZ" sz="2000" i="1" dirty="0"/>
              <a:t>Q</a:t>
            </a:r>
            <a:r>
              <a:rPr lang="cs-CZ" sz="2000" baseline="-25000" dirty="0"/>
              <a:t>3</a:t>
            </a:r>
            <a:r>
              <a:rPr lang="cs-CZ" sz="2000" dirty="0"/>
              <a:t>=</a:t>
            </a:r>
            <a:r>
              <a:rPr lang="cs-CZ" sz="2000" i="1" dirty="0" err="1"/>
              <a:t>X</a:t>
            </a:r>
            <a:r>
              <a:rPr lang="cs-CZ" sz="2000" baseline="-25000" dirty="0" err="1"/>
              <a:t>k</a:t>
            </a:r>
            <a:r>
              <a:rPr lang="cs-CZ" sz="2000" dirty="0"/>
              <a:t>, kde </a:t>
            </a:r>
            <a:r>
              <a:rPr lang="cs-CZ" sz="2000" i="1" dirty="0"/>
              <a:t>k</a:t>
            </a:r>
            <a:r>
              <a:rPr lang="cs-CZ" sz="2000" dirty="0"/>
              <a:t>=(</a:t>
            </a:r>
            <a:r>
              <a:rPr lang="cs-CZ" sz="2000" i="1" dirty="0"/>
              <a:t>N</a:t>
            </a:r>
            <a:r>
              <a:rPr lang="cs-CZ" sz="2000" dirty="0"/>
              <a:t>+1)*0,75 zaokrouhleno dolů</a:t>
            </a:r>
          </a:p>
          <a:p>
            <a:pPr lvl="1"/>
            <a:r>
              <a:rPr lang="cs-CZ" sz="2000" dirty="0"/>
              <a:t>=PERCENTIL(</a:t>
            </a:r>
            <a:r>
              <a:rPr lang="cs-CZ" sz="2000" i="1" dirty="0" err="1"/>
              <a:t>rozsah_s_daty_proměnné</a:t>
            </a:r>
            <a:r>
              <a:rPr lang="cs-CZ" sz="2000" dirty="0"/>
              <a:t>; 0,25) resp. 0,75</a:t>
            </a:r>
          </a:p>
          <a:p>
            <a:pPr marL="471487" lvl="1" indent="0">
              <a:buNone/>
            </a:pPr>
            <a:r>
              <a:rPr lang="cs-CZ" sz="1400" dirty="0"/>
              <a:t>U spojitých proměnných lze využít intervalového výpočtu jako u mediánu. </a:t>
            </a:r>
          </a:p>
          <a:p>
            <a:r>
              <a:rPr lang="cs-CZ" sz="2400" dirty="0"/>
              <a:t>SD/VAR</a:t>
            </a:r>
          </a:p>
          <a:p>
            <a:pPr marL="928687" lvl="1" indent="-457200">
              <a:buFont typeface="+mj-lt"/>
              <a:buAutoNum type="arabicPeriod"/>
            </a:pPr>
            <a:r>
              <a:rPr lang="cs-CZ" sz="2000" dirty="0"/>
              <a:t>pro každý skór spočítáme deviační skór </a:t>
            </a:r>
            <a:r>
              <a:rPr lang="cs-CZ" sz="2000" i="1" dirty="0" err="1"/>
              <a:t>x</a:t>
            </a:r>
            <a:r>
              <a:rPr lang="cs-CZ" sz="2000" baseline="-25000" dirty="0" err="1"/>
              <a:t>i</a:t>
            </a:r>
            <a:r>
              <a:rPr lang="cs-CZ" sz="2000" dirty="0"/>
              <a:t>=</a:t>
            </a:r>
            <a:r>
              <a:rPr lang="cs-CZ" sz="2000" i="1" dirty="0" err="1"/>
              <a:t>X</a:t>
            </a:r>
            <a:r>
              <a:rPr lang="cs-CZ" sz="2000" baseline="-25000" dirty="0" err="1"/>
              <a:t>i</a:t>
            </a:r>
            <a:r>
              <a:rPr lang="cs-CZ" sz="2000" dirty="0"/>
              <a:t>-</a:t>
            </a:r>
            <a:r>
              <a:rPr lang="cs-CZ" sz="2000" i="1" dirty="0"/>
              <a:t>M</a:t>
            </a:r>
          </a:p>
          <a:p>
            <a:pPr marL="928687" lvl="1" indent="-457200">
              <a:buFont typeface="+mj-lt"/>
              <a:buAutoNum type="arabicPeriod"/>
            </a:pPr>
            <a:r>
              <a:rPr lang="cs-CZ" sz="2000" dirty="0"/>
              <a:t>deviační skóry umocníme na druhou</a:t>
            </a:r>
          </a:p>
          <a:p>
            <a:pPr marL="928687" lvl="1" indent="-457200">
              <a:buFont typeface="+mj-lt"/>
              <a:buAutoNum type="arabicPeriod"/>
            </a:pPr>
            <a:r>
              <a:rPr lang="cs-CZ" sz="2000" dirty="0"/>
              <a:t>druhé mocniny deviačních skórů sečteme a podělíme (</a:t>
            </a:r>
            <a:r>
              <a:rPr lang="cs-CZ" sz="2000" i="1" dirty="0"/>
              <a:t>N</a:t>
            </a:r>
            <a:r>
              <a:rPr lang="cs-CZ" sz="2000" dirty="0"/>
              <a:t>-1)</a:t>
            </a:r>
          </a:p>
          <a:p>
            <a:pPr marL="928687" lvl="1" indent="-457200">
              <a:buFont typeface="+mj-lt"/>
              <a:buAutoNum type="arabicPeriod"/>
            </a:pPr>
            <a:r>
              <a:rPr lang="cs-CZ" sz="2000" dirty="0"/>
              <a:t>pro SD výsledek ještě odmocníme</a:t>
            </a:r>
          </a:p>
          <a:p>
            <a:pPr lvl="1"/>
            <a:r>
              <a:rPr lang="cs-CZ" sz="2000" dirty="0"/>
              <a:t>=VAR.VÝBĚR(</a:t>
            </a:r>
            <a:r>
              <a:rPr lang="cs-CZ" sz="2000" i="1" dirty="0" err="1"/>
              <a:t>rozsah_s_daty_proměnné</a:t>
            </a:r>
            <a:r>
              <a:rPr lang="cs-CZ" sz="2000" dirty="0"/>
              <a:t>)</a:t>
            </a:r>
          </a:p>
          <a:p>
            <a:pPr lvl="1"/>
            <a:r>
              <a:rPr lang="cs-CZ" sz="2000" dirty="0"/>
              <a:t>=SMODCH.VÝBĚR(</a:t>
            </a:r>
            <a:r>
              <a:rPr lang="cs-CZ" sz="2000" i="1" dirty="0" err="1"/>
              <a:t>rozsah_s_daty_proměnné</a:t>
            </a:r>
            <a:r>
              <a:rPr lang="cs-CZ" sz="2000" dirty="0"/>
              <a:t>)</a:t>
            </a:r>
          </a:p>
          <a:p>
            <a:pPr marL="471487" lvl="1" indent="0">
              <a:buNone/>
            </a:pPr>
            <a:endParaRPr lang="cs-CZ" sz="1600" baseline="30000" dirty="0"/>
          </a:p>
          <a:p>
            <a:pPr marL="471487" lvl="1" indent="0">
              <a:buNone/>
            </a:pPr>
            <a:r>
              <a:rPr lang="cs-CZ" sz="1600" baseline="30000" dirty="0"/>
              <a:t>*)</a:t>
            </a:r>
            <a:r>
              <a:rPr lang="cs-CZ" sz="1600" dirty="0"/>
              <a:t> hodnota k-</a:t>
            </a:r>
            <a:r>
              <a:rPr lang="cs-CZ" sz="1600" dirty="0" err="1"/>
              <a:t>tého</a:t>
            </a:r>
            <a:r>
              <a:rPr lang="cs-CZ" sz="1600" dirty="0"/>
              <a:t> prvku seřazené řady hodnot proměnné X</a:t>
            </a:r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12875"/>
            <a:ext cx="8940800" cy="54356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8653" name="TextovéPole 3"/>
          <p:cNvSpPr txBox="1"/>
          <p:nvPr/>
        </p:nvSpPr>
        <p:spPr>
          <a:xfrm>
            <a:off x="6011863" y="115888"/>
            <a:ext cx="2808287" cy="3025141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/>
            <a:r>
              <a:rPr lang="cs-CZ" i="1" dirty="0"/>
              <a:t>     f        Stonek a list</a:t>
            </a:r>
          </a:p>
          <a:p>
            <a:pPr eaLnBrk="1" hangingPunct="1"/>
            <a:r>
              <a:rPr lang="cs-CZ" dirty="0"/>
              <a:t>     3        0 .  002</a:t>
            </a:r>
          </a:p>
          <a:p>
            <a:pPr eaLnBrk="1" hangingPunct="1"/>
            <a:r>
              <a:rPr lang="cs-CZ" dirty="0"/>
              <a:t>     5        1 .  00005</a:t>
            </a:r>
          </a:p>
          <a:p>
            <a:pPr eaLnBrk="1" hangingPunct="1"/>
            <a:r>
              <a:rPr lang="cs-CZ" dirty="0"/>
              <a:t>     8        2 .  00000000</a:t>
            </a:r>
          </a:p>
          <a:p>
            <a:pPr eaLnBrk="1" hangingPunct="1"/>
            <a:r>
              <a:rPr lang="cs-CZ" dirty="0"/>
              <a:t>     2        3 .  00</a:t>
            </a:r>
          </a:p>
          <a:p>
            <a:pPr eaLnBrk="1" hangingPunct="1"/>
            <a:r>
              <a:rPr lang="cs-CZ" dirty="0"/>
              <a:t>     2        4 .  00</a:t>
            </a:r>
          </a:p>
          <a:p>
            <a:pPr eaLnBrk="1" hangingPunct="1"/>
            <a:r>
              <a:rPr lang="cs-CZ" dirty="0"/>
              <a:t>     3        5 .  000</a:t>
            </a:r>
          </a:p>
          <a:p>
            <a:pPr eaLnBrk="1" hangingPunct="1"/>
            <a:r>
              <a:rPr lang="cs-CZ" dirty="0"/>
              <a:t>     2        6 .  00</a:t>
            </a:r>
          </a:p>
          <a:p>
            <a:pPr eaLnBrk="1" hangingPunct="1"/>
            <a:r>
              <a:rPr lang="cs-CZ" dirty="0"/>
              <a:t>     1        7 .  0</a:t>
            </a:r>
          </a:p>
          <a:p>
            <a:pPr eaLnBrk="1" hangingPunct="1"/>
            <a:r>
              <a:rPr lang="cs-CZ" dirty="0"/>
              <a:t>     Stonek: jednotky </a:t>
            </a:r>
          </a:p>
          <a:p>
            <a:pPr eaLnBrk="1" hangingPunct="1"/>
            <a:r>
              <a:rPr lang="cs-CZ" dirty="0"/>
              <a:t>     Každý list: 1 případ</a:t>
            </a:r>
          </a:p>
        </p:txBody>
      </p:sp>
      <p:sp>
        <p:nvSpPr>
          <p:cNvPr id="1048654" name="TextovéPole 1"/>
          <p:cNvSpPr txBox="1">
            <a:spLocks noChangeArrowheads="1"/>
          </p:cNvSpPr>
          <p:nvPr/>
        </p:nvSpPr>
        <p:spPr bwMode="auto">
          <a:xfrm>
            <a:off x="657225" y="260350"/>
            <a:ext cx="5256213" cy="10779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 i="1"/>
              <a:t>Mo</a:t>
            </a:r>
            <a:r>
              <a:rPr lang="cs-CZ" altLang="cs-CZ" sz="3200"/>
              <a:t>=2    </a:t>
            </a:r>
            <a:r>
              <a:rPr lang="cs-CZ" altLang="cs-CZ" sz="3200" i="1"/>
              <a:t>Md</a:t>
            </a:r>
            <a:r>
              <a:rPr lang="cs-CZ" altLang="cs-CZ" sz="3200"/>
              <a:t>=2        </a:t>
            </a:r>
            <a:r>
              <a:rPr lang="cs-CZ" altLang="cs-CZ" sz="3200" i="1"/>
              <a:t>M</a:t>
            </a:r>
            <a:r>
              <a:rPr lang="cs-CZ" altLang="cs-CZ" sz="3200"/>
              <a:t>=2,68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200"/>
              <a:t>             </a:t>
            </a:r>
            <a:r>
              <a:rPr lang="cs-CZ" altLang="cs-CZ" sz="3200" i="1"/>
              <a:t>IQR</a:t>
            </a:r>
            <a:r>
              <a:rPr lang="cs-CZ" altLang="cs-CZ" sz="3200"/>
              <a:t>=3      </a:t>
            </a:r>
            <a:r>
              <a:rPr lang="cs-CZ" altLang="cs-CZ" sz="3200" i="1"/>
              <a:t>SD</a:t>
            </a:r>
            <a:r>
              <a:rPr lang="cs-CZ" altLang="cs-CZ" sz="3200"/>
              <a:t>=1,97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Ukazatele centrální tendence a variability - poznámky</a:t>
            </a:r>
          </a:p>
        </p:txBody>
      </p:sp>
      <p:sp>
        <p:nvSpPr>
          <p:cNvPr id="10486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altLang="cs-CZ" sz="2400"/>
              <a:t>je třeba je umět spočítat ručně (a zopakovat si práci se sumačním symbolem </a:t>
            </a:r>
            <a:r>
              <a:rPr lang="en-US" altLang="cs-CZ" sz="2400">
                <a:latin typeface="Symbol" panose="05050102010706020507" pitchFamily="18" charset="2"/>
              </a:rPr>
              <a:t>S</a:t>
            </a:r>
            <a:r>
              <a:rPr lang="cs-CZ" altLang="cs-CZ" sz="2400"/>
              <a:t>)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i vážený průměr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jak je ovlivní datové transformace přičtení konstanty a násobení konstantou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vhodnost použití ukazatelů centrální tendence </a:t>
            </a:r>
            <a:r>
              <a:rPr lang="cs-CZ" altLang="cs-CZ" sz="1800"/>
              <a:t> (Hendl s.95)</a:t>
            </a:r>
          </a:p>
          <a:p>
            <a:pPr eaLnBrk="1" hangingPunct="1">
              <a:spcBef>
                <a:spcPct val="30000"/>
              </a:spcBef>
            </a:pPr>
            <a:endParaRPr lang="cs-CZ" altLang="cs-CZ" sz="2400"/>
          </a:p>
          <a:p>
            <a:pPr eaLnBrk="1" hangingPunct="1">
              <a:spcBef>
                <a:spcPct val="30000"/>
              </a:spcBef>
            </a:pPr>
            <a:endParaRPr lang="cs-CZ" altLang="cs-CZ" sz="240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endParaRPr lang="cs-CZ" altLang="cs-CZ" sz="2400"/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900"/>
              <a:t>AJ: weighted mean, add, multiply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Nadpis 10487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Očekávaná hodnota a její chyba</a:t>
            </a:r>
            <a:endParaRPr lang="cs-CZ"/>
          </a:p>
        </p:txBody>
      </p:sp>
      <p:sp>
        <p:nvSpPr>
          <p:cNvPr id="1048732" name="Zástupný symbol pro obsah 1048731"/>
          <p:cNvSpPr>
            <a:spLocks noGrp="1"/>
          </p:cNvSpPr>
          <p:nvPr>
            <p:ph idx="1"/>
          </p:nvPr>
        </p:nvSpPr>
        <p:spPr>
          <a:xfrm>
            <a:off x="566738" y="1752600"/>
            <a:ext cx="8397750" cy="42672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0"/>
              <a:t>Střední hodnoty a ukazatele variability lze také interpretovat z perspektivy pravděpodobnostních očekávání plynouc</a:t>
            </a:r>
            <a:r>
              <a:rPr lang="cs-CZ" altLang="en-US" sz="2000" dirty="0"/>
              <a:t>ích ze statistik. </a:t>
            </a:r>
          </a:p>
          <a:p>
            <a:pPr marL="0" indent="0" algn="ctr">
              <a:buNone/>
            </a:pPr>
            <a:r>
              <a:rPr lang="cs-CZ" altLang="en-US" sz="2000" b="1" dirty="0"/>
              <a:t>Když přijde někdo náhodný, jakou hodnotu budeme očekávat - hádat?</a:t>
            </a:r>
            <a:endParaRPr lang="cs-CZ" sz="2000" b="1" dirty="0"/>
          </a:p>
          <a:p>
            <a:pPr marL="0" indent="0">
              <a:buNone/>
            </a:pPr>
            <a:endParaRPr lang="cs-CZ" altLang="en-US" sz="2000" dirty="0"/>
          </a:p>
          <a:p>
            <a:pPr marL="0" indent="0">
              <a:buNone/>
            </a:pPr>
            <a:r>
              <a:rPr lang="cs-CZ" altLang="en-US" sz="2000" dirty="0"/>
              <a:t>To záleží na tom, na čem nám nejvíc záleží.</a:t>
            </a:r>
            <a:endParaRPr lang="cs-CZ" sz="2000" dirty="0"/>
          </a:p>
          <a:p>
            <a:r>
              <a:rPr lang="cs-CZ" altLang="en-US" sz="2000" dirty="0"/>
              <a:t>Chceme-li se co nejčastěji přesně trefit (když za trefení dostaneme bod a ze netrefení ne), pak modus. </a:t>
            </a:r>
            <a:endParaRPr lang="cs-CZ" sz="2000" dirty="0"/>
          </a:p>
          <a:p>
            <a:r>
              <a:rPr lang="cs-CZ" altLang="en-US" sz="2000" dirty="0"/>
              <a:t>Chceme-li minimalizovat součet velikostí chyb odhadu, pak medián</a:t>
            </a:r>
          </a:p>
          <a:p>
            <a:r>
              <a:rPr lang="cs-CZ" altLang="en-US" sz="2000" dirty="0"/>
              <a:t>Chceme-li minimalizovat součet </a:t>
            </a:r>
            <a:r>
              <a:rPr lang="cs-CZ" altLang="en-US" sz="2000" dirty="0" smtClean="0"/>
              <a:t>kvadratických </a:t>
            </a:r>
            <a:r>
              <a:rPr lang="cs-CZ" altLang="en-US" sz="2000" dirty="0"/>
              <a:t>chyb odhadu, pak </a:t>
            </a:r>
            <a:r>
              <a:rPr lang="cs-CZ" altLang="en-US" sz="2000" dirty="0" smtClean="0"/>
              <a:t>průměr</a:t>
            </a:r>
          </a:p>
          <a:p>
            <a:pPr marL="0" indent="0" algn="ctr">
              <a:buNone/>
            </a:pPr>
            <a:r>
              <a:rPr lang="cs-CZ" sz="2000" i="1" dirty="0" smtClean="0"/>
              <a:t>V tomto kontextu jsou ukazatele rozptýlenosti vlastně ukazateli velikosti chyb.</a:t>
            </a:r>
            <a:endParaRPr lang="cs-CZ" sz="2000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Boxplot – krabicový graf s anténami</a:t>
            </a:r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5445125" cy="4267200"/>
          </a:xfrm>
        </p:spPr>
        <p:txBody>
          <a:bodyPr/>
          <a:lstStyle/>
          <a:p>
            <a:pPr eaLnBrk="1" hangingPunct="1"/>
            <a:r>
              <a:rPr lang="cs-CZ" altLang="cs-CZ" sz="2000"/>
              <a:t>krabice je od </a:t>
            </a:r>
            <a:r>
              <a:rPr lang="cs-CZ" altLang="cs-CZ" sz="2000" i="1"/>
              <a:t>Q</a:t>
            </a:r>
            <a:r>
              <a:rPr lang="cs-CZ" altLang="cs-CZ" sz="2000" baseline="-25000"/>
              <a:t>1</a:t>
            </a:r>
            <a:r>
              <a:rPr lang="cs-CZ" altLang="cs-CZ" sz="2000"/>
              <a:t> do </a:t>
            </a:r>
            <a:r>
              <a:rPr lang="cs-CZ" altLang="cs-CZ" sz="2000" i="1"/>
              <a:t>Q</a:t>
            </a:r>
            <a:r>
              <a:rPr lang="cs-CZ" altLang="cs-CZ" sz="2000" baseline="-25000"/>
              <a:t>3</a:t>
            </a:r>
          </a:p>
          <a:p>
            <a:pPr eaLnBrk="1" hangingPunct="1"/>
            <a:r>
              <a:rPr lang="cs-CZ" altLang="cs-CZ" sz="2000"/>
              <a:t>v krabici se značí medián</a:t>
            </a:r>
          </a:p>
          <a:p>
            <a:pPr eaLnBrk="1" hangingPunct="1"/>
            <a:r>
              <a:rPr lang="cs-CZ" altLang="cs-CZ" sz="2000"/>
              <a:t>antény jsou </a:t>
            </a:r>
            <a:r>
              <a:rPr lang="cs-CZ" altLang="cs-CZ" sz="2000" i="1"/>
              <a:t>X</a:t>
            </a:r>
            <a:r>
              <a:rPr lang="cs-CZ" altLang="cs-CZ" sz="2000" baseline="-25000"/>
              <a:t>min</a:t>
            </a:r>
            <a:r>
              <a:rPr lang="cs-CZ" altLang="cs-CZ" sz="2000"/>
              <a:t> do </a:t>
            </a:r>
            <a:r>
              <a:rPr lang="cs-CZ" altLang="cs-CZ" sz="2000" i="1"/>
              <a:t>X</a:t>
            </a:r>
            <a:r>
              <a:rPr lang="cs-CZ" altLang="cs-CZ" sz="2000" baseline="-25000"/>
              <a:t>max</a:t>
            </a:r>
            <a:r>
              <a:rPr lang="cs-CZ" altLang="cs-CZ" sz="2000"/>
              <a:t>, </a:t>
            </a:r>
            <a:r>
              <a:rPr lang="cs-CZ" altLang="cs-CZ" sz="2000" b="1"/>
              <a:t>maximálně!</a:t>
            </a:r>
            <a:r>
              <a:rPr lang="cs-CZ" altLang="cs-CZ" sz="2000"/>
              <a:t> však 1,5x délka krabice (kvartilového rozpětí)</a:t>
            </a:r>
          </a:p>
          <a:p>
            <a:pPr eaLnBrk="1" hangingPunct="1"/>
            <a:r>
              <a:rPr lang="cs-CZ" altLang="cs-CZ" sz="2000"/>
              <a:t>hodnoty vzdálenější se značí jako body – odlehlé hodnoty</a:t>
            </a:r>
          </a:p>
          <a:p>
            <a:pPr eaLnBrk="1" hangingPunct="1"/>
            <a:r>
              <a:rPr lang="cs-CZ" altLang="cs-CZ" sz="2000"/>
              <a:t>hodnoty ještě vzdálenější (více než 3x délka krabice od </a:t>
            </a:r>
            <a:r>
              <a:rPr lang="cs-CZ" altLang="cs-CZ" sz="2000" i="1"/>
              <a:t>Q</a:t>
            </a:r>
            <a:r>
              <a:rPr lang="cs-CZ" altLang="cs-CZ" sz="2000" baseline="-25000"/>
              <a:t>1</a:t>
            </a:r>
            <a:r>
              <a:rPr lang="cs-CZ" altLang="cs-CZ" sz="2000"/>
              <a:t> nebo </a:t>
            </a:r>
            <a:r>
              <a:rPr lang="cs-CZ" altLang="cs-CZ" sz="2000" i="1"/>
              <a:t>Q</a:t>
            </a:r>
            <a:r>
              <a:rPr lang="cs-CZ" altLang="cs-CZ" sz="2000" baseline="-25000"/>
              <a:t>3</a:t>
            </a:r>
            <a:r>
              <a:rPr lang="cs-CZ" altLang="cs-CZ" sz="2000"/>
              <a:t>) jsou někdy označovány jako extrémně odlehlé hodnoty</a:t>
            </a:r>
          </a:p>
        </p:txBody>
      </p:sp>
      <p:pic>
        <p:nvPicPr>
          <p:cNvPr id="209716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227763" y="1628775"/>
            <a:ext cx="2400300" cy="4464050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Boxplot - příklad</a:t>
            </a:r>
          </a:p>
        </p:txBody>
      </p:sp>
      <p:pic>
        <p:nvPicPr>
          <p:cNvPr id="209716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40800" cy="515778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5157788"/>
            <a:ext cx="7273925" cy="13620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Popis rozložení pomocí percentilů</a:t>
            </a:r>
          </a:p>
        </p:txBody>
      </p:sp>
      <p:sp>
        <p:nvSpPr>
          <p:cNvPr id="1048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i="1" dirty="0"/>
              <a:t>X</a:t>
            </a:r>
            <a:r>
              <a:rPr lang="cs-CZ" altLang="cs-CZ" sz="2800" dirty="0"/>
              <a:t>-tý percentil</a:t>
            </a:r>
          </a:p>
          <a:p>
            <a:pPr lvl="1" eaLnBrk="1" hangingPunct="1"/>
            <a:r>
              <a:rPr lang="cs-CZ" altLang="cs-CZ" sz="2400" dirty="0"/>
              <a:t>hodnota, pro kterou platí, že </a:t>
            </a:r>
            <a:r>
              <a:rPr lang="cs-CZ" altLang="cs-CZ" sz="2400" i="1" dirty="0"/>
              <a:t>X </a:t>
            </a:r>
            <a:r>
              <a:rPr lang="cs-CZ" altLang="cs-CZ" sz="2400" dirty="0"/>
              <a:t>% lidí (jevů) ve vzorku má/získalo </a:t>
            </a:r>
            <a:r>
              <a:rPr lang="cs-CZ" altLang="cs-CZ" sz="2400" u="sng" dirty="0"/>
              <a:t>tuto nebo menší </a:t>
            </a:r>
            <a:r>
              <a:rPr lang="cs-CZ" altLang="cs-CZ" sz="2400" dirty="0"/>
              <a:t>hodnotu</a:t>
            </a:r>
          </a:p>
          <a:p>
            <a:pPr lvl="1" eaLnBrk="1" hangingPunct="1"/>
            <a:r>
              <a:rPr lang="cs-CZ" altLang="cs-CZ" sz="2400" dirty="0"/>
              <a:t>lze odečíst z kumulativního histogramu či patřičného sloupce tabulky četností</a:t>
            </a:r>
          </a:p>
          <a:p>
            <a:pPr eaLnBrk="1" hangingPunct="1"/>
            <a:r>
              <a:rPr lang="cs-CZ" altLang="cs-CZ" sz="2800" dirty="0"/>
              <a:t>Rozložení popisujeme </a:t>
            </a:r>
          </a:p>
          <a:p>
            <a:pPr lvl="1" eaLnBrk="1" hangingPunct="1"/>
            <a:r>
              <a:rPr lang="cs-CZ" altLang="cs-CZ" sz="2000" dirty="0"/>
              <a:t>10., 20., …, 80.,90. percentilem – obecně</a:t>
            </a:r>
          </a:p>
          <a:p>
            <a:pPr lvl="1" eaLnBrk="1" hangingPunct="1"/>
            <a:r>
              <a:rPr lang="cs-CZ" altLang="cs-CZ" sz="2000" dirty="0"/>
              <a:t>min, 25., 50., 75., </a:t>
            </a:r>
            <a:r>
              <a:rPr lang="cs-CZ" altLang="cs-CZ" sz="2000" dirty="0" err="1"/>
              <a:t>max</a:t>
            </a:r>
            <a:r>
              <a:rPr lang="cs-CZ" altLang="cs-CZ" sz="2000" dirty="0"/>
              <a:t> – nejčastěji  (…boxplot)</a:t>
            </a:r>
          </a:p>
          <a:p>
            <a:pPr lvl="1" eaLnBrk="1" hangingPunct="1"/>
            <a:r>
              <a:rPr lang="cs-CZ" altLang="cs-CZ" sz="2000" dirty="0"/>
              <a:t>min., 1., 5., 10., 25., 50., 75., 90., 95., 99. – v normách</a:t>
            </a:r>
          </a:p>
          <a:p>
            <a:pPr eaLnBrk="1" hangingPunct="1"/>
            <a:r>
              <a:rPr lang="cs-CZ" altLang="cs-CZ" sz="2400" dirty="0"/>
              <a:t>Lze uvažovat v ještě menších částech rozložení než jsou procenta - obecně </a:t>
            </a:r>
            <a:r>
              <a:rPr lang="cs-CZ" altLang="cs-CZ" sz="2400" b="1" dirty="0"/>
              <a:t>kvantily</a:t>
            </a:r>
            <a:r>
              <a:rPr lang="cs-CZ" altLang="cs-CZ" sz="2400" dirty="0"/>
              <a:t>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„Deskriptivy“ – popisné statistiky – statistiky popisující rozložení</a:t>
            </a:r>
          </a:p>
        </p:txBody>
      </p:sp>
      <p:sp>
        <p:nvSpPr>
          <p:cNvPr id="10486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556125"/>
          </a:xfrm>
        </p:spPr>
        <p:txBody>
          <a:bodyPr/>
          <a:lstStyle/>
          <a:p>
            <a:pPr eaLnBrk="1" hangingPunct="1"/>
            <a:r>
              <a:rPr lang="cs-CZ" altLang="cs-CZ" sz="2200" dirty="0"/>
              <a:t>Nominální deskriptivy</a:t>
            </a:r>
          </a:p>
          <a:p>
            <a:pPr lvl="1" eaLnBrk="1" hangingPunct="1"/>
            <a:r>
              <a:rPr lang="cs-CZ" altLang="cs-CZ" sz="2000" dirty="0"/>
              <a:t>modus, (entropie)</a:t>
            </a:r>
          </a:p>
          <a:p>
            <a:pPr eaLnBrk="1" hangingPunct="1"/>
            <a:r>
              <a:rPr lang="cs-CZ" altLang="cs-CZ" sz="2200" dirty="0"/>
              <a:t>Pořadové deskriptivy</a:t>
            </a:r>
          </a:p>
          <a:p>
            <a:pPr lvl="1" eaLnBrk="1" hangingPunct="1"/>
            <a:r>
              <a:rPr lang="cs-CZ" altLang="cs-CZ" sz="2000" dirty="0"/>
              <a:t>medián, kvartily, percentily (a jiné </a:t>
            </a:r>
            <a:r>
              <a:rPr lang="cs-CZ" altLang="cs-CZ" sz="2000" i="1" dirty="0"/>
              <a:t>kvant</a:t>
            </a:r>
            <a:r>
              <a:rPr lang="cs-CZ" altLang="cs-CZ" sz="2000" b="1" i="1" dirty="0"/>
              <a:t>ily</a:t>
            </a:r>
            <a:r>
              <a:rPr lang="cs-CZ" altLang="cs-CZ" sz="2000" dirty="0"/>
              <a:t>)</a:t>
            </a:r>
          </a:p>
          <a:p>
            <a:pPr lvl="1" eaLnBrk="1" hangingPunct="1"/>
            <a:r>
              <a:rPr lang="cs-CZ" altLang="cs-CZ" sz="2000" dirty="0" err="1"/>
              <a:t>kvartilové</a:t>
            </a:r>
            <a:r>
              <a:rPr lang="cs-CZ" altLang="cs-CZ" sz="2000" dirty="0"/>
              <a:t> rozpětí</a:t>
            </a:r>
            <a:endParaRPr lang="en-US" altLang="cs-CZ" sz="2000" dirty="0"/>
          </a:p>
          <a:p>
            <a:pPr lvl="1" eaLnBrk="1" hangingPunct="1"/>
            <a:r>
              <a:rPr lang="cs-CZ" altLang="cs-CZ" sz="2000" dirty="0"/>
              <a:t>grafické znázornění rozložení pomocí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po</a:t>
            </a:r>
            <a:r>
              <a:rPr lang="cs-CZ" altLang="cs-CZ" sz="2000" dirty="0"/>
              <a:t>ř</a:t>
            </a:r>
            <a:r>
              <a:rPr lang="en-US" altLang="cs-CZ" sz="2000" dirty="0" err="1"/>
              <a:t>adov</a:t>
            </a:r>
            <a:r>
              <a:rPr lang="cs-CZ" altLang="cs-CZ" sz="2000" dirty="0"/>
              <a:t>ý</a:t>
            </a:r>
            <a:r>
              <a:rPr lang="en-US" altLang="cs-CZ" sz="2000" dirty="0" err="1"/>
              <a:t>ch</a:t>
            </a:r>
            <a:r>
              <a:rPr lang="cs-CZ" altLang="cs-CZ" sz="2000" dirty="0"/>
              <a:t> deskriptiv </a:t>
            </a:r>
            <a:r>
              <a:rPr lang="en-US" altLang="cs-CZ" sz="2000" dirty="0"/>
              <a:t>- </a:t>
            </a:r>
            <a:r>
              <a:rPr lang="en-US" altLang="cs-CZ" sz="2000" b="1" dirty="0"/>
              <a:t>BOXPLOT</a:t>
            </a:r>
            <a:endParaRPr lang="cs-CZ" altLang="cs-CZ" sz="2000" b="1" dirty="0"/>
          </a:p>
          <a:p>
            <a:pPr eaLnBrk="1" hangingPunct="1"/>
            <a:r>
              <a:rPr lang="cs-CZ" altLang="cs-CZ" sz="2200" dirty="0" err="1"/>
              <a:t>Odchylkové</a:t>
            </a:r>
            <a:r>
              <a:rPr lang="cs-CZ" altLang="cs-CZ" sz="2200" dirty="0"/>
              <a:t> (deviační), momentové deskriptivy</a:t>
            </a:r>
          </a:p>
          <a:p>
            <a:pPr lvl="1" eaLnBrk="1" hangingPunct="1"/>
            <a:r>
              <a:rPr lang="cs-CZ" altLang="cs-CZ" sz="2000" dirty="0"/>
              <a:t>aritmetický průměr</a:t>
            </a:r>
          </a:p>
          <a:p>
            <a:pPr lvl="1" eaLnBrk="1" hangingPunct="1"/>
            <a:r>
              <a:rPr lang="cs-CZ" altLang="cs-CZ" sz="2000" dirty="0"/>
              <a:t>rozptyl, směrodatná odchylka (</a:t>
            </a:r>
            <a:r>
              <a:rPr lang="cs-CZ" altLang="cs-CZ" sz="2000" i="1" dirty="0"/>
              <a:t>k</a:t>
            </a:r>
            <a:r>
              <a:rPr lang="cs-CZ" altLang="cs-CZ" sz="2000" dirty="0"/>
              <a:t>=2)</a:t>
            </a:r>
          </a:p>
          <a:p>
            <a:pPr lvl="1" eaLnBrk="1" hangingPunct="1"/>
            <a:r>
              <a:rPr lang="cs-CZ" altLang="cs-CZ" sz="2000" dirty="0"/>
              <a:t>zešikmení (</a:t>
            </a:r>
            <a:r>
              <a:rPr lang="cs-CZ" altLang="cs-CZ" sz="2000" i="1" dirty="0"/>
              <a:t>k</a:t>
            </a:r>
            <a:r>
              <a:rPr lang="cs-CZ" altLang="cs-CZ" sz="2000" dirty="0"/>
              <a:t>=3)                                     = (</a:t>
            </a:r>
            <a:r>
              <a:rPr lang="cs-CZ" altLang="cs-CZ" sz="2000" dirty="0" err="1">
                <a:latin typeface="Symbol" panose="05050102010706020507" pitchFamily="18" charset="2"/>
              </a:rPr>
              <a:t>S</a:t>
            </a:r>
            <a:r>
              <a:rPr lang="cs-CZ" altLang="cs-CZ" sz="2000" i="1" dirty="0" err="1"/>
              <a:t>x</a:t>
            </a:r>
            <a:r>
              <a:rPr lang="cs-CZ" altLang="cs-CZ" sz="2000" i="1" baseline="30000" dirty="0" err="1"/>
              <a:t>k</a:t>
            </a:r>
            <a:r>
              <a:rPr lang="cs-CZ" altLang="cs-CZ" sz="2000" dirty="0"/>
              <a:t>)/ n</a:t>
            </a:r>
          </a:p>
          <a:p>
            <a:pPr lvl="1" eaLnBrk="1" hangingPunct="1"/>
            <a:r>
              <a:rPr lang="cs-CZ" altLang="cs-CZ" sz="2000" dirty="0"/>
              <a:t>špičatost (strmost) (</a:t>
            </a:r>
            <a:r>
              <a:rPr lang="cs-CZ" altLang="cs-CZ" sz="2000" i="1" dirty="0"/>
              <a:t>k</a:t>
            </a:r>
            <a:r>
              <a:rPr lang="cs-CZ" altLang="cs-CZ" sz="2000" dirty="0"/>
              <a:t>=4)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Volba popisných statistik</a:t>
            </a:r>
          </a:p>
        </p:txBody>
      </p:sp>
      <p:sp>
        <p:nvSpPr>
          <p:cNvPr id="104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/>
              <a:t>Zvažujeme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úroveň měření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tvar rozložení – symetrie, normalita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cíl studie – pouze popis X usuzování, porovnávání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/>
              <a:t>Podle komunikačních cílů…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Je-li cílem především deskripce dat(=rozložení), pak použijeme </a:t>
            </a:r>
            <a:r>
              <a:rPr lang="cs-CZ" altLang="cs-CZ" sz="1800" b="1"/>
              <a:t>POŘADOVÉ</a:t>
            </a:r>
            <a:r>
              <a:rPr lang="cs-CZ" altLang="cs-CZ" sz="1800"/>
              <a:t> ukazatele. Připojíme-li i odchylkové, nic nezkazíme. 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 i="1"/>
              <a:t>N, min, Q</a:t>
            </a:r>
            <a:r>
              <a:rPr lang="cs-CZ" altLang="cs-CZ" sz="1600" b="1" baseline="-25000"/>
              <a:t>1</a:t>
            </a:r>
            <a:r>
              <a:rPr lang="cs-CZ" altLang="cs-CZ" sz="1600" b="1" i="1"/>
              <a:t>, Md, Q</a:t>
            </a:r>
            <a:r>
              <a:rPr lang="cs-CZ" altLang="cs-CZ" sz="1600" b="1" baseline="-25000"/>
              <a:t>3</a:t>
            </a:r>
            <a:r>
              <a:rPr lang="cs-CZ" altLang="cs-CZ" sz="1600" b="1" i="1"/>
              <a:t>, max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/>
              <a:t>boxplot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/>
              <a:t>pro individuální skóry </a:t>
            </a:r>
            <a:r>
              <a:rPr lang="cs-CZ" altLang="cs-CZ" sz="1600" b="1"/>
              <a:t>percentily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/>
              <a:t>Je-li cílem další usuzování, porovnávání apod., používáme </a:t>
            </a:r>
            <a:r>
              <a:rPr lang="cs-CZ" altLang="cs-CZ" sz="1800" b="1"/>
              <a:t>ODCHYLKOVÉ</a:t>
            </a:r>
            <a:r>
              <a:rPr lang="cs-CZ" altLang="cs-CZ" sz="1800"/>
              <a:t> ukazatele … pokud to úroveň měření dovoluje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 b="1" i="1"/>
              <a:t>N, m, s</a:t>
            </a:r>
            <a:r>
              <a:rPr lang="cs-CZ" altLang="cs-CZ" sz="1600" i="1"/>
              <a:t>   </a:t>
            </a:r>
            <a:r>
              <a:rPr lang="cs-CZ" altLang="cs-CZ" sz="1600"/>
              <a:t>(</a:t>
            </a:r>
            <a:r>
              <a:rPr lang="cs-CZ" altLang="cs-CZ" sz="1600" i="1"/>
              <a:t>N, M, SD</a:t>
            </a:r>
            <a:r>
              <a:rPr lang="cs-CZ" altLang="cs-CZ" sz="160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/>
              <a:t>popis rozložení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600"/>
              <a:t>pro individuální skóry </a:t>
            </a:r>
            <a:r>
              <a:rPr lang="cs-CZ" altLang="cs-CZ" sz="1600" b="1"/>
              <a:t>z-skóry</a:t>
            </a:r>
            <a:r>
              <a:rPr lang="cs-CZ" altLang="cs-CZ" sz="160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Prezentace deskriptiv ve studiích</a:t>
            </a:r>
          </a:p>
        </p:txBody>
      </p:sp>
      <p:sp>
        <p:nvSpPr>
          <p:cNvPr id="104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/>
            <a:r>
              <a:rPr lang="cs-CZ" altLang="cs-CZ" sz="1800" b="1"/>
              <a:t>Vždy</a:t>
            </a:r>
            <a:r>
              <a:rPr lang="cs-CZ" altLang="cs-CZ" sz="1800"/>
              <a:t>! Bez ohledu na to, jak složité statistiky následují.</a:t>
            </a:r>
          </a:p>
          <a:p>
            <a:pPr eaLnBrk="1" hangingPunct="1"/>
            <a:r>
              <a:rPr lang="cs-CZ" altLang="cs-CZ" sz="1800"/>
              <a:t>Popis rozložení</a:t>
            </a:r>
          </a:p>
          <a:p>
            <a:pPr lvl="1" eaLnBrk="1" hangingPunct="1"/>
            <a:r>
              <a:rPr lang="cs-CZ" altLang="cs-CZ" sz="1600"/>
              <a:t>Obvykle se </a:t>
            </a:r>
            <a:r>
              <a:rPr lang="cs-CZ" altLang="cs-CZ" sz="1600" u="sng"/>
              <a:t>ne</a:t>
            </a:r>
            <a:r>
              <a:rPr lang="cs-CZ" altLang="cs-CZ" sz="1600"/>
              <a:t>uvádějí tabulky četností a jejich grafické podoby, pokud ovšem není cílem studie právě statistická deskripce </a:t>
            </a:r>
            <a:r>
              <a:rPr lang="cs-CZ" altLang="cs-CZ" sz="1400"/>
              <a:t>(např. manuál k testu inteligence).</a:t>
            </a:r>
          </a:p>
          <a:p>
            <a:pPr lvl="1" eaLnBrk="1" hangingPunct="1"/>
            <a:r>
              <a:rPr lang="cs-CZ" altLang="cs-CZ" sz="1600"/>
              <a:t>Tvar rozložení obvykle podle potřeby zmiňujeme verbálně </a:t>
            </a:r>
            <a:r>
              <a:rPr lang="cs-CZ" altLang="cs-CZ" sz="1400"/>
              <a:t>(„přibližně normální, zleva zešikmené…“)</a:t>
            </a:r>
            <a:r>
              <a:rPr lang="cs-CZ" altLang="cs-CZ" sz="1600"/>
              <a:t>. Většinou se řeší pouze normalita a odchylky od ní. </a:t>
            </a:r>
          </a:p>
          <a:p>
            <a:pPr eaLnBrk="1" hangingPunct="1"/>
            <a:r>
              <a:rPr lang="cs-CZ" altLang="cs-CZ" sz="1800"/>
              <a:t>Obvykle pouze pro proměnné, s nimiž pracujeme (interpretujeme...)</a:t>
            </a:r>
          </a:p>
          <a:p>
            <a:pPr lvl="1" eaLnBrk="1" hangingPunct="1"/>
            <a:r>
              <a:rPr lang="cs-CZ" altLang="cs-CZ" sz="1600"/>
              <a:t>	Minimální triáda: </a:t>
            </a:r>
            <a:r>
              <a:rPr lang="cs-CZ" altLang="cs-CZ" sz="1600" i="1"/>
              <a:t>N, m, s</a:t>
            </a:r>
            <a:r>
              <a:rPr lang="cs-CZ" altLang="cs-CZ" sz="1600"/>
              <a:t> (či jejich pořadové ekvivalenty </a:t>
            </a:r>
            <a:r>
              <a:rPr lang="cs-CZ" altLang="cs-CZ" sz="1600" i="1"/>
              <a:t>Q</a:t>
            </a:r>
            <a:r>
              <a:rPr lang="cs-CZ" altLang="cs-CZ" sz="1600" baseline="-25000"/>
              <a:t>1</a:t>
            </a:r>
            <a:r>
              <a:rPr lang="cs-CZ" altLang="cs-CZ" sz="1600"/>
              <a:t>, </a:t>
            </a:r>
            <a:r>
              <a:rPr lang="cs-CZ" altLang="cs-CZ" sz="1600" i="1"/>
              <a:t>Md</a:t>
            </a:r>
            <a:r>
              <a:rPr lang="cs-CZ" altLang="cs-CZ" sz="1600"/>
              <a:t>, </a:t>
            </a:r>
            <a:r>
              <a:rPr lang="cs-CZ" altLang="cs-CZ" sz="1600" i="1"/>
              <a:t>Q</a:t>
            </a:r>
            <a:r>
              <a:rPr lang="cs-CZ" altLang="cs-CZ" sz="1600" baseline="-25000"/>
              <a:t>3</a:t>
            </a:r>
            <a:r>
              <a:rPr lang="cs-CZ" altLang="cs-CZ" sz="1600"/>
              <a:t>, </a:t>
            </a:r>
            <a:r>
              <a:rPr lang="cs-CZ" altLang="cs-CZ" sz="1600" i="1"/>
              <a:t>IQR</a:t>
            </a:r>
            <a:r>
              <a:rPr lang="cs-CZ" altLang="cs-CZ" sz="1600"/>
              <a:t>  )</a:t>
            </a:r>
          </a:p>
          <a:p>
            <a:pPr lvl="1" eaLnBrk="1" hangingPunct="1"/>
            <a:r>
              <a:rPr lang="cs-CZ" altLang="cs-CZ" sz="1600"/>
              <a:t>	Vhodná pětice: </a:t>
            </a:r>
            <a:r>
              <a:rPr lang="cs-CZ" altLang="cs-CZ" sz="1600" i="1"/>
              <a:t>N</a:t>
            </a:r>
            <a:r>
              <a:rPr lang="cs-CZ" altLang="cs-CZ" sz="1600"/>
              <a:t>, </a:t>
            </a:r>
            <a:r>
              <a:rPr lang="cs-CZ" altLang="cs-CZ" sz="1600" i="1"/>
              <a:t>X</a:t>
            </a:r>
            <a:r>
              <a:rPr lang="cs-CZ" altLang="cs-CZ" sz="1600" baseline="-25000"/>
              <a:t>min</a:t>
            </a:r>
            <a:r>
              <a:rPr lang="cs-CZ" altLang="cs-CZ" sz="1600"/>
              <a:t>, </a:t>
            </a:r>
            <a:r>
              <a:rPr lang="cs-CZ" altLang="cs-CZ" sz="1600" i="1"/>
              <a:t>X</a:t>
            </a:r>
            <a:r>
              <a:rPr lang="cs-CZ" altLang="cs-CZ" sz="1600" baseline="-25000"/>
              <a:t>max</a:t>
            </a:r>
            <a:r>
              <a:rPr lang="cs-CZ" altLang="cs-CZ" sz="1600"/>
              <a:t>, </a:t>
            </a:r>
            <a:r>
              <a:rPr lang="cs-CZ" altLang="cs-CZ" sz="1600" i="1"/>
              <a:t>m</a:t>
            </a:r>
            <a:r>
              <a:rPr lang="cs-CZ" altLang="cs-CZ" sz="1600"/>
              <a:t>, </a:t>
            </a:r>
            <a:r>
              <a:rPr lang="cs-CZ" altLang="cs-CZ" sz="1600" i="1"/>
              <a:t>s</a:t>
            </a:r>
            <a:r>
              <a:rPr lang="cs-CZ" altLang="cs-CZ" sz="1600"/>
              <a:t> </a:t>
            </a:r>
          </a:p>
          <a:p>
            <a:pPr lvl="1" eaLnBrk="1" hangingPunct="1"/>
            <a:r>
              <a:rPr lang="cs-CZ" altLang="cs-CZ" sz="1600"/>
              <a:t>V případě potřeby: N, </a:t>
            </a:r>
            <a:r>
              <a:rPr lang="cs-CZ" altLang="cs-CZ" sz="1600" i="1"/>
              <a:t>X</a:t>
            </a:r>
            <a:r>
              <a:rPr lang="cs-CZ" altLang="cs-CZ" sz="1600" baseline="-25000"/>
              <a:t>min</a:t>
            </a:r>
            <a:r>
              <a:rPr lang="cs-CZ" altLang="cs-CZ" sz="1600"/>
              <a:t>, </a:t>
            </a:r>
            <a:r>
              <a:rPr lang="cs-CZ" altLang="cs-CZ" sz="1600" i="1"/>
              <a:t>X</a:t>
            </a:r>
            <a:r>
              <a:rPr lang="cs-CZ" altLang="cs-CZ" sz="1600" baseline="-25000"/>
              <a:t>max</a:t>
            </a:r>
            <a:r>
              <a:rPr lang="cs-CZ" altLang="cs-CZ" sz="1600"/>
              <a:t>, </a:t>
            </a:r>
            <a:r>
              <a:rPr lang="cs-CZ" altLang="cs-CZ" sz="1600" i="1"/>
              <a:t>m</a:t>
            </a:r>
            <a:r>
              <a:rPr lang="cs-CZ" altLang="cs-CZ" sz="1600"/>
              <a:t>, </a:t>
            </a:r>
            <a:r>
              <a:rPr lang="cs-CZ" altLang="cs-CZ" sz="1600" i="1"/>
              <a:t>s</a:t>
            </a:r>
            <a:r>
              <a:rPr lang="cs-CZ" altLang="cs-CZ" sz="1600"/>
              <a:t>, zešikmení, špičatost, zajímavé kvantily</a:t>
            </a:r>
          </a:p>
          <a:p>
            <a:pPr eaLnBrk="1" hangingPunct="1"/>
            <a:r>
              <a:rPr lang="cs-CZ" altLang="cs-CZ" sz="1800"/>
              <a:t>Obvykle na 2-3 významné číslice  (1-2 desetinná místa)</a:t>
            </a:r>
          </a:p>
          <a:p>
            <a:pPr eaLnBrk="1" hangingPunct="1"/>
            <a:r>
              <a:rPr lang="cs-CZ" altLang="cs-CZ" sz="1800"/>
              <a:t>V českém textu česky, v anglickém anglicky! </a:t>
            </a:r>
          </a:p>
          <a:p>
            <a:pPr lvl="1" eaLnBrk="1" hangingPunct="1"/>
            <a:r>
              <a:rPr lang="cs-CZ" altLang="cs-CZ" sz="1600"/>
              <a:t>Pozor na konvence spojené s jazykem: značky, desetinné tečky, chybějící nuly</a:t>
            </a:r>
          </a:p>
          <a:p>
            <a:pPr eaLnBrk="1" hangingPunct="1"/>
            <a:r>
              <a:rPr lang="cs-CZ" altLang="cs-CZ" sz="1800"/>
              <a:t>Podoba tabulek je podchycena i normami, např. </a:t>
            </a:r>
            <a:r>
              <a:rPr lang="cs-CZ" altLang="cs-CZ" sz="1800" b="1"/>
              <a:t>publikační manuál APA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200"/>
              <a:t>Rozložení </a:t>
            </a:r>
            <a:r>
              <a:rPr lang="cs-CZ" altLang="cs-CZ" sz="2800" i="1"/>
              <a:t>rozdělení, distribuce</a:t>
            </a:r>
            <a:r>
              <a:rPr lang="cs-CZ" altLang="cs-CZ" sz="4200"/>
              <a:t> četností</a:t>
            </a:r>
          </a:p>
        </p:txBody>
      </p:sp>
      <p:sp>
        <p:nvSpPr>
          <p:cNvPr id="1048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92625"/>
          </a:xfrm>
        </p:spPr>
        <p:txBody>
          <a:bodyPr/>
          <a:lstStyle/>
          <a:p>
            <a:pPr eaLnBrk="1" hangingPunct="1"/>
            <a:r>
              <a:rPr lang="cs-CZ" altLang="cs-CZ" sz="2000" dirty="0"/>
              <a:t>Četnosti hodnot ordinálních a vyšších proměnných obvykle nebývají </a:t>
            </a:r>
            <a:r>
              <a:rPr lang="cs-CZ" altLang="cs-CZ" sz="2000" b="1" dirty="0"/>
              <a:t>distribuovány</a:t>
            </a:r>
            <a:r>
              <a:rPr lang="cs-CZ" altLang="cs-CZ" sz="2000" dirty="0"/>
              <a:t> nahodile – jejich rozložení zobrazené histogramem má popsatelný tvar.</a:t>
            </a:r>
          </a:p>
          <a:p>
            <a:pPr eaLnBrk="1" hangingPunct="1"/>
            <a:endParaRPr lang="cs-CZ" altLang="cs-CZ" sz="1800" b="1" dirty="0"/>
          </a:p>
          <a:p>
            <a:pPr eaLnBrk="1" hangingPunct="1"/>
            <a:endParaRPr lang="cs-CZ" altLang="cs-CZ" sz="1800" b="1" dirty="0"/>
          </a:p>
          <a:p>
            <a:pPr eaLnBrk="1" hangingPunct="1"/>
            <a:endParaRPr lang="cs-CZ" altLang="cs-CZ" sz="2800" b="1" dirty="0"/>
          </a:p>
          <a:p>
            <a:pPr eaLnBrk="1" hangingPunct="1"/>
            <a:endParaRPr lang="cs-CZ" altLang="cs-CZ" sz="1200" b="1" dirty="0"/>
          </a:p>
          <a:p>
            <a:pPr eaLnBrk="1" hangingPunct="1"/>
            <a:r>
              <a:rPr lang="cs-CZ" altLang="cs-CZ" sz="1800" dirty="0">
                <a:solidFill>
                  <a:schemeClr val="accent2"/>
                </a:solidFill>
              </a:rPr>
              <a:t>Empirické</a:t>
            </a:r>
            <a:r>
              <a:rPr lang="cs-CZ" altLang="cs-CZ" sz="1800" b="1" dirty="0"/>
              <a:t> </a:t>
            </a:r>
            <a:r>
              <a:rPr lang="cs-CZ" altLang="cs-CZ" sz="1800" b="1" dirty="0" smtClean="0"/>
              <a:t>rozložení </a:t>
            </a:r>
            <a:r>
              <a:rPr lang="cs-CZ" altLang="cs-CZ" sz="1800" b="1" dirty="0"/>
              <a:t>(</a:t>
            </a:r>
            <a:r>
              <a:rPr lang="cs-CZ" altLang="cs-CZ" sz="1800" b="1" dirty="0" smtClean="0"/>
              <a:t>rozdělení)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četností je tedy to, kolik relativně (či absolutně) máme kterých hodnot měřené proměnné.</a:t>
            </a:r>
          </a:p>
          <a:p>
            <a:pPr lvl="1" eaLnBrk="1" hangingPunct="1"/>
            <a:r>
              <a:rPr lang="cs-CZ" altLang="cs-CZ" sz="1600" dirty="0"/>
              <a:t>Typicky lze přibližně popsat slovy, např.: vyskytlo se hodně středních hodnot a relativně málo extrémních hodnot.</a:t>
            </a:r>
          </a:p>
          <a:p>
            <a:pPr lvl="1" eaLnBrk="1" hangingPunct="1"/>
            <a:r>
              <a:rPr lang="cs-CZ" altLang="cs-CZ" sz="1600" dirty="0"/>
              <a:t>Toto </a:t>
            </a:r>
            <a:r>
              <a:rPr lang="cs-CZ" altLang="cs-CZ" sz="1600" b="1" dirty="0"/>
              <a:t>rozložení</a:t>
            </a:r>
            <a:r>
              <a:rPr lang="cs-CZ" altLang="cs-CZ" sz="1600" dirty="0"/>
              <a:t> jevů na měřené škále je nejlépe vidět na grafech.</a:t>
            </a:r>
          </a:p>
          <a:p>
            <a:pPr lvl="1" eaLnBrk="1" hangingPunct="1"/>
            <a:r>
              <a:rPr lang="cs-CZ" altLang="cs-CZ" sz="1600" dirty="0"/>
              <a:t>Obvykle nějaké rozložení očekáváme – </a:t>
            </a:r>
            <a:r>
              <a:rPr lang="cs-CZ" altLang="cs-CZ" sz="1600" dirty="0">
                <a:solidFill>
                  <a:schemeClr val="accent2"/>
                </a:solidFill>
              </a:rPr>
              <a:t>teoretické</a:t>
            </a:r>
            <a:r>
              <a:rPr lang="cs-CZ" altLang="cs-CZ" sz="1600" dirty="0"/>
              <a:t> rozložení.</a:t>
            </a:r>
          </a:p>
          <a:p>
            <a:pPr lvl="1" eaLnBrk="1" hangingPunct="1"/>
            <a:r>
              <a:rPr lang="cs-CZ" altLang="cs-CZ" sz="1600" dirty="0"/>
              <a:t>Mluvíme o „rozložení/rozdělení proměnné“</a:t>
            </a:r>
          </a:p>
          <a:p>
            <a:pPr eaLnBrk="1" hangingPunct="1"/>
            <a:endParaRPr lang="cs-CZ" altLang="cs-CZ" sz="1800" dirty="0"/>
          </a:p>
        </p:txBody>
      </p:sp>
      <p:pic>
        <p:nvPicPr>
          <p:cNvPr id="209715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2852936"/>
            <a:ext cx="3025775" cy="117475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209715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5600" y="2852936"/>
            <a:ext cx="2952750" cy="11525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10486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Spíše než jednotlivé četnosti nás zajímá vzorec četností – </a:t>
            </a:r>
            <a:r>
              <a:rPr lang="cs-CZ" b="1" dirty="0"/>
              <a:t>rozložení</a:t>
            </a:r>
          </a:p>
          <a:p>
            <a:r>
              <a:rPr lang="cs-CZ" dirty="0"/>
              <a:t>Neparametrický popis rozložení - tabulka četností, sloupcový dg./histogram</a:t>
            </a:r>
          </a:p>
          <a:p>
            <a:r>
              <a:rPr lang="cs-CZ" dirty="0"/>
              <a:t>Parametrický popis četností</a:t>
            </a:r>
          </a:p>
          <a:p>
            <a:pPr lvl="1"/>
            <a:r>
              <a:rPr lang="en-GB" dirty="0" err="1"/>
              <a:t>popisn</a:t>
            </a:r>
            <a:r>
              <a:rPr lang="cs-CZ" dirty="0" err="1"/>
              <a:t>ými</a:t>
            </a:r>
            <a:r>
              <a:rPr lang="cs-CZ" dirty="0"/>
              <a:t> statistikami s ujištěním o tvaru rozložení</a:t>
            </a:r>
          </a:p>
          <a:p>
            <a:pPr lvl="1"/>
            <a:r>
              <a:rPr lang="cs-CZ" dirty="0"/>
              <a:t>boxplotem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71487" lvl="1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Nadpis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245797" cy="1216025"/>
          </a:xfrm>
        </p:spPr>
        <p:txBody>
          <a:bodyPr/>
          <a:lstStyle/>
          <a:p>
            <a:r>
              <a:rPr lang="cs-CZ" dirty="0"/>
              <a:t>Histogram s relativními četnostmi (%)</a:t>
            </a:r>
          </a:p>
        </p:txBody>
      </p:sp>
      <p:sp>
        <p:nvSpPr>
          <p:cNvPr id="104860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9715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8" y="1765672"/>
            <a:ext cx="7962900" cy="48006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E5FED05-6B35-4C54-AB5A-2DCAB5240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11" y="1778744"/>
            <a:ext cx="813435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Histogram s širšími intervaly</a:t>
            </a:r>
          </a:p>
        </p:txBody>
      </p:sp>
      <p:sp>
        <p:nvSpPr>
          <p:cNvPr id="104875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800"/>
              <a:t>(c) Stanislav Ježek, Jan Širůček</a:t>
            </a:r>
          </a:p>
        </p:txBody>
      </p:sp>
      <p:pic>
        <p:nvPicPr>
          <p:cNvPr id="2097172" name="Obrázek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6900" y="1773238"/>
            <a:ext cx="7978775" cy="4794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73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59" y="1772816"/>
            <a:ext cx="7964115" cy="4703218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B8649391-6A40-4AD7-B850-B66A1050A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088" y="1737296"/>
            <a:ext cx="7781925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Tvary rozložení</a:t>
            </a:r>
          </a:p>
        </p:txBody>
      </p:sp>
      <p:sp>
        <p:nvSpPr>
          <p:cNvPr id="10486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4300" cy="4340225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Normální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Uniformní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Podle počtu vrcholů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 err="1"/>
              <a:t>Unimodální</a:t>
            </a:r>
            <a:r>
              <a:rPr lang="cs-CZ" altLang="cs-CZ" sz="1600" dirty="0"/>
              <a:t>, bimodální, multimodální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cs-CZ" sz="1800" dirty="0" err="1"/>
              <a:t>Ze</a:t>
            </a:r>
            <a:r>
              <a:rPr lang="cs-CZ" altLang="cs-CZ" sz="1800" dirty="0" err="1"/>
              <a:t>šikmení</a:t>
            </a:r>
            <a:endParaRPr lang="en-US" altLang="cs-CZ" sz="1800" dirty="0"/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/>
              <a:t>Zešikmené zprava (pozitivně)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/>
              <a:t>Zešikmené zleva (negativně)</a:t>
            </a:r>
          </a:p>
          <a:p>
            <a:pPr eaLnBrk="1" hangingPunct="1">
              <a:spcBef>
                <a:spcPct val="40000"/>
              </a:spcBef>
            </a:pPr>
            <a:r>
              <a:rPr lang="cs-CZ" altLang="cs-CZ" sz="1800" dirty="0"/>
              <a:t>Strmost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altLang="cs-CZ" sz="1600" dirty="0" err="1"/>
              <a:t>Leptokurtické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platykurtické</a:t>
            </a:r>
            <a:endParaRPr lang="cs-CZ" altLang="cs-CZ" sz="1600" dirty="0"/>
          </a:p>
        </p:txBody>
      </p:sp>
      <p:pic>
        <p:nvPicPr>
          <p:cNvPr id="2097156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3438" y="1773238"/>
            <a:ext cx="3924300" cy="4124325"/>
          </a:xfrm>
          <a:noFill/>
        </p:spPr>
      </p:pic>
      <p:sp>
        <p:nvSpPr>
          <p:cNvPr id="1048617" name="Text Box 8"/>
          <p:cNvSpPr txBox="1">
            <a:spLocks noChangeArrowheads="1"/>
          </p:cNvSpPr>
          <p:nvPr/>
        </p:nvSpPr>
        <p:spPr bwMode="auto">
          <a:xfrm>
            <a:off x="611188" y="6309320"/>
            <a:ext cx="792162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AJ: </a:t>
            </a:r>
            <a:r>
              <a:rPr lang="cs-CZ" altLang="cs-CZ" sz="1000" dirty="0" err="1"/>
              <a:t>frequency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distribution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normal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rectangular</a:t>
            </a:r>
            <a:r>
              <a:rPr lang="cs-CZ" altLang="cs-CZ" sz="1000" dirty="0"/>
              <a:t>/</a:t>
            </a:r>
            <a:r>
              <a:rPr lang="cs-CZ" altLang="cs-CZ" sz="1000" dirty="0" err="1"/>
              <a:t>uniform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unimodal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bimodal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positively</a:t>
            </a:r>
            <a:r>
              <a:rPr lang="cs-CZ" altLang="cs-CZ" sz="1000" dirty="0"/>
              <a:t>/</a:t>
            </a:r>
            <a:r>
              <a:rPr lang="cs-CZ" altLang="cs-CZ" sz="1000" dirty="0" err="1"/>
              <a:t>negatively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skewed</a:t>
            </a:r>
            <a:r>
              <a:rPr lang="cs-CZ" altLang="cs-CZ" sz="1000" dirty="0"/>
              <a:t>, </a:t>
            </a:r>
            <a:r>
              <a:rPr lang="cs-CZ" altLang="cs-CZ" sz="1000" dirty="0" err="1"/>
              <a:t>lepto</a:t>
            </a:r>
            <a:r>
              <a:rPr lang="cs-CZ" altLang="cs-CZ" sz="1000" dirty="0"/>
              <a:t>(platy)</a:t>
            </a:r>
            <a:r>
              <a:rPr lang="cs-CZ" altLang="cs-CZ" sz="1000" dirty="0" err="1"/>
              <a:t>kurtic</a:t>
            </a:r>
            <a:r>
              <a:rPr lang="cs-CZ" altLang="cs-CZ" sz="10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Nadpis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245797" cy="1216025"/>
          </a:xfrm>
        </p:spPr>
        <p:txBody>
          <a:bodyPr/>
          <a:lstStyle/>
          <a:p>
            <a:r>
              <a:rPr lang="cs-CZ" dirty="0"/>
              <a:t>Histogram s relativními četnostmi (%)</a:t>
            </a:r>
          </a:p>
        </p:txBody>
      </p:sp>
      <p:sp>
        <p:nvSpPr>
          <p:cNvPr id="104860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9715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8" y="1765672"/>
            <a:ext cx="7962900" cy="48006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E5FED05-6B35-4C54-AB5A-2DCAB5240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11" y="1778744"/>
            <a:ext cx="813435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257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Normální (Gaussovo) rozložení</a:t>
            </a:r>
          </a:p>
        </p:txBody>
      </p:sp>
      <p:sp>
        <p:nvSpPr>
          <p:cNvPr id="10486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1"/>
            <a:ext cx="8001000" cy="434069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900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900" dirty="0"/>
          </a:p>
          <a:p>
            <a:pPr algn="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900" dirty="0">
                <a:hlinkClick r:id="rId3"/>
              </a:rPr>
              <a:t>http://en.wikipedia.org/wiki/Image:Standard_deviation_diagram.png</a:t>
            </a:r>
            <a:endParaRPr lang="cs-CZ" altLang="cs-CZ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„Normální“ ve smyslu „velmi běžné“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Tam, kde se setkává mnoho nezávislých vlivů.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Ne vždy, </a:t>
            </a:r>
            <a:r>
              <a:rPr lang="cs-CZ" altLang="cs-CZ" sz="2000" u="sng" dirty="0"/>
              <a:t>ne</a:t>
            </a:r>
            <a:r>
              <a:rPr lang="cs-CZ" altLang="cs-CZ" sz="2000" dirty="0"/>
              <a:t>souvisí s „kvalitou“ dat.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200" dirty="0"/>
              <a:t>AJ: </a:t>
            </a:r>
            <a:r>
              <a:rPr lang="cs-CZ" altLang="cs-CZ" sz="1200" dirty="0" err="1"/>
              <a:t>normal</a:t>
            </a:r>
            <a:r>
              <a:rPr lang="cs-CZ" altLang="cs-CZ" sz="1200" dirty="0"/>
              <a:t> </a:t>
            </a:r>
            <a:r>
              <a:rPr lang="cs-CZ" altLang="cs-CZ" sz="1200" dirty="0" err="1"/>
              <a:t>distribution</a:t>
            </a:r>
            <a:r>
              <a:rPr lang="cs-CZ" altLang="cs-CZ" sz="1200" dirty="0"/>
              <a:t>, bell </a:t>
            </a:r>
            <a:r>
              <a:rPr lang="cs-CZ" altLang="cs-CZ" sz="1200" dirty="0" err="1"/>
              <a:t>curve</a:t>
            </a:r>
            <a:endParaRPr lang="cs-CZ" altLang="cs-CZ" sz="1200" dirty="0"/>
          </a:p>
        </p:txBody>
      </p:sp>
      <p:pic>
        <p:nvPicPr>
          <p:cNvPr id="209715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1773238"/>
            <a:ext cx="7561263" cy="29511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„první otázky“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Jaké hodnoty proměnné se vyskytují a jak často?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Jaké je rozložení proměnné?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Cíl: popsat rozložení 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063182" y="2780928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546070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1819</Words>
  <Application>Microsoft Office PowerPoint</Application>
  <PresentationFormat>Předvádění na obrazovce (4:3)</PresentationFormat>
  <Paragraphs>316</Paragraphs>
  <Slides>30</Slides>
  <Notes>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Segoe UI</vt:lpstr>
      <vt:lpstr>Symbol</vt:lpstr>
      <vt:lpstr>Times New Roman</vt:lpstr>
      <vt:lpstr>Wingdings</vt:lpstr>
      <vt:lpstr>Profil</vt:lpstr>
      <vt:lpstr>Rovnice</vt:lpstr>
      <vt:lpstr>PSY117 2019 Statistická analýza dat v psychologii Přednáška 2</vt:lpstr>
      <vt:lpstr>Z minula</vt:lpstr>
      <vt:lpstr>Rozložení rozdělení, distribuce četností</vt:lpstr>
      <vt:lpstr>Histogram s relativními četnostmi (%)</vt:lpstr>
      <vt:lpstr>Histogram s širšími intervaly</vt:lpstr>
      <vt:lpstr>Tvary rozložení</vt:lpstr>
      <vt:lpstr>Histogram s relativními četnostmi (%)</vt:lpstr>
      <vt:lpstr>Normální (Gaussovo) rozložení</vt:lpstr>
      <vt:lpstr>Změna „první otázky“</vt:lpstr>
      <vt:lpstr>Parametrický popis rozložení</vt:lpstr>
      <vt:lpstr>Prezentace aplikace PowerPoint</vt:lpstr>
      <vt:lpstr>Centrální tendence (=střední hodnoty, umístění)</vt:lpstr>
      <vt:lpstr>Modus, medián a průměr </vt:lpstr>
      <vt:lpstr>Jak spočítat Mo, Md, M</vt:lpstr>
      <vt:lpstr>Medián u intervalových četností a spojitých proměnných s celými hodnotami - interpolací</vt:lpstr>
      <vt:lpstr>Prezentace aplikace PowerPoint</vt:lpstr>
      <vt:lpstr>Míry variability (rozptýlenosti)</vt:lpstr>
      <vt:lpstr>Rozpětí, rozptyl, směrodatná ochylka</vt:lpstr>
      <vt:lpstr>Směrodatná odchylka</vt:lpstr>
      <vt:lpstr>Jak spočítat ukazatele variability</vt:lpstr>
      <vt:lpstr>Prezentace aplikace PowerPoint</vt:lpstr>
      <vt:lpstr>Ukazatele centrální tendence a variability - poznámky</vt:lpstr>
      <vt:lpstr>Očekávaná hodnota a její chyba</vt:lpstr>
      <vt:lpstr>Boxplot – krabicový graf s anténami</vt:lpstr>
      <vt:lpstr>Boxplot - příklad</vt:lpstr>
      <vt:lpstr>Popis rozložení pomocí percentilů</vt:lpstr>
      <vt:lpstr>„Deskriptivy“ – popisné statistiky – statistiky popisující rozložení</vt:lpstr>
      <vt:lpstr>Volba popisných statistik</vt:lpstr>
      <vt:lpstr>Prezentace deskriptiv ve studiích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PSY117/454 - Přednáška 3 - Míry centrální tendence a variability</dc:title>
  <dc:creator>Stanislav Ježek</dc:creator>
  <cp:lastModifiedBy>Standa Ježek</cp:lastModifiedBy>
  <cp:revision>11</cp:revision>
  <dcterms:created xsi:type="dcterms:W3CDTF">2006-02-20T12:20:43Z</dcterms:created>
  <dcterms:modified xsi:type="dcterms:W3CDTF">2019-02-27T06:59:28Z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