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3"/>
  </p:notesMasterIdLst>
  <p:handoutMasterIdLst>
    <p:handoutMasterId r:id="rId34"/>
  </p:handoutMasterIdLst>
  <p:sldIdLst>
    <p:sldId id="256" r:id="rId2"/>
    <p:sldId id="313" r:id="rId3"/>
    <p:sldId id="315" r:id="rId4"/>
    <p:sldId id="269" r:id="rId5"/>
    <p:sldId id="298" r:id="rId6"/>
    <p:sldId id="300" r:id="rId7"/>
    <p:sldId id="299" r:id="rId8"/>
    <p:sldId id="284" r:id="rId9"/>
    <p:sldId id="302" r:id="rId10"/>
    <p:sldId id="285" r:id="rId11"/>
    <p:sldId id="301" r:id="rId12"/>
    <p:sldId id="303" r:id="rId13"/>
    <p:sldId id="304" r:id="rId14"/>
    <p:sldId id="312" r:id="rId15"/>
    <p:sldId id="293" r:id="rId16"/>
    <p:sldId id="297" r:id="rId17"/>
    <p:sldId id="305" r:id="rId18"/>
    <p:sldId id="306" r:id="rId19"/>
    <p:sldId id="314" r:id="rId20"/>
    <p:sldId id="307" r:id="rId21"/>
    <p:sldId id="308" r:id="rId22"/>
    <p:sldId id="309" r:id="rId23"/>
    <p:sldId id="271" r:id="rId24"/>
    <p:sldId id="310" r:id="rId25"/>
    <p:sldId id="311" r:id="rId26"/>
    <p:sldId id="316" r:id="rId27"/>
    <p:sldId id="318" r:id="rId28"/>
    <p:sldId id="317" r:id="rId29"/>
    <p:sldId id="319" r:id="rId30"/>
    <p:sldId id="267" r:id="rId31"/>
    <p:sldId id="296" r:id="rId32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3526" autoAdjust="0"/>
  </p:normalViewPr>
  <p:slideViewPr>
    <p:cSldViewPr>
      <p:cViewPr varScale="1">
        <p:scale>
          <a:sx n="120" d="100"/>
          <a:sy n="120" d="100"/>
        </p:scale>
        <p:origin x="7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!V&#253;uka\PSY117\P&#345;edn&#225;&#353;ky\Transformace%20do%202.%20p&#345;edn&#225;&#353;ky%20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!V&#253;uka\PSY117\P&#345;edn&#225;&#353;ky\Transformace%20do%202.%20p&#345;edn&#225;&#353;ky%20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!V&#253;uka\PSY117\P&#345;edn&#225;&#353;ky\Transformace%20do%202.%20p&#345;edn&#225;&#353;ky%20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!V&#253;uka\PSY117\P&#345;edn&#225;&#353;ky\Transformace%20do%202.%20p&#345;edn&#225;&#353;ky%2020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ZEK\Dropbox\!V&#253;uka\PSY117\P&#345;edn&#225;&#353;ky\Norm&#225;ln&#237;%20rozlo&#382;en&#237;%20do%203.%20p&#345;edn&#225;&#353;k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ZEK\Dropbox\!V&#253;uka\PSY117\P&#345;edn&#225;&#353;ky\Norm&#225;ln&#237;%20rozlo&#382;en&#237;%20do%203.%20p&#345;edn&#225;&#353;k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Četnost</c:v>
          </c:tx>
          <c:invertIfNegative val="0"/>
          <c:cat>
            <c:strRef>
              <c:f>List4!$A$2:$A$19</c:f>
              <c:strCache>
                <c:ptCount val="18"/>
                <c:pt idx="0">
                  <c:v>5000</c:v>
                </c:pt>
                <c:pt idx="1">
                  <c:v>10000</c:v>
                </c:pt>
                <c:pt idx="2">
                  <c:v>15000</c:v>
                </c:pt>
                <c:pt idx="3">
                  <c:v>20000</c:v>
                </c:pt>
                <c:pt idx="4">
                  <c:v>25000</c:v>
                </c:pt>
                <c:pt idx="5">
                  <c:v>30000</c:v>
                </c:pt>
                <c:pt idx="6">
                  <c:v>35000</c:v>
                </c:pt>
                <c:pt idx="7">
                  <c:v>40000</c:v>
                </c:pt>
                <c:pt idx="8">
                  <c:v>45000</c:v>
                </c:pt>
                <c:pt idx="9">
                  <c:v>50000</c:v>
                </c:pt>
                <c:pt idx="10">
                  <c:v>55000</c:v>
                </c:pt>
                <c:pt idx="11">
                  <c:v>60000</c:v>
                </c:pt>
                <c:pt idx="12">
                  <c:v>65000</c:v>
                </c:pt>
                <c:pt idx="13">
                  <c:v>70000</c:v>
                </c:pt>
                <c:pt idx="14">
                  <c:v>75000</c:v>
                </c:pt>
                <c:pt idx="15">
                  <c:v>80000</c:v>
                </c:pt>
                <c:pt idx="16">
                  <c:v>85000</c:v>
                </c:pt>
                <c:pt idx="17">
                  <c:v>Další</c:v>
                </c:pt>
              </c:strCache>
            </c:strRef>
          </c:cat>
          <c:val>
            <c:numRef>
              <c:f>List4!$B$2:$B$19</c:f>
              <c:numCache>
                <c:formatCode>General</c:formatCode>
                <c:ptCount val="18"/>
                <c:pt idx="0">
                  <c:v>19</c:v>
                </c:pt>
                <c:pt idx="1">
                  <c:v>18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4D-4BE8-987F-F48863AFE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50051128"/>
        <c:axId val="350051520"/>
      </c:barChart>
      <c:catAx>
        <c:axId val="350051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cs-CZ" sz="1600"/>
                  <a:t>Počet psychologů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cs-CZ"/>
          </a:p>
        </c:txPr>
        <c:crossAx val="350051520"/>
        <c:crosses val="autoZero"/>
        <c:auto val="1"/>
        <c:lblAlgn val="ctr"/>
        <c:lblOffset val="100"/>
        <c:noMultiLvlLbl val="0"/>
      </c:catAx>
      <c:valAx>
        <c:axId val="3500515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cs-CZ" sz="1600"/>
                  <a:t>Četnost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3500511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Četnost</c:v>
          </c:tx>
          <c:invertIfNegative val="0"/>
          <c:cat>
            <c:strRef>
              <c:f>List3!$A$2:$A$19</c:f>
              <c:strCache>
                <c:ptCount val="18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Další</c:v>
                </c:pt>
              </c:strCache>
            </c:strRef>
          </c:cat>
          <c:val>
            <c:numRef>
              <c:f>List3!$B$2:$B$19</c:f>
              <c:numCache>
                <c:formatCode>General</c:formatCode>
                <c:ptCount val="18"/>
                <c:pt idx="0">
                  <c:v>19</c:v>
                </c:pt>
                <c:pt idx="1">
                  <c:v>18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3-4602-BCD8-A0DA9B614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50046032"/>
        <c:axId val="350046424"/>
      </c:barChart>
      <c:catAx>
        <c:axId val="350046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cs-CZ" sz="1600"/>
                  <a:t>Počet psychologů v tisících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350046424"/>
        <c:crosses val="autoZero"/>
        <c:auto val="1"/>
        <c:lblAlgn val="ctr"/>
        <c:lblOffset val="100"/>
        <c:noMultiLvlLbl val="0"/>
      </c:catAx>
      <c:valAx>
        <c:axId val="3500464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cs-CZ" sz="1400"/>
                  <a:t>Četnost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350046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09030053809217"/>
          <c:y val="7.6363420529132378E-2"/>
          <c:w val="0.87644245888799333"/>
          <c:h val="0.50856879738220895"/>
        </c:manualLayout>
      </c:layout>
      <c:barChart>
        <c:barDir val="col"/>
        <c:grouping val="clustered"/>
        <c:varyColors val="0"/>
        <c:ser>
          <c:idx val="0"/>
          <c:order val="0"/>
          <c:tx>
            <c:v>Četnost</c:v>
          </c:tx>
          <c:invertIfNegative val="0"/>
          <c:cat>
            <c:strRef>
              <c:f>List5!$A$2:$A$19</c:f>
              <c:strCache>
                <c:ptCount val="18"/>
                <c:pt idx="0">
                  <c:v>-12602</c:v>
                </c:pt>
                <c:pt idx="1">
                  <c:v>-7602</c:v>
                </c:pt>
                <c:pt idx="2">
                  <c:v>-2602</c:v>
                </c:pt>
                <c:pt idx="3">
                  <c:v>2398</c:v>
                </c:pt>
                <c:pt idx="4">
                  <c:v>7398</c:v>
                </c:pt>
                <c:pt idx="5">
                  <c:v>12398</c:v>
                </c:pt>
                <c:pt idx="6">
                  <c:v>17398</c:v>
                </c:pt>
                <c:pt idx="7">
                  <c:v>22398</c:v>
                </c:pt>
                <c:pt idx="8">
                  <c:v>27398</c:v>
                </c:pt>
                <c:pt idx="9">
                  <c:v>32398</c:v>
                </c:pt>
                <c:pt idx="10">
                  <c:v>37398</c:v>
                </c:pt>
                <c:pt idx="11">
                  <c:v>42398</c:v>
                </c:pt>
                <c:pt idx="12">
                  <c:v>47398</c:v>
                </c:pt>
                <c:pt idx="13">
                  <c:v>52398</c:v>
                </c:pt>
                <c:pt idx="14">
                  <c:v>57398</c:v>
                </c:pt>
                <c:pt idx="15">
                  <c:v>62398</c:v>
                </c:pt>
                <c:pt idx="16">
                  <c:v>67398</c:v>
                </c:pt>
                <c:pt idx="17">
                  <c:v>Další</c:v>
                </c:pt>
              </c:strCache>
            </c:strRef>
          </c:cat>
          <c:val>
            <c:numRef>
              <c:f>List5!$B$2:$B$19</c:f>
              <c:numCache>
                <c:formatCode>General</c:formatCode>
                <c:ptCount val="18"/>
                <c:pt idx="0">
                  <c:v>19</c:v>
                </c:pt>
                <c:pt idx="1">
                  <c:v>18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ED-42B0-AEDB-567C182A2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50046816"/>
        <c:axId val="350048384"/>
      </c:barChart>
      <c:catAx>
        <c:axId val="350046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cs-CZ" sz="1600"/>
                  <a:t>Rozdíl</a:t>
                </a:r>
                <a:r>
                  <a:rPr lang="cs-CZ" sz="1600" baseline="0"/>
                  <a:t> mezi odhadem a průměrem odhadu počtu psychologů</a:t>
                </a:r>
                <a:endParaRPr lang="cs-CZ" sz="160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350048384"/>
        <c:crosses val="autoZero"/>
        <c:auto val="1"/>
        <c:lblAlgn val="ctr"/>
        <c:lblOffset val="100"/>
        <c:noMultiLvlLbl val="0"/>
      </c:catAx>
      <c:valAx>
        <c:axId val="3500483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Četnost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350046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Četnost</c:v>
          </c:tx>
          <c:invertIfNegative val="0"/>
          <c:cat>
            <c:strRef>
              <c:f>List6!$A$2:$A$19</c:f>
              <c:strCache>
                <c:ptCount val="18"/>
                <c:pt idx="0">
                  <c:v>-0,46</c:v>
                </c:pt>
                <c:pt idx="1">
                  <c:v>-0,28</c:v>
                </c:pt>
                <c:pt idx="2">
                  <c:v>-0,09</c:v>
                </c:pt>
                <c:pt idx="3">
                  <c:v>0,09</c:v>
                </c:pt>
                <c:pt idx="4">
                  <c:v>0,27</c:v>
                </c:pt>
                <c:pt idx="5">
                  <c:v>0,45</c:v>
                </c:pt>
                <c:pt idx="6">
                  <c:v>0,63</c:v>
                </c:pt>
                <c:pt idx="7">
                  <c:v>0,82</c:v>
                </c:pt>
                <c:pt idx="8">
                  <c:v>1,00</c:v>
                </c:pt>
                <c:pt idx="9">
                  <c:v>1,18</c:v>
                </c:pt>
                <c:pt idx="10">
                  <c:v>1,36</c:v>
                </c:pt>
                <c:pt idx="11">
                  <c:v>1,55</c:v>
                </c:pt>
                <c:pt idx="12">
                  <c:v>1,73</c:v>
                </c:pt>
                <c:pt idx="13">
                  <c:v>1,91</c:v>
                </c:pt>
                <c:pt idx="14">
                  <c:v>2,09</c:v>
                </c:pt>
                <c:pt idx="15">
                  <c:v>2,28</c:v>
                </c:pt>
                <c:pt idx="16">
                  <c:v>2,46</c:v>
                </c:pt>
                <c:pt idx="17">
                  <c:v>Další</c:v>
                </c:pt>
              </c:strCache>
            </c:strRef>
          </c:cat>
          <c:val>
            <c:numRef>
              <c:f>List6!$B$2:$B$19</c:f>
              <c:numCache>
                <c:formatCode>General</c:formatCode>
                <c:ptCount val="18"/>
                <c:pt idx="0">
                  <c:v>19</c:v>
                </c:pt>
                <c:pt idx="1">
                  <c:v>18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DA-4935-B97B-12D189FBE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50049168"/>
        <c:axId val="350049560"/>
      </c:barChart>
      <c:catAx>
        <c:axId val="350049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cs-CZ" sz="1800"/>
                  <a:t>z-skóry</a:t>
                </a:r>
                <a:r>
                  <a:rPr lang="cs-CZ" sz="1800" baseline="0"/>
                  <a:t> odhadu počtu psychologů v ČR</a:t>
                </a:r>
                <a:endParaRPr lang="cs-CZ" sz="1800"/>
              </a:p>
            </c:rich>
          </c:tx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350049560"/>
        <c:crosses val="autoZero"/>
        <c:auto val="1"/>
        <c:lblAlgn val="ctr"/>
        <c:lblOffset val="100"/>
        <c:noMultiLvlLbl val="0"/>
      </c:catAx>
      <c:valAx>
        <c:axId val="3500495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cs-CZ" sz="1400"/>
                  <a:t>Četnost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350049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7327972152614"/>
          <c:y val="3.4294109829747649E-2"/>
          <c:w val="0.88354802520523812"/>
          <c:h val="0.44244902027376226"/>
        </c:manualLayout>
      </c:layout>
      <c:barChart>
        <c:barDir val="col"/>
        <c:grouping val="clustered"/>
        <c:varyColors val="0"/>
        <c:ser>
          <c:idx val="0"/>
          <c:order val="0"/>
          <c:tx>
            <c:v>Četnost</c:v>
          </c:tx>
          <c:invertIfNegative val="0"/>
          <c:cat>
            <c:strRef>
              <c:f>List8!$A$2:$A$15</c:f>
              <c:strCache>
                <c:ptCount val="14"/>
                <c:pt idx="0">
                  <c:v>7(= 1097)</c:v>
                </c:pt>
                <c:pt idx="1">
                  <c:v>7,5(= 1808)</c:v>
                </c:pt>
                <c:pt idx="2">
                  <c:v>8(= 2981)</c:v>
                </c:pt>
                <c:pt idx="3">
                  <c:v>8,5(= 4915)</c:v>
                </c:pt>
                <c:pt idx="4">
                  <c:v>9(= 8103)</c:v>
                </c:pt>
                <c:pt idx="5">
                  <c:v>9,5(= 13360)</c:v>
                </c:pt>
                <c:pt idx="6">
                  <c:v>10(= 22026)</c:v>
                </c:pt>
                <c:pt idx="7">
                  <c:v>10,5(= 36316)</c:v>
                </c:pt>
                <c:pt idx="8">
                  <c:v>11(= 59874)</c:v>
                </c:pt>
                <c:pt idx="9">
                  <c:v>11,5(= 98716)</c:v>
                </c:pt>
                <c:pt idx="10">
                  <c:v>12(= 162755)</c:v>
                </c:pt>
                <c:pt idx="11">
                  <c:v>12,5(= 268337)</c:v>
                </c:pt>
                <c:pt idx="12">
                  <c:v>13(= 442413)</c:v>
                </c:pt>
                <c:pt idx="13">
                  <c:v>Další</c:v>
                </c:pt>
              </c:strCache>
            </c:strRef>
          </c:cat>
          <c:val>
            <c:numRef>
              <c:f>List8!$B$2:$B$15</c:f>
              <c:numCache>
                <c:formatCode>General</c:formatCode>
                <c:ptCount val="14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11</c:v>
                </c:pt>
                <c:pt idx="5">
                  <c:v>17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1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40-4EDB-AE70-17B89E599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19468504"/>
        <c:axId val="419466544"/>
      </c:barChart>
      <c:catAx>
        <c:axId val="419468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cs-CZ" sz="1600"/>
                  <a:t>Přirozený</a:t>
                </a:r>
                <a:r>
                  <a:rPr lang="cs-CZ" sz="1600" baseline="0"/>
                  <a:t> logaritmus odhadu počtu psychologů</a:t>
                </a:r>
                <a:endParaRPr lang="cs-CZ" sz="16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cs-CZ"/>
          </a:p>
        </c:txPr>
        <c:crossAx val="419466544"/>
        <c:crosses val="autoZero"/>
        <c:auto val="1"/>
        <c:lblAlgn val="ctr"/>
        <c:lblOffset val="100"/>
        <c:noMultiLvlLbl val="0"/>
      </c:catAx>
      <c:valAx>
        <c:axId val="4194665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Četnost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cs-CZ"/>
          </a:p>
        </c:txPr>
        <c:crossAx val="419468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Četnost</c:v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List11!$A$2:$A$7</c:f>
              <c:strCach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Další</c:v>
                </c:pt>
              </c:strCache>
            </c:strRef>
          </c:cat>
          <c:val>
            <c:numRef>
              <c:f>List11!$B$2:$B$7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4</c:v>
                </c:pt>
                <c:pt idx="3">
                  <c:v>16</c:v>
                </c:pt>
                <c:pt idx="4">
                  <c:v>10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A-4063-81DA-D28A87939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52333312"/>
        <c:axId val="352330568"/>
      </c:barChart>
      <c:catAx>
        <c:axId val="352333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cs-CZ" sz="1400"/>
                  <a:t>Rozložení</a:t>
                </a:r>
                <a:r>
                  <a:rPr lang="cs-CZ" sz="1400" baseline="0"/>
                  <a:t> pořadí</a:t>
                </a:r>
                <a:endParaRPr lang="cs-CZ" sz="14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352330568"/>
        <c:crosses val="autoZero"/>
        <c:auto val="1"/>
        <c:lblAlgn val="ctr"/>
        <c:lblOffset val="100"/>
        <c:noMultiLvlLbl val="0"/>
      </c:catAx>
      <c:valAx>
        <c:axId val="3523305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Četnost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352333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83360883952721E-2"/>
          <c:y val="4.7846964474563387E-2"/>
          <c:w val="0.94479262775942763"/>
          <c:h val="0.87081475343705372"/>
        </c:manualLayout>
      </c:layout>
      <c:scatterChart>
        <c:scatterStyle val="smoothMarker"/>
        <c:varyColors val="0"/>
        <c:ser>
          <c:idx val="2"/>
          <c:order val="0"/>
          <c:tx>
            <c:v>hustota (četnosti) normálního rozložení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Lit>
              <c:formatCode>General</c:formatCode>
              <c:ptCount val="17"/>
              <c:pt idx="0">
                <c:v>-4</c:v>
              </c:pt>
              <c:pt idx="1">
                <c:v>-3.5</c:v>
              </c:pt>
              <c:pt idx="2">
                <c:v>-3</c:v>
              </c:pt>
              <c:pt idx="3">
                <c:v>-2.5</c:v>
              </c:pt>
              <c:pt idx="4">
                <c:v>-2</c:v>
              </c:pt>
              <c:pt idx="5">
                <c:v>-1.5</c:v>
              </c:pt>
              <c:pt idx="6">
                <c:v>-1</c:v>
              </c:pt>
              <c:pt idx="7">
                <c:v>-0.5</c:v>
              </c:pt>
              <c:pt idx="8">
                <c:v>0</c:v>
              </c:pt>
              <c:pt idx="9">
                <c:v>0.5</c:v>
              </c:pt>
              <c:pt idx="10">
                <c:v>1</c:v>
              </c:pt>
              <c:pt idx="11">
                <c:v>1.5</c:v>
              </c:pt>
              <c:pt idx="12">
                <c:v>2</c:v>
              </c:pt>
              <c:pt idx="13">
                <c:v>2.5</c:v>
              </c:pt>
              <c:pt idx="14">
                <c:v>3</c:v>
              </c:pt>
              <c:pt idx="15">
                <c:v>3.5</c:v>
              </c:pt>
              <c:pt idx="16">
                <c:v>4</c:v>
              </c:pt>
            </c:numLit>
          </c:xVal>
          <c:yVal>
            <c:numLit>
              <c:formatCode>General</c:formatCode>
              <c:ptCount val="17"/>
              <c:pt idx="0">
                <c:v>1.3383022576488537E-4</c:v>
              </c:pt>
              <c:pt idx="1">
                <c:v>8.7268269504576015E-4</c:v>
              </c:pt>
              <c:pt idx="2">
                <c:v>4.4318484119380075E-3</c:v>
              </c:pt>
              <c:pt idx="3">
                <c:v>1.752830049356854E-2</c:v>
              </c:pt>
              <c:pt idx="4">
                <c:v>5.3990966513188063E-2</c:v>
              </c:pt>
              <c:pt idx="5">
                <c:v>0.12951759566589174</c:v>
              </c:pt>
              <c:pt idx="6">
                <c:v>0.24197072451914337</c:v>
              </c:pt>
              <c:pt idx="7">
                <c:v>0.35206532676429952</c:v>
              </c:pt>
              <c:pt idx="8">
                <c:v>0.3989422804014327</c:v>
              </c:pt>
              <c:pt idx="9">
                <c:v>0.35206532676429952</c:v>
              </c:pt>
              <c:pt idx="10">
                <c:v>0.24197072451914337</c:v>
              </c:pt>
              <c:pt idx="11">
                <c:v>0.12951759566589174</c:v>
              </c:pt>
              <c:pt idx="12">
                <c:v>5.3990966513188063E-2</c:v>
              </c:pt>
              <c:pt idx="13">
                <c:v>1.752830049356854E-2</c:v>
              </c:pt>
              <c:pt idx="14">
                <c:v>4.4318484119380075E-3</c:v>
              </c:pt>
              <c:pt idx="15">
                <c:v>8.7268269504576015E-4</c:v>
              </c:pt>
              <c:pt idx="16">
                <c:v>1.3383022576488537E-4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0-BFBA-4BA5-8587-A66338D18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330176"/>
        <c:axId val="352334880"/>
      </c:scatterChart>
      <c:valAx>
        <c:axId val="352330176"/>
        <c:scaling>
          <c:orientation val="minMax"/>
          <c:max val="4"/>
          <c:min val="-4"/>
        </c:scaling>
        <c:delete val="0"/>
        <c:axPos val="b"/>
        <c:numFmt formatCode="General" sourceLinked="1"/>
        <c:majorTickMark val="cross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52334880"/>
        <c:crosses val="autoZero"/>
        <c:crossBetween val="midCat"/>
        <c:majorUnit val="1"/>
        <c:minorUnit val="0.5"/>
      </c:valAx>
      <c:valAx>
        <c:axId val="352334880"/>
        <c:scaling>
          <c:orientation val="minMax"/>
          <c:max val="0.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52330176"/>
        <c:crosses val="autoZero"/>
        <c:crossBetween val="midCat"/>
        <c:majorUnit val="0.1"/>
      </c:valAx>
      <c:spPr>
        <a:solidFill>
          <a:srgbClr val="FFFFCC"/>
        </a:solidFill>
        <a:ln w="12700">
          <a:solidFill>
            <a:srgbClr val="FFFFCC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400"/>
            </a:pPr>
            <a:endParaRPr lang="cs-CZ" sz="4400" dirty="0"/>
          </a:p>
          <a:p>
            <a:pPr>
              <a:defRPr sz="4400"/>
            </a:pPr>
            <a:r>
              <a:rPr lang="en-US" sz="4400" dirty="0"/>
              <a:t>CDF</a:t>
            </a:r>
          </a:p>
        </c:rich>
      </c:tx>
      <c:layout>
        <c:manualLayout>
          <c:xMode val="edge"/>
          <c:yMode val="edge"/>
          <c:x val="0.16176204436066244"/>
          <c:y val="3.76778125745397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9884345287799571E-2"/>
          <c:y val="4.5963074556974196E-2"/>
          <c:w val="0.93199165146524932"/>
          <c:h val="0.84632421787387957"/>
        </c:manualLayout>
      </c:layout>
      <c:scatterChart>
        <c:scatterStyle val="smoothMarker"/>
        <c:varyColors val="0"/>
        <c:ser>
          <c:idx val="0"/>
          <c:order val="0"/>
          <c:tx>
            <c:v>CDF</c:v>
          </c:tx>
          <c:spPr>
            <a:ln w="57150"/>
          </c:spPr>
          <c:marker>
            <c:spPr>
              <a:ln w="57150"/>
            </c:spPr>
          </c:marker>
          <c:xVal>
            <c:numRef>
              <c:f>cdf!$B$39:$R$39</c:f>
              <c:numCache>
                <c:formatCode>General</c:formatCode>
                <c:ptCount val="17"/>
                <c:pt idx="0">
                  <c:v>-4</c:v>
                </c:pt>
                <c:pt idx="1">
                  <c:v>-3.5</c:v>
                </c:pt>
                <c:pt idx="2">
                  <c:v>-3</c:v>
                </c:pt>
                <c:pt idx="3">
                  <c:v>-2.5</c:v>
                </c:pt>
                <c:pt idx="4">
                  <c:v>-2</c:v>
                </c:pt>
                <c:pt idx="5">
                  <c:v>-1.5</c:v>
                </c:pt>
                <c:pt idx="6">
                  <c:v>-1</c:v>
                </c:pt>
                <c:pt idx="7">
                  <c:v>-0.5</c:v>
                </c:pt>
                <c:pt idx="8">
                  <c:v>0</c:v>
                </c:pt>
                <c:pt idx="9">
                  <c:v>0.5</c:v>
                </c:pt>
                <c:pt idx="10">
                  <c:v>1</c:v>
                </c:pt>
                <c:pt idx="11">
                  <c:v>1.5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</c:numCache>
            </c:numRef>
          </c:xVal>
          <c:yVal>
            <c:numRef>
              <c:f>cdf!$B$40:$R$40</c:f>
              <c:numCache>
                <c:formatCode>0.000%</c:formatCode>
                <c:ptCount val="17"/>
                <c:pt idx="0">
                  <c:v>3.1671241833119857E-5</c:v>
                </c:pt>
                <c:pt idx="1">
                  <c:v>2.3262907903552504E-4</c:v>
                </c:pt>
                <c:pt idx="2">
                  <c:v>1.3498980316300933E-3</c:v>
                </c:pt>
                <c:pt idx="3">
                  <c:v>6.2096653257761331E-3</c:v>
                </c:pt>
                <c:pt idx="4">
                  <c:v>2.2750131948179191E-2</c:v>
                </c:pt>
                <c:pt idx="5">
                  <c:v>6.6807201268858057E-2</c:v>
                </c:pt>
                <c:pt idx="6">
                  <c:v>0.15865525393145699</c:v>
                </c:pt>
                <c:pt idx="7">
                  <c:v>0.30853753872598688</c:v>
                </c:pt>
                <c:pt idx="8">
                  <c:v>0.5</c:v>
                </c:pt>
                <c:pt idx="9">
                  <c:v>0.69146246127401312</c:v>
                </c:pt>
                <c:pt idx="10">
                  <c:v>0.84134474606854304</c:v>
                </c:pt>
                <c:pt idx="11">
                  <c:v>0.93319279873114191</c:v>
                </c:pt>
                <c:pt idx="12">
                  <c:v>0.97724986805182079</c:v>
                </c:pt>
                <c:pt idx="13">
                  <c:v>0.99379033467422384</c:v>
                </c:pt>
                <c:pt idx="14">
                  <c:v>0.9986501019683699</c:v>
                </c:pt>
                <c:pt idx="15">
                  <c:v>0.99976737092096446</c:v>
                </c:pt>
                <c:pt idx="16">
                  <c:v>0.99996832875816688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A38-4B79-87DA-06DEC59FB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9110744"/>
        <c:axId val="369112704"/>
      </c:scatterChart>
      <c:valAx>
        <c:axId val="369110744"/>
        <c:scaling>
          <c:orientation val="minMax"/>
          <c:max val="4"/>
          <c:min val="-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/>
                  <a:t>z-skór</a:t>
                </a:r>
              </a:p>
            </c:rich>
          </c:tx>
          <c:overlay val="0"/>
        </c:title>
        <c:numFmt formatCode="General" sourceLinked="1"/>
        <c:majorTickMark val="cross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69112704"/>
        <c:crosses val="autoZero"/>
        <c:crossBetween val="midCat"/>
        <c:majorUnit val="1"/>
        <c:minorUnit val="0.5"/>
      </c:valAx>
      <c:valAx>
        <c:axId val="3691127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/>
                </a:pPr>
                <a:r>
                  <a:rPr lang="cs-CZ" sz="2000" dirty="0"/>
                  <a:t>Relativní kumulativní četnost, pravděpodobnost</a:t>
                </a:r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69110744"/>
        <c:crosses val="autoZero"/>
        <c:crossBetween val="midCat"/>
      </c:valAx>
      <c:spPr>
        <a:solidFill>
          <a:srgbClr val="FFFFCC"/>
        </a:solidFill>
        <a:ln w="12700">
          <a:solidFill>
            <a:srgbClr val="FFFFCC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3E57438-07E1-4E73-835F-E0DDF68AB9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984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0634CE0-4865-48CE-9FB4-D44119CDF4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461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DCD72B6D-197C-48EC-AC72-C3258E9693C4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161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314299689 h 1000"/>
              <a:gd name="T6" fmla="*/ 0 w 1000"/>
              <a:gd name="T7" fmla="*/ 1314299689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A420B-7DA2-4255-9E23-0379FA7C3B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99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9C083-BCBF-464A-9F10-470DBEDD7A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33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16F5F-211A-4DF1-8057-FFDA06F7E5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182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C5252-70A9-4EDA-A91C-1E48BF0663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77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34C4E-D61B-432A-BAE3-E4458C73B2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4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3B67C-3E69-4FC3-9F3E-EB654A98A5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42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D5E7D-B4E3-413F-ADDD-FD44E0D64C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144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86481-31AC-40B8-8EB2-7DA18FA003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22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4E0AD-C382-46FB-9ABC-B119C29157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27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CF03F-D831-4AB7-B317-30026F39A1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68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30C3F-2E35-4BFE-9AAD-DC3FBA12D9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98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66CA8-A236-4CEB-84C2-16A1A8D224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64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AutoShape 7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314263702 h 1000"/>
              <a:gd name="T6" fmla="*/ 0 w 1000"/>
              <a:gd name="T7" fmla="*/ 1314263702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0C77A79-7144-4DC3-BDEA-D971FC7DD8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package" Target="../embeddings/Microsoft_Excel_Worksheet4.xlsx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/>
              <a:t>PSY117 2019</a:t>
            </a:r>
            <a:br>
              <a:rPr lang="cs-CZ" altLang="cs-CZ" sz="2400" dirty="0"/>
            </a:br>
            <a:r>
              <a:rPr lang="cs-CZ" altLang="cs-CZ" sz="2400" dirty="0"/>
              <a:t>Statistická analýza dat v psychologii</a:t>
            </a:r>
            <a:br>
              <a:rPr lang="cs-CZ" altLang="cs-CZ" sz="2400" dirty="0"/>
            </a:br>
            <a:r>
              <a:rPr lang="cs-CZ" altLang="cs-CZ" sz="2400" b="1" dirty="0"/>
              <a:t>Přednáška 3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429000"/>
            <a:ext cx="7702550" cy="3168650"/>
          </a:xfrm>
        </p:spPr>
        <p:txBody>
          <a:bodyPr/>
          <a:lstStyle/>
          <a:p>
            <a:pPr algn="ctr" eaLnBrk="1" hangingPunct="1"/>
            <a:r>
              <a:rPr lang="cs-CZ" altLang="cs-CZ" sz="4000" b="1" dirty="0">
                <a:solidFill>
                  <a:schemeClr val="accent2"/>
                </a:solidFill>
              </a:rPr>
              <a:t>Transformace skórů a kvantily normálního rozložení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sz="1800" dirty="0"/>
              <a:t>						</a:t>
            </a:r>
            <a:endParaRPr lang="cs-CZ" altLang="cs-CZ" sz="18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Skóry odvozené ze </a:t>
            </a:r>
            <a:r>
              <a:rPr lang="cs-CZ" altLang="cs-CZ" i="1"/>
              <a:t>z</a:t>
            </a:r>
            <a:r>
              <a:rPr lang="cs-CZ" altLang="cs-CZ"/>
              <a:t>-skórů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lvl="1" indent="-469900">
              <a:buFont typeface="Wingdings" panose="05000000000000000000" pitchFamily="2" charset="2"/>
              <a:buNone/>
            </a:pPr>
            <a:r>
              <a:rPr lang="cs-CZ" altLang="cs-CZ" sz="2000" dirty="0"/>
              <a:t>Používané primárně v psychodiagnostických metodách</a:t>
            </a:r>
          </a:p>
          <a:p>
            <a:pPr marL="469900" lvl="1" indent="-469900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marL="469900" lvl="1" indent="-469900">
              <a:buFont typeface="Wingdings" panose="05000000000000000000" pitchFamily="2" charset="2"/>
              <a:buChar char="o"/>
            </a:pPr>
            <a:r>
              <a:rPr lang="cs-CZ" altLang="cs-CZ" sz="2000" b="1" i="1" dirty="0"/>
              <a:t>IQ</a:t>
            </a:r>
            <a:r>
              <a:rPr lang="cs-CZ" altLang="cs-CZ" sz="2000" b="1" dirty="0"/>
              <a:t> skóry </a:t>
            </a:r>
            <a:r>
              <a:rPr lang="cs-CZ" altLang="cs-CZ" sz="2000" dirty="0"/>
              <a:t>(</a:t>
            </a:r>
            <a:r>
              <a:rPr lang="cs-CZ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altLang="cs-CZ" sz="2000" dirty="0"/>
              <a:t>=100, </a:t>
            </a:r>
            <a:r>
              <a:rPr lang="cs-CZ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000" dirty="0"/>
              <a:t>=15)</a:t>
            </a:r>
          </a:p>
          <a:p>
            <a:pPr marL="469900" lvl="1" indent="-469900">
              <a:buFont typeface="Wingdings" panose="05000000000000000000" pitchFamily="2" charset="2"/>
              <a:buChar char="o"/>
            </a:pPr>
            <a:r>
              <a:rPr lang="cs-CZ" altLang="cs-CZ" sz="2000" b="1" i="1" dirty="0"/>
              <a:t>T</a:t>
            </a:r>
            <a:r>
              <a:rPr lang="cs-CZ" altLang="cs-CZ" sz="2000" b="1" dirty="0"/>
              <a:t> skóry </a:t>
            </a:r>
            <a:r>
              <a:rPr lang="cs-CZ" altLang="cs-CZ" sz="2000" dirty="0"/>
              <a:t>(</a:t>
            </a:r>
            <a:r>
              <a:rPr lang="cs-CZ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altLang="cs-CZ" sz="2000" dirty="0"/>
              <a:t>=50, </a:t>
            </a:r>
            <a:r>
              <a:rPr lang="cs-CZ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000" dirty="0"/>
              <a:t>=10)</a:t>
            </a:r>
          </a:p>
          <a:p>
            <a:pPr marL="0" lvl="1" indent="0">
              <a:buNone/>
            </a:pPr>
            <a:br>
              <a:rPr lang="cs-CZ" altLang="cs-CZ" sz="2000" dirty="0"/>
            </a:br>
            <a:endParaRPr lang="cs-CZ" altLang="cs-CZ" sz="2000" dirty="0"/>
          </a:p>
          <a:p>
            <a:pPr marL="0" indent="0">
              <a:buNone/>
            </a:pPr>
            <a:r>
              <a:rPr lang="cs-CZ" altLang="cs-CZ" sz="2000" dirty="0"/>
              <a:t>Pro transformaci vynásobíme z-skóry </a:t>
            </a:r>
            <a:r>
              <a:rPr lang="cs-CZ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000" dirty="0"/>
              <a:t> a přičteme </a:t>
            </a:r>
            <a:r>
              <a:rPr lang="cs-CZ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altLang="cs-CZ" sz="2000" dirty="0"/>
              <a:t>.</a:t>
            </a:r>
          </a:p>
          <a:p>
            <a:pPr marL="438150" lvl="1" indent="0">
              <a:buNone/>
            </a:pPr>
            <a:r>
              <a:rPr lang="cs-CZ" altLang="cs-CZ" sz="2000" dirty="0"/>
              <a:t>např. </a:t>
            </a:r>
            <a:r>
              <a:rPr lang="cs-CZ" altLang="cs-CZ" sz="2000" i="1" dirty="0"/>
              <a:t>IQ</a:t>
            </a:r>
            <a:r>
              <a:rPr lang="cs-CZ" altLang="cs-CZ" sz="2000" dirty="0"/>
              <a:t> = 15</a:t>
            </a:r>
            <a:r>
              <a:rPr lang="cs-CZ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altLang="cs-CZ" sz="2000" dirty="0"/>
              <a:t> + 100</a:t>
            </a:r>
          </a:p>
          <a:p>
            <a:pPr marL="0" indent="0">
              <a:buNone/>
            </a:pPr>
            <a:endParaRPr lang="cs-CZ" altLang="cs-CZ" dirty="0"/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000" b="1" dirty="0"/>
              <a:t>	Standardní skóry mají pořád stejné rozložení jako hrubé skóry!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Nelineární transformace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Změna rozložení (</a:t>
            </a:r>
            <a:r>
              <a:rPr lang="cs-CZ" sz="2400" dirty="0" err="1"/>
              <a:t>obv</a:t>
            </a:r>
            <a:r>
              <a:rPr lang="cs-CZ" sz="2400" dirty="0"/>
              <a:t>. směrem k normálnímu)</a:t>
            </a:r>
          </a:p>
          <a:p>
            <a:pPr lvl="1"/>
            <a:r>
              <a:rPr lang="cs-CZ" sz="2000" dirty="0"/>
              <a:t>Pro smysluplnější využití momentových statistik</a:t>
            </a:r>
          </a:p>
          <a:p>
            <a:pPr lvl="1"/>
            <a:r>
              <a:rPr lang="cs-CZ" sz="2000" dirty="0"/>
              <a:t>Pro možnost využití analytických technik, které nějakou podobu rozložení vyžadují</a:t>
            </a:r>
          </a:p>
          <a:p>
            <a:r>
              <a:rPr lang="cs-CZ" sz="2400" dirty="0"/>
              <a:t>Popisné statistiky se mění složitěji</a:t>
            </a:r>
          </a:p>
          <a:p>
            <a:r>
              <a:rPr lang="cs-CZ" sz="2400" dirty="0"/>
              <a:t>Př. logaritmus počtu psychologů</a:t>
            </a:r>
          </a:p>
          <a:p>
            <a:pPr marL="471487" lvl="1" indent="0">
              <a:buNone/>
            </a:pPr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911681"/>
              </p:ext>
            </p:extLst>
          </p:nvPr>
        </p:nvGraphicFramePr>
        <p:xfrm>
          <a:off x="971600" y="4149080"/>
          <a:ext cx="7153275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8584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Nelineární transformace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Transformace na pořadí – </a:t>
            </a:r>
            <a:r>
              <a:rPr lang="cs-CZ" sz="2400" dirty="0" err="1"/>
              <a:t>ranking</a:t>
            </a:r>
            <a:endParaRPr lang="cs-CZ" sz="2400" dirty="0"/>
          </a:p>
          <a:p>
            <a:pPr lvl="1"/>
            <a:r>
              <a:rPr lang="cs-CZ" sz="2000" dirty="0"/>
              <a:t>Eliminace odlehlých hodnot, odhlédnutí od velikosti rozdílů mezi lidmi</a:t>
            </a:r>
          </a:p>
          <a:p>
            <a:pPr lvl="1"/>
            <a:r>
              <a:rPr lang="cs-CZ" sz="2000" dirty="0"/>
              <a:t>Obvykle vzestupně (nejnižší hodnota má pořadí 1)</a:t>
            </a:r>
          </a:p>
          <a:p>
            <a:pPr lvl="1"/>
            <a:r>
              <a:rPr lang="cs-CZ" sz="2000" dirty="0"/>
              <a:t>Stejné hodnoty dostávají průměrné pořadí (=RANK.AVG)</a:t>
            </a:r>
          </a:p>
          <a:p>
            <a:pPr lvl="1"/>
            <a:r>
              <a:rPr lang="cs-CZ" sz="2000" dirty="0"/>
              <a:t>Výsledné rozložení je (přibližně) uniformní </a:t>
            </a: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066325"/>
              </p:ext>
            </p:extLst>
          </p:nvPr>
        </p:nvGraphicFramePr>
        <p:xfrm>
          <a:off x="1835696" y="4293096"/>
          <a:ext cx="6810375" cy="2670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936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Transformace na percentily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Zvláštní (standardizovaná) podoba transformace na pořadí</a:t>
            </a:r>
          </a:p>
          <a:p>
            <a:r>
              <a:rPr lang="cs-CZ" dirty="0"/>
              <a:t>Používá se při tvorbě norem psychodiagnostických metod a ve výběrových testech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807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Psychodiagnostická kalkulačka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Převody různých skórů online.</a:t>
            </a:r>
          </a:p>
          <a:p>
            <a:r>
              <a:rPr lang="cs-CZ" dirty="0"/>
              <a:t>Nástroj vyvíjí Hynek Cígler a Martin Šmíra</a:t>
            </a:r>
          </a:p>
          <a:p>
            <a:r>
              <a:rPr lang="cs-CZ" dirty="0"/>
              <a:t>http://kalkulacka.testforum.cz/transformace-skoru</a:t>
            </a:r>
          </a:p>
        </p:txBody>
      </p:sp>
    </p:spTree>
    <p:extLst>
      <p:ext uri="{BB962C8B-B14F-4D97-AF65-F5344CB8AC3E}">
        <p14:creationId xmlns:p14="http://schemas.microsoft.com/office/powerpoint/2010/main" val="4107117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3421063" cy="1216025"/>
          </a:xfrm>
        </p:spPr>
        <p:txBody>
          <a:bodyPr/>
          <a:lstStyle/>
          <a:p>
            <a:r>
              <a:rPr lang="cs-CZ" altLang="cs-CZ"/>
              <a:t>N psychologů v ČR</a:t>
            </a:r>
          </a:p>
        </p:txBody>
      </p:sp>
      <p:graphicFrame>
        <p:nvGraphicFramePr>
          <p:cNvPr id="28675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048719"/>
              </p:ext>
            </p:extLst>
          </p:nvPr>
        </p:nvGraphicFramePr>
        <p:xfrm>
          <a:off x="566738" y="1704975"/>
          <a:ext cx="3665537" cy="494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6" name="Worksheet" r:id="rId4" imgW="3665332" imgH="4945429" progId="Excel.Sheet.12">
                  <p:embed/>
                </p:oleObj>
              </mc:Choice>
              <mc:Fallback>
                <p:oleObj name="Worksheet" r:id="rId4" imgW="3665332" imgH="4945429" progId="Excel.Sheet.12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704975"/>
                        <a:ext cx="3665537" cy="494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6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596900"/>
            <a:ext cx="2459037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2122488"/>
            <a:ext cx="245268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Obráze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5165725"/>
            <a:ext cx="245110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Obráze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596900"/>
            <a:ext cx="24526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Obrázek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2146300"/>
            <a:ext cx="2405063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Obrázek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3640138"/>
            <a:ext cx="24574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3794" name="Picture 2" descr="http://www.statsdirect.com/help/content/image/stat0108_wm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" y="188640"/>
            <a:ext cx="908487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174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/>
              <a:t>Normální rozložení</a:t>
            </a:r>
            <a:br>
              <a:rPr lang="cs-CZ" sz="4800" b="1" dirty="0"/>
            </a:br>
            <a:r>
              <a:rPr lang="cs-CZ" sz="4000" dirty="0"/>
              <a:t>Gaussovo, bell-</a:t>
            </a:r>
            <a:r>
              <a:rPr lang="cs-CZ" sz="4000" dirty="0" err="1"/>
              <a:t>curve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Rozložení…</a:t>
            </a:r>
          </a:p>
          <a:p>
            <a:pPr lvl="1"/>
            <a:r>
              <a:rPr lang="cs-CZ" dirty="0"/>
              <a:t>…náhodných chyb</a:t>
            </a:r>
          </a:p>
          <a:p>
            <a:pPr lvl="1"/>
            <a:r>
              <a:rPr lang="cs-CZ" dirty="0"/>
              <a:t>…jevů v přírodě ovlivněných mnoha nezávislými faktory, jejichž efekty se sčítají</a:t>
            </a:r>
          </a:p>
          <a:p>
            <a:r>
              <a:rPr lang="cs-CZ" dirty="0"/>
              <a:t>Dlouhá historie – od 17. stol.</a:t>
            </a:r>
          </a:p>
          <a:p>
            <a:pPr lvl="1"/>
            <a:r>
              <a:rPr lang="cs-CZ" dirty="0" err="1"/>
              <a:t>DeMoivre</a:t>
            </a:r>
            <a:r>
              <a:rPr lang="cs-CZ" dirty="0"/>
              <a:t> – sázení</a:t>
            </a:r>
          </a:p>
          <a:p>
            <a:pPr lvl="1"/>
            <a:r>
              <a:rPr lang="cs-CZ" dirty="0" err="1"/>
              <a:t>Laplace</a:t>
            </a:r>
            <a:r>
              <a:rPr lang="cs-CZ" dirty="0"/>
              <a:t> a Gauss – chyby v astronomických pozorováních</a:t>
            </a:r>
          </a:p>
          <a:p>
            <a:pPr lvl="1"/>
            <a:r>
              <a:rPr lang="cs-CZ" dirty="0" err="1"/>
              <a:t>Quetelet</a:t>
            </a:r>
            <a:r>
              <a:rPr lang="cs-CZ" dirty="0"/>
              <a:t> – lidi, ideál </a:t>
            </a:r>
            <a:r>
              <a:rPr lang="cs-CZ" i="1" dirty="0" err="1"/>
              <a:t>l'homme</a:t>
            </a:r>
            <a:r>
              <a:rPr lang="cs-CZ" i="1" dirty="0"/>
              <a:t> </a:t>
            </a:r>
            <a:r>
              <a:rPr lang="cs-CZ" i="1" dirty="0" err="1"/>
              <a:t>moyen</a:t>
            </a:r>
            <a:r>
              <a:rPr lang="cs-CZ" i="1" dirty="0"/>
              <a:t>,</a:t>
            </a:r>
            <a:r>
              <a:rPr lang="cs-CZ" dirty="0"/>
              <a:t> BMI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638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120611"/>
              </p:ext>
            </p:extLst>
          </p:nvPr>
        </p:nvGraphicFramePr>
        <p:xfrm>
          <a:off x="179512" y="1052736"/>
          <a:ext cx="8712968" cy="5663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4818" name="Picture 2" descr="http://inductivebias.com/Blog/wp-content/uploads/2013/09/normalp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16" y="36426"/>
            <a:ext cx="41148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490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57C50E-BC95-461D-940A-9281A7995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F8A955-52D9-4E77-B6F9-1059348C5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1A8E0B90-56C0-48B4-9922-F410ABC21F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688301"/>
              </p:ext>
            </p:extLst>
          </p:nvPr>
        </p:nvGraphicFramePr>
        <p:xfrm>
          <a:off x="107504" y="0"/>
          <a:ext cx="8928992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186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FA6E81-F4B6-4AF0-8AD0-865377FD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z minula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03E77D-47A8-41FF-B2E4-D6080A9EF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Prvním cílem analýzy je zjistit, jaké hodnoty proměnné se v datech vyskytují, jaké jsou jejich četnosti a jak jsou četnosti rozložené.</a:t>
            </a:r>
          </a:p>
          <a:p>
            <a:r>
              <a:rPr lang="cs-CZ" sz="2400" dirty="0"/>
              <a:t>Rozložení pak můžeme popsat jednotlivými četnostmi a/nebo ukazateli centrální tendence a variability.</a:t>
            </a:r>
          </a:p>
          <a:p>
            <a:pPr lvl="1"/>
            <a:r>
              <a:rPr lang="cs-CZ" sz="2000" dirty="0"/>
              <a:t>Četnosti, ukazatele centrální tendence a variability jsou popisné statistiky – popisují rozložení</a:t>
            </a:r>
          </a:p>
          <a:p>
            <a:r>
              <a:rPr lang="cs-CZ" sz="2400" dirty="0"/>
              <a:t>Rozložení zobrazujeme sloupcovými diagramy, histogramem, boxplotem  </a:t>
            </a:r>
          </a:p>
        </p:txBody>
      </p:sp>
    </p:spTree>
    <p:extLst>
      <p:ext uri="{BB962C8B-B14F-4D97-AF65-F5344CB8AC3E}">
        <p14:creationId xmlns:p14="http://schemas.microsoft.com/office/powerpoint/2010/main" val="222417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čemu/proč normální rozložení?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Mnoho proměnných je takto rozloženo</a:t>
            </a:r>
          </a:p>
          <a:p>
            <a:pPr lvl="1"/>
            <a:r>
              <a:rPr lang="cs-CZ" dirty="0"/>
              <a:t>Můžeme pak hádat, kolik jakých hodnot v populaci je</a:t>
            </a:r>
          </a:p>
          <a:p>
            <a:r>
              <a:rPr lang="cs-CZ" dirty="0"/>
              <a:t>Mnoho statistických postupů s normálním rozložením pracuje, předpokládá ho </a:t>
            </a:r>
          </a:p>
          <a:p>
            <a:pPr lvl="1"/>
            <a:r>
              <a:rPr lang="cs-CZ" dirty="0"/>
              <a:t>v různých modifikacích a rolích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5091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Vlastnosti normálního rozložení</a:t>
            </a:r>
            <a:br>
              <a:rPr lang="cs-CZ" sz="2400" dirty="0"/>
            </a:br>
            <a:r>
              <a:rPr lang="cs-CZ" sz="2400" dirty="0"/>
              <a:t>https://en.wikipedia.org/wiki/Normal_distribution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Symetrické, </a:t>
            </a:r>
            <a:r>
              <a:rPr lang="cs-CZ" sz="2800" dirty="0" err="1"/>
              <a:t>unimodální</a:t>
            </a:r>
            <a:endParaRPr lang="cs-CZ" sz="2800" dirty="0"/>
          </a:p>
          <a:p>
            <a:r>
              <a:rPr lang="cs-CZ" sz="2800" dirty="0"/>
              <a:t>Průměr=medián=modus</a:t>
            </a:r>
          </a:p>
          <a:p>
            <a:r>
              <a:rPr lang="cs-CZ" sz="2800" dirty="0"/>
              <a:t>V hodnotách M+</a:t>
            </a:r>
            <a:r>
              <a:rPr lang="en-GB" sz="2800" dirty="0"/>
              <a:t>-SD se m</a:t>
            </a:r>
            <a:r>
              <a:rPr lang="cs-CZ" sz="2800" dirty="0" err="1"/>
              <a:t>ění</a:t>
            </a:r>
            <a:r>
              <a:rPr lang="cs-CZ" sz="2800" dirty="0"/>
              <a:t> prohnutí</a:t>
            </a:r>
          </a:p>
          <a:p>
            <a:endParaRPr lang="cs-CZ" sz="2800" dirty="0"/>
          </a:p>
          <a:p>
            <a:r>
              <a:rPr lang="cs-CZ" sz="2800" dirty="0"/>
              <a:t>Zešikmení (</a:t>
            </a:r>
            <a:r>
              <a:rPr lang="cs-CZ" sz="2800" dirty="0" err="1"/>
              <a:t>skewness</a:t>
            </a:r>
            <a:r>
              <a:rPr lang="cs-CZ" sz="2800" dirty="0"/>
              <a:t>) je 0</a:t>
            </a:r>
          </a:p>
          <a:p>
            <a:r>
              <a:rPr lang="cs-CZ" sz="2800" dirty="0"/>
              <a:t>Strmost (</a:t>
            </a:r>
            <a:r>
              <a:rPr lang="cs-CZ" sz="2800" dirty="0" err="1"/>
              <a:t>kurtosis</a:t>
            </a:r>
            <a:r>
              <a:rPr lang="cs-CZ" sz="2800" dirty="0"/>
              <a:t>) je 3</a:t>
            </a:r>
          </a:p>
          <a:p>
            <a:pPr lvl="1"/>
            <a:r>
              <a:rPr lang="cs-CZ" sz="1800" dirty="0"/>
              <a:t>častěji se prezentuje hodnota K-3</a:t>
            </a:r>
          </a:p>
          <a:p>
            <a:r>
              <a:rPr lang="en-GB" sz="2800" i="1" dirty="0"/>
              <a:t>Form</a:t>
            </a:r>
            <a:r>
              <a:rPr lang="cs-CZ" sz="2800" i="1" dirty="0"/>
              <a:t>a, od níž odrážíme popis pozorovaných rozložení</a:t>
            </a:r>
            <a:r>
              <a:rPr lang="cs-CZ" i="1" dirty="0"/>
              <a:t> 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5844" name="Picture 4" descr="https://tazawhyphi.files.wordpress.com/2011/04/skewness-formula-from-latex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40"/>
            <a:ext cx="3048273" cy="6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https://tazawhyphi.files.wordpress.com/2011/04/kurtosis-formula-from-latex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3168352" cy="7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554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 normálních rozložení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Jeden tvar, ale různé umístění na různých škálách (</a:t>
            </a:r>
            <a:r>
              <a:rPr lang="cs-CZ" i="1" dirty="0"/>
              <a:t>M</a:t>
            </a:r>
            <a:r>
              <a:rPr lang="cs-CZ" dirty="0"/>
              <a:t>) a různé roztažení (</a:t>
            </a:r>
            <a:r>
              <a:rPr lang="cs-CZ" i="1" dirty="0"/>
              <a:t>SD</a:t>
            </a:r>
            <a:r>
              <a:rPr lang="cs-CZ" dirty="0"/>
              <a:t>)</a:t>
            </a:r>
          </a:p>
          <a:p>
            <a:pPr lvl="1"/>
            <a:r>
              <a:rPr lang="cs-CZ" sz="1200" dirty="0"/>
              <a:t>http://www.intmath.com/counting-probability/normal-distribution-graph-interactive.php</a:t>
            </a:r>
          </a:p>
          <a:p>
            <a:r>
              <a:rPr lang="cs-CZ" dirty="0"/>
              <a:t>Standardní normální rozložení: </a:t>
            </a:r>
            <a:r>
              <a:rPr lang="cs-CZ" i="1" dirty="0"/>
              <a:t>N</a:t>
            </a:r>
            <a:r>
              <a:rPr lang="cs-CZ" dirty="0"/>
              <a:t>(0,1) </a:t>
            </a:r>
          </a:p>
          <a:p>
            <a:pPr lvl="1"/>
            <a:r>
              <a:rPr lang="cs-CZ" dirty="0"/>
              <a:t>tj. převedení normálně rozložené proměnné na z-skóry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9636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101013" cy="1216025"/>
          </a:xfrm>
        </p:spPr>
        <p:txBody>
          <a:bodyPr/>
          <a:lstStyle/>
          <a:p>
            <a:pPr eaLnBrk="1" hangingPunct="1"/>
            <a:br>
              <a:rPr lang="cs-CZ" altLang="cs-CZ" sz="3400"/>
            </a:br>
            <a:r>
              <a:rPr lang="cs-CZ" altLang="cs-CZ" sz="2800"/>
              <a:t>Kvantily standardního normálního rozložení </a:t>
            </a:r>
            <a:r>
              <a:rPr lang="cs-CZ" altLang="cs-CZ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(0;1)</a:t>
            </a:r>
            <a:br>
              <a:rPr lang="cs-CZ" altLang="cs-CZ" sz="2800"/>
            </a:br>
            <a:r>
              <a:rPr lang="cs-CZ" altLang="cs-CZ" sz="2400"/>
              <a:t>alias oblasti pod křivkou normálního rozložení</a:t>
            </a:r>
            <a:endParaRPr lang="cs-CZ" altLang="cs-CZ" sz="2800"/>
          </a:p>
        </p:txBody>
      </p:sp>
      <p:pic>
        <p:nvPicPr>
          <p:cNvPr id="32771" name="Picture 6" descr="normalcurveL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00213"/>
            <a:ext cx="6769100" cy="4386262"/>
          </a:xfrm>
        </p:spPr>
      </p:pic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6877050" y="6237288"/>
            <a:ext cx="1698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upraveno dle Glass, Hopkins, s. 88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Kvantily přesněji v MS Excel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half" idx="1"/>
          </p:nvPr>
        </p:nvSpPr>
        <p:spPr>
          <a:xfrm>
            <a:off x="566737" y="1752600"/>
            <a:ext cx="8008937" cy="4988768"/>
          </a:xfrm>
        </p:spPr>
        <p:txBody>
          <a:bodyPr/>
          <a:lstStyle/>
          <a:p>
            <a:r>
              <a:rPr lang="cs-CZ" dirty="0"/>
              <a:t>NORM.</a:t>
            </a:r>
            <a:r>
              <a:rPr lang="cs-CZ" dirty="0">
                <a:solidFill>
                  <a:srgbClr val="FF0000"/>
                </a:solidFill>
              </a:rPr>
              <a:t>S</a:t>
            </a:r>
            <a:r>
              <a:rPr lang="cs-CZ" dirty="0"/>
              <a:t>.DIST(</a:t>
            </a:r>
            <a:r>
              <a:rPr lang="cs-CZ" i="1" dirty="0"/>
              <a:t>z</a:t>
            </a:r>
            <a:r>
              <a:rPr lang="cs-CZ" dirty="0"/>
              <a:t>;1) – udává percentil odpovídající zadanému z-skóru, tj. kolik lidí má z-skór roven z nebo menší</a:t>
            </a:r>
          </a:p>
          <a:p>
            <a:pPr lvl="1"/>
            <a:r>
              <a:rPr lang="cs-CZ" dirty="0"/>
              <a:t>Procento lidí v rozmezí z-skórů = </a:t>
            </a:r>
            <a:r>
              <a:rPr lang="cs-CZ" sz="2000" dirty="0"/>
              <a:t>NORM.S.DIST(vyšší z;1) – NORM.S.DIST(nižší z;1)</a:t>
            </a:r>
          </a:p>
          <a:p>
            <a:r>
              <a:rPr lang="cs-CZ" sz="3200" dirty="0"/>
              <a:t>NORM.</a:t>
            </a:r>
            <a:r>
              <a:rPr lang="cs-CZ" sz="3200" dirty="0">
                <a:solidFill>
                  <a:srgbClr val="FF0000"/>
                </a:solidFill>
              </a:rPr>
              <a:t>S</a:t>
            </a:r>
            <a:r>
              <a:rPr lang="cs-CZ" sz="3200" dirty="0"/>
              <a:t>.INV(</a:t>
            </a:r>
            <a:r>
              <a:rPr lang="cs-CZ" sz="3200" i="1" dirty="0"/>
              <a:t>p</a:t>
            </a:r>
            <a:r>
              <a:rPr lang="cs-CZ" sz="3200" dirty="0"/>
              <a:t>) – udává z-skór odpovídající zadanému percentilu</a:t>
            </a:r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r>
              <a:rPr lang="cs-CZ" sz="2400" dirty="0"/>
              <a:t>Bez toho </a:t>
            </a:r>
            <a:r>
              <a:rPr lang="cs-CZ" sz="2400" dirty="0">
                <a:solidFill>
                  <a:srgbClr val="FF0000"/>
                </a:solidFill>
              </a:rPr>
              <a:t>S. </a:t>
            </a:r>
            <a:r>
              <a:rPr lang="cs-CZ" sz="2400" dirty="0"/>
              <a:t>poskytují funkce tutéž informaci pro normální rozložení s jiným M a SD </a:t>
            </a:r>
          </a:p>
        </p:txBody>
      </p:sp>
      <p:sp>
        <p:nvSpPr>
          <p:cNvPr id="2" name="Obdélník 1"/>
          <p:cNvSpPr/>
          <p:nvPr/>
        </p:nvSpPr>
        <p:spPr>
          <a:xfrm>
            <a:off x="611560" y="6410828"/>
            <a:ext cx="6984776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1200" dirty="0"/>
              <a:t>Starší a napříč tabulkovými kalkulátory kompatibilní funkce jsou NORMSDIST(z) a NORMSINV(p).</a:t>
            </a:r>
          </a:p>
        </p:txBody>
      </p:sp>
    </p:spTree>
    <p:extLst>
      <p:ext uri="{BB962C8B-B14F-4D97-AF65-F5344CB8AC3E}">
        <p14:creationId xmlns:p14="http://schemas.microsoft.com/office/powerpoint/2010/main" val="3121150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9781118533871-tbbapp01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92888" cy="1106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Segoe U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Segoe U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Segoe U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Segoe U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Segoe UI" pitchFamily="34" charset="0"/>
              </a:defRPr>
            </a:lvl9pPr>
          </a:lstStyle>
          <a:p>
            <a:pPr eaLnBrk="1" hangingPunct="1"/>
            <a:r>
              <a:rPr lang="cs-CZ" altLang="cs-CZ" kern="0" dirty="0"/>
              <a:t>Kvantily přesněji postaru</a:t>
            </a:r>
          </a:p>
        </p:txBody>
      </p:sp>
    </p:spTree>
    <p:extLst>
      <p:ext uri="{BB962C8B-B14F-4D97-AF65-F5344CB8AC3E}">
        <p14:creationId xmlns:p14="http://schemas.microsoft.com/office/powerpoint/2010/main" val="3947563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0C089-F053-4D94-9278-BD5C65B3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usoudíme, že naše pozorované rozložení je (přibližně) normální?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8BE3FB-0843-46E3-92D8-ACCE33699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TVAR</a:t>
            </a:r>
          </a:p>
          <a:p>
            <a:pPr marL="952500" lvl="1" indent="-514350"/>
            <a:r>
              <a:rPr lang="cs-CZ" dirty="0"/>
              <a:t>symetrická zvonovitost – histogram, Q-Q plot</a:t>
            </a:r>
          </a:p>
          <a:p>
            <a:pPr marL="952500" lvl="1" indent="-514350"/>
            <a:r>
              <a:rPr lang="cs-CZ" dirty="0"/>
              <a:t>zešikmení – přibližně 0 (ne víc než +-1)</a:t>
            </a:r>
          </a:p>
          <a:p>
            <a:pPr marL="952500" lvl="1" indent="-514350"/>
            <a:r>
              <a:rPr lang="cs-CZ" dirty="0"/>
              <a:t>strmost – přibližně 0 (ne víc než +-1)</a:t>
            </a:r>
          </a:p>
          <a:p>
            <a:pPr marL="952500" lvl="1" indent="-514350"/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SPOJITOST</a:t>
            </a:r>
          </a:p>
          <a:p>
            <a:pPr lvl="1"/>
            <a:r>
              <a:rPr lang="en-GB" dirty="0" err="1"/>
              <a:t>mus</a:t>
            </a:r>
            <a:r>
              <a:rPr lang="cs-CZ" dirty="0"/>
              <a:t>í být smysluplné předpokládat, že i když máme v datech diskrétní hodnoty, měřená veličina je spojitá</a:t>
            </a:r>
          </a:p>
        </p:txBody>
      </p:sp>
    </p:spTree>
    <p:extLst>
      <p:ext uri="{BB962C8B-B14F-4D97-AF65-F5344CB8AC3E}">
        <p14:creationId xmlns:p14="http://schemas.microsoft.com/office/powerpoint/2010/main" val="2278351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366C5-527D-4189-9449-5352E6551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Q-Q plot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FE64E4-7BE1-4618-AA20-B8033B276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4797350" cy="4267200"/>
          </a:xfrm>
        </p:spPr>
        <p:txBody>
          <a:bodyPr/>
          <a:lstStyle/>
          <a:p>
            <a:r>
              <a:rPr lang="cs-CZ" dirty="0"/>
              <a:t>Vynesení kvantilů pozorovaného rozložené proti kvantilům normálního rozložení se stejným M a SD.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D45E650F-BA86-44C2-852D-BD4904050B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351232"/>
              </p:ext>
            </p:extLst>
          </p:nvPr>
        </p:nvGraphicFramePr>
        <p:xfrm>
          <a:off x="5580113" y="27108"/>
          <a:ext cx="3563888" cy="6803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Worksheet" r:id="rId3" imgW="9044874" imgH="17274774" progId="Excel.Sheet.12">
                  <p:embed/>
                </p:oleObj>
              </mc:Choice>
              <mc:Fallback>
                <p:oleObj name="Worksheet" r:id="rId3" imgW="9044874" imgH="1727477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0113" y="27108"/>
                        <a:ext cx="3563888" cy="6803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1472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0C089-F053-4D94-9278-BD5C65B3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usoudíme, že naše pozorované rozložení je (přibližně) normální?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8BE3FB-0843-46E3-92D8-ACCE33699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TVAR</a:t>
            </a:r>
          </a:p>
          <a:p>
            <a:pPr marL="952500" lvl="1" indent="-514350"/>
            <a:r>
              <a:rPr lang="cs-CZ" dirty="0"/>
              <a:t>symetrická zvonovitost – histogram, Q-Q plot</a:t>
            </a:r>
          </a:p>
          <a:p>
            <a:pPr marL="952500" lvl="1" indent="-514350"/>
            <a:r>
              <a:rPr lang="cs-CZ" dirty="0"/>
              <a:t>zešikmení – přibližně 0 (ne víc než +-1)</a:t>
            </a:r>
          </a:p>
          <a:p>
            <a:pPr marL="952500" lvl="1" indent="-514350"/>
            <a:r>
              <a:rPr lang="cs-CZ" dirty="0"/>
              <a:t>strmost – přibližně 0 (ne víc než +-1)</a:t>
            </a:r>
          </a:p>
          <a:p>
            <a:pPr marL="952500" lvl="1" indent="-514350"/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SPOJITOST</a:t>
            </a:r>
          </a:p>
          <a:p>
            <a:pPr lvl="1"/>
            <a:r>
              <a:rPr lang="en-GB" dirty="0" err="1"/>
              <a:t>mus</a:t>
            </a:r>
            <a:r>
              <a:rPr lang="cs-CZ" dirty="0"/>
              <a:t>í být smysluplné předpokládat, že i když máme v datech diskrétní hodnoty, měřená veličina je spojitá</a:t>
            </a:r>
          </a:p>
        </p:txBody>
      </p:sp>
    </p:spTree>
    <p:extLst>
      <p:ext uri="{BB962C8B-B14F-4D97-AF65-F5344CB8AC3E}">
        <p14:creationId xmlns:p14="http://schemas.microsoft.com/office/powerpoint/2010/main" val="3639515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588EB3-9C6D-4064-BF34-986975790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Transformační </a:t>
            </a:r>
            <a:r>
              <a:rPr lang="cs-CZ" dirty="0" err="1"/>
              <a:t>koda</a:t>
            </a:r>
            <a:r>
              <a:rPr lang="en-GB" dirty="0"/>
              <a:t> </a:t>
            </a:r>
            <a:r>
              <a:rPr lang="cs-CZ" dirty="0"/>
              <a:t>- normalizace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03554B-FA7C-498B-838D-E7B6D87D0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Transformace skórů tak, aby měly normální rozložení</a:t>
            </a:r>
          </a:p>
          <a:p>
            <a:pPr>
              <a:buFont typeface="+mj-lt"/>
              <a:buAutoNum type="arabicPeriod"/>
            </a:pPr>
            <a:r>
              <a:rPr lang="cs-CZ" sz="2400" dirty="0"/>
              <a:t>Transformujeme hrubé skóry na percentily</a:t>
            </a:r>
          </a:p>
          <a:p>
            <a:pPr>
              <a:buFont typeface="+mj-lt"/>
              <a:buAutoNum type="arabicPeriod"/>
            </a:pPr>
            <a:r>
              <a:rPr lang="cs-CZ" sz="2400" dirty="0"/>
              <a:t>Percentily transformujeme na z-skóry, jakoby rozložení bylo normální</a:t>
            </a:r>
          </a:p>
          <a:p>
            <a:pPr>
              <a:buFont typeface="+mj-lt"/>
              <a:buAutoNum type="arabicPeriod"/>
            </a:pPr>
            <a:r>
              <a:rPr lang="cs-CZ" sz="2400" dirty="0"/>
              <a:t>Transformujeme z-skóry na „pohodlné“ standardní skóry</a:t>
            </a:r>
          </a:p>
          <a:p>
            <a:pPr marL="1255713" lvl="3" indent="-469900"/>
            <a:r>
              <a:rPr lang="cs-CZ" altLang="cs-CZ" b="1" dirty="0"/>
              <a:t>staniny</a:t>
            </a:r>
            <a:r>
              <a:rPr lang="cs-CZ" altLang="cs-CZ" dirty="0"/>
              <a:t>, </a:t>
            </a:r>
            <a:r>
              <a:rPr lang="cs-CZ" altLang="cs-CZ" dirty="0" err="1"/>
              <a:t>staninové</a:t>
            </a:r>
            <a:r>
              <a:rPr lang="cs-CZ" altLang="cs-CZ" dirty="0"/>
              <a:t> skóry (</a:t>
            </a:r>
            <a:r>
              <a:rPr lang="cs-CZ" altLang="cs-CZ" i="1" dirty="0"/>
              <a:t>s</a:t>
            </a:r>
            <a:r>
              <a:rPr lang="cs-CZ" altLang="cs-CZ" dirty="0"/>
              <a:t>tandard </a:t>
            </a:r>
            <a:r>
              <a:rPr lang="cs-CZ" altLang="cs-CZ" i="1" dirty="0" err="1"/>
              <a:t>nine</a:t>
            </a:r>
            <a:r>
              <a:rPr lang="cs-CZ" altLang="cs-CZ" dirty="0"/>
              <a:t>) (</a:t>
            </a:r>
            <a:r>
              <a:rPr lang="cs-CZ" altLang="cs-CZ" i="1" dirty="0"/>
              <a:t>m</a:t>
            </a:r>
            <a:r>
              <a:rPr lang="cs-CZ" altLang="cs-CZ" dirty="0"/>
              <a:t>=5, </a:t>
            </a:r>
            <a:r>
              <a:rPr lang="cs-CZ" altLang="cs-CZ" i="1" dirty="0"/>
              <a:t>s</a:t>
            </a:r>
            <a:r>
              <a:rPr lang="cs-CZ" altLang="cs-CZ" dirty="0"/>
              <a:t>=</a:t>
            </a:r>
            <a:r>
              <a:rPr lang="cs-CZ" altLang="cs-CZ" i="1" dirty="0"/>
              <a:t> </a:t>
            </a:r>
            <a:r>
              <a:rPr lang="cs-CZ" altLang="cs-CZ" dirty="0"/>
              <a:t>2) + kategorizace zaokrouhlením na </a:t>
            </a:r>
            <a:r>
              <a:rPr lang="cs-CZ" altLang="cs-CZ" i="1" dirty="0"/>
              <a:t>celá</a:t>
            </a:r>
            <a:r>
              <a:rPr lang="cs-CZ" altLang="cs-CZ" dirty="0"/>
              <a:t> čísla … od 1 do 9</a:t>
            </a:r>
          </a:p>
          <a:p>
            <a:pPr marL="1255713" lvl="3" indent="-469900"/>
            <a:r>
              <a:rPr lang="cs-CZ" altLang="cs-CZ" b="1" dirty="0"/>
              <a:t>steny</a:t>
            </a:r>
            <a:r>
              <a:rPr lang="cs-CZ" altLang="cs-CZ" dirty="0"/>
              <a:t>, </a:t>
            </a:r>
            <a:r>
              <a:rPr lang="cs-CZ" altLang="cs-CZ" dirty="0" err="1"/>
              <a:t>stenové</a:t>
            </a:r>
            <a:r>
              <a:rPr lang="cs-CZ" altLang="cs-CZ" dirty="0"/>
              <a:t> skóry (</a:t>
            </a:r>
            <a:r>
              <a:rPr lang="cs-CZ" altLang="cs-CZ" i="1" dirty="0"/>
              <a:t>s</a:t>
            </a:r>
            <a:r>
              <a:rPr lang="cs-CZ" altLang="cs-CZ" dirty="0"/>
              <a:t>tandard </a:t>
            </a:r>
            <a:r>
              <a:rPr lang="cs-CZ" altLang="cs-CZ" i="1" dirty="0"/>
              <a:t>ten</a:t>
            </a:r>
            <a:r>
              <a:rPr lang="cs-CZ" altLang="cs-CZ" dirty="0"/>
              <a:t>) (</a:t>
            </a:r>
            <a:r>
              <a:rPr lang="cs-CZ" altLang="cs-CZ" i="1" dirty="0"/>
              <a:t>m</a:t>
            </a:r>
            <a:r>
              <a:rPr lang="cs-CZ" altLang="cs-CZ" dirty="0"/>
              <a:t>=5,5, </a:t>
            </a:r>
            <a:r>
              <a:rPr lang="cs-CZ" altLang="cs-CZ" i="1" dirty="0"/>
              <a:t>s</a:t>
            </a:r>
            <a:r>
              <a:rPr lang="cs-CZ" altLang="cs-CZ" dirty="0"/>
              <a:t>=</a:t>
            </a:r>
            <a:r>
              <a:rPr lang="cs-CZ" altLang="cs-CZ" i="1" dirty="0"/>
              <a:t> </a:t>
            </a:r>
            <a:r>
              <a:rPr lang="cs-CZ" altLang="cs-CZ" dirty="0"/>
              <a:t>2) + kategorizace zaokrouhlením na </a:t>
            </a:r>
            <a:r>
              <a:rPr lang="cs-CZ" altLang="cs-CZ" i="1" dirty="0"/>
              <a:t>celá</a:t>
            </a:r>
            <a:r>
              <a:rPr lang="cs-CZ" altLang="cs-CZ" dirty="0"/>
              <a:t> čísla … od 1 do 10*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981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6D50D7-5F09-438F-9122-0524FBA6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50D2AD-C2FF-49A9-AD6C-A12B3F328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Kódování proměnných je do značné míry arbitrární.</a:t>
            </a:r>
          </a:p>
          <a:p>
            <a:r>
              <a:rPr lang="cs-CZ" dirty="0"/>
              <a:t>Jak ovlivňují různá </a:t>
            </a:r>
            <a:r>
              <a:rPr lang="cs-CZ" dirty="0" err="1"/>
              <a:t>nakódování</a:t>
            </a:r>
            <a:r>
              <a:rPr lang="cs-CZ" dirty="0"/>
              <a:t> tvar rozložení?</a:t>
            </a:r>
          </a:p>
          <a:p>
            <a:r>
              <a:rPr lang="cs-CZ" dirty="0"/>
              <a:t>Můžeme překódováním proměnné – TRANSFORMACÍ – tvar rozložení záměrně měnit?</a:t>
            </a:r>
          </a:p>
          <a:p>
            <a:r>
              <a:rPr lang="cs-CZ" dirty="0"/>
              <a:t>Můžeme TRANSFORMACÍ usnadnit porozumění hodnotám a statistikám? </a:t>
            </a:r>
          </a:p>
        </p:txBody>
      </p:sp>
    </p:spTree>
    <p:extLst>
      <p:ext uri="{BB962C8B-B14F-4D97-AF65-F5344CB8AC3E}">
        <p14:creationId xmlns:p14="http://schemas.microsoft.com/office/powerpoint/2010/main" val="1286848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Statistické zkratky a značky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cs-CZ" altLang="cs-CZ" sz="2400" dirty="0"/>
                  <a:t>různé systémy, je třeba dobře popisovat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cs-CZ" altLang="cs-CZ" sz="2400" i="1" dirty="0">
                    <a:latin typeface="Times New Roman" panose="02020603050405020304" pitchFamily="18" charset="0"/>
                  </a:rPr>
                  <a:t>N</a:t>
                </a:r>
                <a:r>
                  <a:rPr lang="cs-CZ" altLang="cs-CZ" sz="2400" dirty="0">
                    <a:latin typeface="Times New Roman" panose="02020603050405020304" pitchFamily="18" charset="0"/>
                  </a:rPr>
                  <a:t>, </a:t>
                </a:r>
                <a:r>
                  <a:rPr lang="cs-CZ" altLang="cs-CZ" sz="2400" i="1" dirty="0">
                    <a:latin typeface="Times New Roman" panose="02020603050405020304" pitchFamily="18" charset="0"/>
                  </a:rPr>
                  <a:t>n</a:t>
                </a:r>
                <a:r>
                  <a:rPr lang="cs-CZ" altLang="cs-CZ" sz="2400" i="1" dirty="0"/>
                  <a:t> = </a:t>
                </a:r>
                <a:r>
                  <a:rPr lang="cs-CZ" altLang="cs-CZ" sz="2400" dirty="0"/>
                  <a:t>velikost vzorku, </a:t>
                </a:r>
                <a:r>
                  <a:rPr lang="cs-CZ" altLang="cs-CZ" sz="2400" dirty="0" err="1"/>
                  <a:t>podvzorku</a:t>
                </a:r>
                <a:r>
                  <a:rPr lang="cs-CZ" altLang="cs-CZ" sz="2400" dirty="0"/>
                  <a:t>(skupiny)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cs-CZ" altLang="cs-CZ" sz="2400" i="1" dirty="0" err="1">
                    <a:latin typeface="Times New Roman" panose="02020603050405020304" pitchFamily="18" charset="0"/>
                  </a:rPr>
                  <a:t>X</a:t>
                </a:r>
                <a:r>
                  <a:rPr lang="cs-CZ" altLang="cs-CZ" sz="2400" baseline="-25000" dirty="0" err="1">
                    <a:latin typeface="Times New Roman" panose="02020603050405020304" pitchFamily="18" charset="0"/>
                  </a:rPr>
                  <a:t>i</a:t>
                </a:r>
                <a:r>
                  <a:rPr lang="cs-CZ" altLang="cs-CZ" sz="2400" i="1" dirty="0"/>
                  <a:t> = </a:t>
                </a:r>
                <a:r>
                  <a:rPr lang="cs-CZ" altLang="cs-CZ" sz="2400" dirty="0"/>
                  <a:t>skór i-té osoby u proměnné </a:t>
                </a:r>
                <a:r>
                  <a:rPr lang="cs-CZ" altLang="cs-CZ" sz="2400" i="1" dirty="0">
                    <a:latin typeface="Times New Roman" panose="02020603050405020304" pitchFamily="18" charset="0"/>
                  </a:rPr>
                  <a:t>X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cs-CZ" altLang="cs-CZ" sz="2400" i="1" dirty="0" err="1">
                    <a:latin typeface="Times New Roman" panose="02020603050405020304" pitchFamily="18" charset="0"/>
                  </a:rPr>
                  <a:t>x</a:t>
                </a:r>
                <a:r>
                  <a:rPr lang="cs-CZ" altLang="cs-CZ" sz="2400" baseline="-25000" dirty="0" err="1">
                    <a:latin typeface="Times New Roman" panose="02020603050405020304" pitchFamily="18" charset="0"/>
                  </a:rPr>
                  <a:t>i</a:t>
                </a:r>
                <a:r>
                  <a:rPr lang="cs-CZ" altLang="cs-CZ" sz="2400" dirty="0"/>
                  <a:t> = deviační skór, odchylka od průměru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cs-CZ" altLang="cs-CZ" sz="2400" i="1" dirty="0">
                    <a:latin typeface="Times New Roman" panose="02020603050405020304" pitchFamily="18" charset="0"/>
                  </a:rPr>
                  <a:t>M, </a:t>
                </a:r>
                <a:r>
                  <a:rPr lang="cs-CZ" altLang="cs-CZ" sz="2400" i="1" dirty="0" err="1">
                    <a:latin typeface="Times New Roman" panose="02020603050405020304" pitchFamily="18" charset="0"/>
                  </a:rPr>
                  <a:t>m,</a:t>
                </a:r>
                <a:r>
                  <a:rPr lang="cs-CZ" altLang="cs-CZ" sz="2400" dirty="0" err="1">
                    <a:latin typeface="Times New Roman" panose="02020603050405020304" pitchFamily="18" charset="0"/>
                    <a:sym typeface="Symbol" panose="05050102010706020507" pitchFamily="18" charset="2"/>
                  </a:rPr>
                  <a:t></a:t>
                </a:r>
                <a:r>
                  <a:rPr lang="cs-CZ" altLang="cs-CZ" sz="2400" i="1" dirty="0" err="1">
                    <a:latin typeface="Times New Roman" panose="02020603050405020304" pitchFamily="18" charset="0"/>
                  </a:rPr>
                  <a:t>X</a:t>
                </a:r>
                <a:r>
                  <a:rPr lang="cs-CZ" altLang="cs-CZ" sz="2400" i="1" dirty="0">
                    <a:latin typeface="Times New Roman" panose="02020603050405020304" pitchFamily="18" charset="0"/>
                  </a:rPr>
                  <a:t> </a:t>
                </a:r>
                <a:r>
                  <a:rPr lang="cs-CZ" altLang="cs-CZ" sz="2400" dirty="0"/>
                  <a:t>= průměr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cs-CZ" altLang="cs-CZ" sz="2400" i="1" dirty="0">
                    <a:latin typeface="Times New Roman" panose="02020603050405020304" pitchFamily="18" charset="0"/>
                  </a:rPr>
                  <a:t>SD, s</a:t>
                </a:r>
                <a:r>
                  <a:rPr lang="cs-CZ" altLang="cs-CZ" sz="2400" dirty="0"/>
                  <a:t> = směrodatná odchylka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cs-CZ" altLang="cs-CZ" sz="2400" i="1" dirty="0">
                    <a:latin typeface="Times New Roman" panose="02020603050405020304" pitchFamily="18" charset="0"/>
                  </a:rPr>
                  <a:t>VAR, s</a:t>
                </a:r>
                <a:r>
                  <a:rPr lang="cs-CZ" altLang="cs-CZ" sz="24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cs-CZ" altLang="cs-CZ" sz="2400" dirty="0"/>
                  <a:t> = rozptyl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cs-CZ" altLang="cs-CZ" sz="2400" dirty="0"/>
                  <a:t>Sumační operátor, </a:t>
                </a:r>
                <a:r>
                  <a:rPr lang="cs-CZ" altLang="cs-CZ" sz="2400" dirty="0" err="1"/>
                  <a:t>na</a:t>
                </a:r>
                <a:r>
                  <a:rPr lang="cs-CZ" altLang="cs-CZ" sz="2400" dirty="0"/>
                  <a:t>př.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cs-CZ" altLang="cs-CZ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cs-CZ" alt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altLang="cs-CZ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altLang="cs-CZ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nary>
                    <m:r>
                      <a:rPr lang="cs-CZ" altLang="cs-CZ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altLang="cs-CZ" sz="2400" dirty="0"/>
                  <a:t>zkráceně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altLang="cs-CZ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nary>
                  </m:oMath>
                </a14:m>
                <a:endParaRPr lang="cs-CZ" altLang="cs-CZ" sz="2400" dirty="0"/>
              </a:p>
              <a:p>
                <a:pPr eaLnBrk="1" hangingPunct="1">
                  <a:lnSpc>
                    <a:spcPct val="90000"/>
                  </a:lnSpc>
                  <a:spcBef>
                    <a:spcPct val="30000"/>
                  </a:spcBef>
                </a:pPr>
                <a:endParaRPr lang="cs-CZ" altLang="cs-CZ" sz="2400" dirty="0"/>
              </a:p>
              <a:p>
                <a:pPr eaLnBrk="1" hangingPunct="1">
                  <a:lnSpc>
                    <a:spcPct val="90000"/>
                  </a:lnSpc>
                  <a:spcBef>
                    <a:spcPct val="30000"/>
                  </a:spcBef>
                  <a:buFont typeface="Wingdings" panose="05000000000000000000" pitchFamily="2" charset="2"/>
                  <a:buNone/>
                </a:pPr>
                <a:endParaRPr lang="cs-CZ" altLang="cs-CZ" sz="1400" dirty="0"/>
              </a:p>
              <a:p>
                <a:pPr eaLnBrk="1" hangingPunct="1">
                  <a:lnSpc>
                    <a:spcPct val="90000"/>
                  </a:lnSpc>
                  <a:spcBef>
                    <a:spcPct val="30000"/>
                  </a:spcBef>
                  <a:buFont typeface="Wingdings" panose="05000000000000000000" pitchFamily="2" charset="2"/>
                  <a:buNone/>
                </a:pPr>
                <a:endParaRPr lang="cs-CZ" altLang="cs-CZ" sz="1400" dirty="0"/>
              </a:p>
              <a:p>
                <a:pPr eaLnBrk="1" hangingPunct="1">
                  <a:lnSpc>
                    <a:spcPct val="90000"/>
                  </a:lnSpc>
                  <a:spcBef>
                    <a:spcPct val="3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000" dirty="0"/>
                  <a:t>AJ: </a:t>
                </a:r>
                <a:r>
                  <a:rPr lang="cs-CZ" altLang="cs-CZ" sz="1000" dirty="0" err="1"/>
                  <a:t>statistical</a:t>
                </a:r>
                <a:r>
                  <a:rPr lang="cs-CZ" altLang="cs-CZ" sz="1000" dirty="0"/>
                  <a:t> </a:t>
                </a:r>
                <a:r>
                  <a:rPr lang="cs-CZ" altLang="cs-CZ" sz="1000" dirty="0" err="1"/>
                  <a:t>notation</a:t>
                </a:r>
                <a:r>
                  <a:rPr lang="cs-CZ" altLang="cs-CZ" sz="1000" dirty="0"/>
                  <a:t>, sample </a:t>
                </a:r>
                <a:r>
                  <a:rPr lang="cs-CZ" altLang="cs-CZ" sz="1000" dirty="0" err="1"/>
                  <a:t>size</a:t>
                </a:r>
                <a:r>
                  <a:rPr lang="cs-CZ" altLang="cs-CZ" sz="1000" dirty="0"/>
                  <a:t>, </a:t>
                </a:r>
                <a:r>
                  <a:rPr lang="cs-CZ" altLang="cs-CZ" sz="1000" dirty="0" err="1"/>
                  <a:t>subsample</a:t>
                </a:r>
                <a:r>
                  <a:rPr lang="cs-CZ" altLang="cs-CZ" sz="1000" dirty="0"/>
                  <a:t>, </a:t>
                </a:r>
                <a:r>
                  <a:rPr lang="cs-CZ" altLang="cs-CZ" sz="1000" dirty="0" err="1"/>
                  <a:t>score</a:t>
                </a:r>
                <a:r>
                  <a:rPr lang="cs-CZ" altLang="cs-CZ" sz="1000" dirty="0"/>
                  <a:t>, </a:t>
                </a:r>
                <a:r>
                  <a:rPr lang="cs-CZ" altLang="cs-CZ" sz="1000" dirty="0" err="1"/>
                  <a:t>deviation</a:t>
                </a:r>
                <a:r>
                  <a:rPr lang="cs-CZ" altLang="cs-CZ" sz="1000" dirty="0"/>
                  <a:t> </a:t>
                </a:r>
                <a:r>
                  <a:rPr lang="cs-CZ" altLang="cs-CZ" sz="1000" dirty="0" err="1"/>
                  <a:t>score</a:t>
                </a:r>
                <a:endParaRPr lang="cs-CZ" altLang="cs-CZ" sz="1000" dirty="0"/>
              </a:p>
            </p:txBody>
          </p:sp>
        </mc:Choice>
        <mc:Fallback xmlns="">
          <p:sp>
            <p:nvSpPr>
              <p:cNvPr id="34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067" t="-1857" b="-9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41" y="1"/>
            <a:ext cx="5644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7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Transformace skórů (dat)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469312" cy="4267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/>
              <a:t>Pro usnadnění porozumění a možnost dalších analýz často přepočítáváme hodnoty proměnných, aby měly lepší vlastnosti 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cs-CZ" altLang="cs-CZ" sz="2400" dirty="0"/>
              <a:t>Usnadnění interpretace – </a:t>
            </a:r>
            <a:r>
              <a:rPr lang="cs-CZ" altLang="cs-CZ" sz="2400" i="1" dirty="0"/>
              <a:t>lineární transformace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/>
              <a:t>např. vynásobení 10 nebo 100 pro odstranění desetinných míst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/>
              <a:t>tvar rozložení zůstává zachován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altLang="cs-CZ" sz="2000" dirty="0"/>
              <a:t>možnost sjednocení různých proměnných na stejnou škálu, měřítko ... Standardizace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cs-CZ" altLang="cs-CZ" sz="2400" dirty="0"/>
              <a:t>Změna tvaru rozložení – </a:t>
            </a:r>
            <a:r>
              <a:rPr lang="cs-CZ" altLang="cs-CZ" sz="2400" i="1" dirty="0"/>
              <a:t>nelineární transformace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/>
              <a:t>log/</a:t>
            </a:r>
            <a:r>
              <a:rPr lang="cs-CZ" altLang="cs-CZ" sz="2000" dirty="0" err="1"/>
              <a:t>exp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fce</a:t>
            </a:r>
            <a:r>
              <a:rPr lang="cs-CZ" altLang="cs-CZ" sz="2000" dirty="0"/>
              <a:t>, (od)mocniny, </a:t>
            </a:r>
            <a:r>
              <a:rPr lang="cs-CZ" altLang="cs-CZ" sz="2000" dirty="0" err="1"/>
              <a:t>Tukey</a:t>
            </a:r>
            <a:r>
              <a:rPr lang="cs-CZ" altLang="cs-CZ" sz="2000" dirty="0"/>
              <a:t>: „</a:t>
            </a:r>
            <a:r>
              <a:rPr lang="cs-CZ" altLang="cs-CZ" sz="2000" dirty="0" err="1"/>
              <a:t>ladder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powers</a:t>
            </a:r>
            <a:r>
              <a:rPr lang="cs-CZ" altLang="cs-CZ" sz="2000" dirty="0"/>
              <a:t>“ </a:t>
            </a:r>
            <a:r>
              <a:rPr lang="cs-CZ" altLang="cs-CZ" sz="1400" dirty="0" err="1"/>
              <a:t>Hendl</a:t>
            </a:r>
            <a:r>
              <a:rPr lang="cs-CZ" altLang="cs-CZ" sz="1400" dirty="0"/>
              <a:t> kap. o EDA. </a:t>
            </a:r>
            <a:endParaRPr lang="cs-CZ" altLang="cs-CZ" sz="20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altLang="cs-CZ" sz="2000" dirty="0"/>
              <a:t>Též „normalizace“ rozložení – normalizované skóry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Změna úrovně měření – </a:t>
            </a:r>
            <a:r>
              <a:rPr lang="cs-CZ" altLang="cs-CZ" sz="2400" i="1" dirty="0"/>
              <a:t>pořadová transformace </a:t>
            </a:r>
            <a:r>
              <a:rPr lang="cs-CZ" altLang="cs-CZ" sz="1800" i="1" dirty="0"/>
              <a:t>(</a:t>
            </a:r>
            <a:r>
              <a:rPr lang="cs-CZ" altLang="cs-CZ" sz="1800" i="1" dirty="0" err="1"/>
              <a:t>ranking</a:t>
            </a:r>
            <a:r>
              <a:rPr lang="cs-CZ" altLang="cs-CZ" sz="1800" i="1" dirty="0"/>
              <a:t>)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2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2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2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2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2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2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2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2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000" dirty="0"/>
              <a:t>AJ: data </a:t>
            </a:r>
            <a:r>
              <a:rPr lang="cs-CZ" altLang="cs-CZ" sz="1000" dirty="0" err="1"/>
              <a:t>transformations</a:t>
            </a:r>
            <a:r>
              <a:rPr lang="cs-CZ" altLang="cs-CZ" sz="1000" dirty="0"/>
              <a:t>, standard </a:t>
            </a:r>
            <a:r>
              <a:rPr lang="cs-CZ" altLang="cs-CZ" sz="1000" dirty="0" err="1"/>
              <a:t>scores</a:t>
            </a:r>
            <a:r>
              <a:rPr lang="cs-CZ" altLang="cs-CZ" sz="1000" dirty="0"/>
              <a:t>, </a:t>
            </a:r>
            <a:r>
              <a:rPr lang="cs-CZ" altLang="cs-CZ" sz="1000" i="1" dirty="0"/>
              <a:t>z</a:t>
            </a:r>
            <a:r>
              <a:rPr lang="cs-CZ" altLang="cs-CZ" sz="1000" dirty="0"/>
              <a:t>-</a:t>
            </a:r>
            <a:r>
              <a:rPr lang="cs-CZ" altLang="cs-CZ" sz="1000" dirty="0" err="1"/>
              <a:t>scores</a:t>
            </a:r>
            <a:endParaRPr lang="cs-CZ" altLang="cs-CZ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Lineární transformace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7126287" cy="4267200"/>
          </a:xfrm>
        </p:spPr>
        <p:txBody>
          <a:bodyPr/>
          <a:lstStyle/>
          <a:p>
            <a:r>
              <a:rPr lang="cs-CZ" dirty="0"/>
              <a:t>Např. počtu psychologů z jednotek na tisíce</a:t>
            </a:r>
          </a:p>
          <a:p>
            <a:endParaRPr lang="cs-CZ" dirty="0"/>
          </a:p>
          <a:p>
            <a:pPr lvl="1"/>
            <a:r>
              <a:rPr lang="cs-CZ" dirty="0"/>
              <a:t>Tvar rozložení zachován</a:t>
            </a:r>
          </a:p>
          <a:p>
            <a:pPr lvl="1"/>
            <a:r>
              <a:rPr lang="cs-CZ" dirty="0"/>
              <a:t>Popisné statistiky se předpověditelně změní </a:t>
            </a:r>
          </a:p>
          <a:p>
            <a:pPr lvl="1"/>
            <a:r>
              <a:rPr lang="cs-CZ" i="1" dirty="0"/>
              <a:t>M, SD, </a:t>
            </a:r>
            <a:r>
              <a:rPr lang="cs-CZ" i="1" dirty="0" err="1"/>
              <a:t>Md</a:t>
            </a:r>
            <a:r>
              <a:rPr lang="cs-CZ" i="1" dirty="0"/>
              <a:t>, IQR, min, </a:t>
            </a:r>
            <a:r>
              <a:rPr lang="cs-CZ" i="1" dirty="0" err="1"/>
              <a:t>max</a:t>
            </a:r>
            <a:r>
              <a:rPr lang="cs-CZ" i="1" dirty="0"/>
              <a:t> </a:t>
            </a:r>
            <a:r>
              <a:rPr lang="cs-CZ" dirty="0"/>
              <a:t>jsou tisíckrát menší</a:t>
            </a:r>
          </a:p>
          <a:p>
            <a:pPr lvl="1"/>
            <a:r>
              <a:rPr lang="cs-CZ" i="1" dirty="0"/>
              <a:t>s</a:t>
            </a:r>
            <a:r>
              <a:rPr lang="cs-CZ" baseline="30000" dirty="0"/>
              <a:t>2</a:t>
            </a:r>
            <a:r>
              <a:rPr lang="cs-CZ" dirty="0"/>
              <a:t> (VAR)?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000" dirty="0"/>
              <a:t>AJ: </a:t>
            </a:r>
            <a:r>
              <a:rPr lang="cs-CZ" sz="1000" dirty="0" err="1"/>
              <a:t>raw</a:t>
            </a:r>
            <a:r>
              <a:rPr lang="cs-CZ" sz="1000" dirty="0"/>
              <a:t> </a:t>
            </a:r>
            <a:r>
              <a:rPr lang="cs-CZ" sz="1000" dirty="0" err="1"/>
              <a:t>score</a:t>
            </a:r>
            <a:endParaRPr lang="cs-CZ" sz="10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589273"/>
              </p:ext>
            </p:extLst>
          </p:nvPr>
        </p:nvGraphicFramePr>
        <p:xfrm>
          <a:off x="7693025" y="476250"/>
          <a:ext cx="1101725" cy="560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1" name="Worksheet" r:id="rId3" imgW="2049846" imgH="10439459" progId="Excel.Sheet.12">
                  <p:embed/>
                </p:oleObj>
              </mc:Choice>
              <mc:Fallback>
                <p:oleObj name="Worksheet" r:id="rId3" imgW="2049846" imgH="104394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93025" y="476250"/>
                        <a:ext cx="1101725" cy="5608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ublinový popisek: zahnutá čára se zvýrazněním 4">
            <a:extLst>
              <a:ext uri="{FF2B5EF4-FFF2-40B4-BE49-F238E27FC236}">
                <a16:creationId xmlns:a16="http://schemas.microsoft.com/office/drawing/2014/main" id="{080E681D-9801-495F-9032-DCD9D3584C25}"/>
              </a:ext>
            </a:extLst>
          </p:cNvPr>
          <p:cNvSpPr/>
          <p:nvPr/>
        </p:nvSpPr>
        <p:spPr>
          <a:xfrm>
            <a:off x="5220072" y="2708920"/>
            <a:ext cx="1872208" cy="36004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3687"/>
              <a:gd name="adj6" fmla="val -91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HRUBÝ SKÓR</a:t>
            </a:r>
          </a:p>
        </p:txBody>
      </p:sp>
    </p:spTree>
    <p:extLst>
      <p:ext uri="{BB962C8B-B14F-4D97-AF65-F5344CB8AC3E}">
        <p14:creationId xmlns:p14="http://schemas.microsoft.com/office/powerpoint/2010/main" val="66349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819527"/>
              </p:ext>
            </p:extLst>
          </p:nvPr>
        </p:nvGraphicFramePr>
        <p:xfrm>
          <a:off x="1323975" y="1628775"/>
          <a:ext cx="5624289" cy="2520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018857"/>
              </p:ext>
            </p:extLst>
          </p:nvPr>
        </p:nvGraphicFramePr>
        <p:xfrm>
          <a:off x="1331640" y="3717032"/>
          <a:ext cx="5616624" cy="2313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9354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Lineární transformace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Deviační skóry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dirty="0"/>
              <a:t> - odečtení průměru</a:t>
            </a:r>
          </a:p>
          <a:p>
            <a:pPr lvl="1"/>
            <a:r>
              <a:rPr lang="cs-CZ" sz="2400" dirty="0"/>
              <a:t>Tvar rozložení zůstává zachován</a:t>
            </a:r>
          </a:p>
          <a:p>
            <a:pPr lvl="1"/>
            <a:r>
              <a:rPr lang="cs-CZ" sz="2400" dirty="0"/>
              <a:t>Popisné statistiky – CT jsou o průměr menší, variabilita beze změn</a:t>
            </a:r>
          </a:p>
          <a:p>
            <a:pPr lvl="1"/>
            <a:r>
              <a:rPr lang="cs-CZ" sz="2400" dirty="0"/>
              <a:t>Snadnější interpretace jednotlivých skórů</a:t>
            </a:r>
          </a:p>
          <a:p>
            <a:pPr lvl="1"/>
            <a:r>
              <a:rPr lang="cs-CZ" sz="2400" dirty="0"/>
              <a:t>                                         ≈CENTROVÁNÍ</a:t>
            </a: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670850"/>
              </p:ext>
            </p:extLst>
          </p:nvPr>
        </p:nvGraphicFramePr>
        <p:xfrm>
          <a:off x="604543" y="3933056"/>
          <a:ext cx="7389812" cy="2712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965390"/>
              </p:ext>
            </p:extLst>
          </p:nvPr>
        </p:nvGraphicFramePr>
        <p:xfrm>
          <a:off x="7956376" y="1628800"/>
          <a:ext cx="8731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List" r:id="rId4" imgW="2800485" imgH="13030277" progId="Excel.Sheet.12">
                  <p:embed/>
                </p:oleObj>
              </mc:Choice>
              <mc:Fallback>
                <p:oleObj name="List" r:id="rId4" imgW="2800485" imgH="130302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6376" y="1628800"/>
                        <a:ext cx="8731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0610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4" y="304800"/>
            <a:ext cx="8173789" cy="1216025"/>
          </a:xfrm>
        </p:spPr>
        <p:txBody>
          <a:bodyPr/>
          <a:lstStyle/>
          <a:p>
            <a:pPr eaLnBrk="1" hangingPunct="1"/>
            <a:r>
              <a:rPr lang="cs-CZ" altLang="cs-CZ" dirty="0"/>
              <a:t>Lineární transformace - standardizace</a:t>
            </a:r>
            <a:br>
              <a:rPr lang="cs-CZ" altLang="cs-CZ" dirty="0"/>
            </a:br>
            <a:r>
              <a:rPr lang="cs-CZ" altLang="cs-CZ" i="1" dirty="0"/>
              <a:t>z</a:t>
            </a:r>
            <a:r>
              <a:rPr lang="cs-CZ" altLang="cs-CZ" dirty="0"/>
              <a:t>-skóry, standardizované skóry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7245622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200" dirty="0"/>
              <a:t>Nejobvyklejší lineární transformace - </a:t>
            </a:r>
            <a:r>
              <a:rPr lang="cs-CZ" altLang="cs-CZ" sz="2200" b="1" dirty="0"/>
              <a:t>standardizace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transformace sady skórů, aby </a:t>
            </a:r>
            <a:r>
              <a:rPr lang="cs-CZ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altLang="cs-CZ" sz="2000" i="1" dirty="0"/>
              <a:t> </a:t>
            </a:r>
            <a:r>
              <a:rPr lang="cs-CZ" altLang="cs-CZ" sz="2000" dirty="0"/>
              <a:t>= 0, </a:t>
            </a:r>
            <a:r>
              <a:rPr lang="cs-CZ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000" i="1" dirty="0"/>
              <a:t> </a:t>
            </a:r>
            <a:r>
              <a:rPr lang="cs-CZ" altLang="cs-CZ" sz="2000" dirty="0"/>
              <a:t>= 1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 dirty="0"/>
              <a:t>jednotkou měření se stává </a:t>
            </a:r>
            <a:r>
              <a:rPr lang="cs-CZ" altLang="cs-CZ" sz="2000" b="1" i="1" dirty="0"/>
              <a:t>s, </a:t>
            </a:r>
            <a:r>
              <a:rPr lang="cs-CZ" altLang="cs-CZ" sz="2000" dirty="0"/>
              <a:t>možnost srovnávání různých škál (ale pozor rozdíly v rozložení zůstávají!)</a:t>
            </a:r>
            <a:endParaRPr lang="cs-CZ" altLang="cs-CZ" sz="2000" b="1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i="1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altLang="cs-CZ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cs-CZ" altLang="cs-CZ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alt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</a:t>
            </a:r>
            <a:r>
              <a:rPr lang="cs-CZ" alt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000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s. je zajímavá zvláště u normálně rozložených dat, protože známe řadu jeho percentilů zpaměti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700" dirty="0"/>
              <a:t>u přibližně normálně rozložených dat o lidech je většina (přes 90%) lidí mezi -3 a 3</a:t>
            </a:r>
          </a:p>
          <a:p>
            <a:pPr eaLnBrk="1" hangingPunct="1">
              <a:lnSpc>
                <a:spcPct val="90000"/>
              </a:lnSpc>
            </a:pPr>
            <a:endParaRPr lang="cs-CZ" altLang="cs-CZ" sz="2200" dirty="0"/>
          </a:p>
          <a:p>
            <a:pPr eaLnBrk="1" hangingPunct="1">
              <a:lnSpc>
                <a:spcPct val="90000"/>
              </a:lnSpc>
            </a:pPr>
            <a:endParaRPr lang="cs-CZ" altLang="cs-CZ" sz="22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000" dirty="0"/>
              <a:t>AJ: data </a:t>
            </a:r>
            <a:r>
              <a:rPr lang="cs-CZ" altLang="cs-CZ" sz="1000" dirty="0" err="1"/>
              <a:t>transformations</a:t>
            </a:r>
            <a:r>
              <a:rPr lang="cs-CZ" altLang="cs-CZ" sz="1000" dirty="0"/>
              <a:t>, standard(</a:t>
            </a:r>
            <a:r>
              <a:rPr lang="cs-CZ" altLang="cs-CZ" sz="1000" dirty="0" err="1"/>
              <a:t>ized</a:t>
            </a:r>
            <a:r>
              <a:rPr lang="cs-CZ" altLang="cs-CZ" sz="1000" dirty="0"/>
              <a:t>) </a:t>
            </a:r>
            <a:r>
              <a:rPr lang="cs-CZ" altLang="cs-CZ" sz="1000" dirty="0" err="1"/>
              <a:t>scores</a:t>
            </a:r>
            <a:r>
              <a:rPr lang="cs-CZ" altLang="cs-CZ" sz="1000" dirty="0"/>
              <a:t>, </a:t>
            </a:r>
            <a:r>
              <a:rPr lang="cs-CZ" altLang="cs-CZ" sz="1000" i="1" dirty="0"/>
              <a:t>z</a:t>
            </a:r>
            <a:r>
              <a:rPr lang="cs-CZ" altLang="cs-CZ" sz="1000" dirty="0"/>
              <a:t>-</a:t>
            </a:r>
            <a:r>
              <a:rPr lang="cs-CZ" altLang="cs-CZ" sz="1000" dirty="0" err="1"/>
              <a:t>scores</a:t>
            </a:r>
            <a:r>
              <a:rPr lang="cs-CZ" altLang="cs-CZ" sz="1000" dirty="0"/>
              <a:t>, </a:t>
            </a:r>
            <a:r>
              <a:rPr lang="cs-CZ" altLang="cs-CZ" sz="1000" dirty="0" err="1"/>
              <a:t>normalized</a:t>
            </a:r>
            <a:r>
              <a:rPr lang="cs-CZ" altLang="cs-CZ" sz="1000" dirty="0"/>
              <a:t> </a:t>
            </a:r>
            <a:r>
              <a:rPr lang="cs-CZ" altLang="cs-CZ" sz="1000" dirty="0" err="1"/>
              <a:t>scores</a:t>
            </a:r>
            <a:endParaRPr lang="cs-CZ" altLang="cs-CZ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687689"/>
              </p:ext>
            </p:extLst>
          </p:nvPr>
        </p:nvGraphicFramePr>
        <p:xfrm>
          <a:off x="323528" y="2060848"/>
          <a:ext cx="6429376" cy="378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790550"/>
              </p:ext>
            </p:extLst>
          </p:nvPr>
        </p:nvGraphicFramePr>
        <p:xfrm>
          <a:off x="7380312" y="1673"/>
          <a:ext cx="1779155" cy="679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6" name="List" r:id="rId4" imgW="3410072" imgH="13030277" progId="Excel.Sheet.12">
                  <p:embed/>
                </p:oleObj>
              </mc:Choice>
              <mc:Fallback>
                <p:oleObj name="List" r:id="rId4" imgW="3410072" imgH="130302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80312" y="1673"/>
                        <a:ext cx="1779155" cy="6797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6698989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7403</TotalTime>
  <Words>1201</Words>
  <Application>Microsoft Office PowerPoint</Application>
  <PresentationFormat>Předvádění na obrazovce (4:3)</PresentationFormat>
  <Paragraphs>186</Paragraphs>
  <Slides>31</Slides>
  <Notes>1</Notes>
  <HiddenSlides>1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40" baseType="lpstr">
      <vt:lpstr>Arial</vt:lpstr>
      <vt:lpstr>Cambria Math</vt:lpstr>
      <vt:lpstr>Segoe UI</vt:lpstr>
      <vt:lpstr>Symbol</vt:lpstr>
      <vt:lpstr>Times New Roman</vt:lpstr>
      <vt:lpstr>Wingdings</vt:lpstr>
      <vt:lpstr>Profil</vt:lpstr>
      <vt:lpstr>List</vt:lpstr>
      <vt:lpstr>Worksheet</vt:lpstr>
      <vt:lpstr>PSY117 2019 Statistická analýza dat v psychologii Přednáška 3</vt:lpstr>
      <vt:lpstr>Shrnutí z minula</vt:lpstr>
      <vt:lpstr>Prezentace aplikace PowerPoint</vt:lpstr>
      <vt:lpstr>Transformace skórů (dat)</vt:lpstr>
      <vt:lpstr>Lineární transformace 1</vt:lpstr>
      <vt:lpstr>Prezentace aplikace PowerPoint</vt:lpstr>
      <vt:lpstr>Lineární transformace 2</vt:lpstr>
      <vt:lpstr>Lineární transformace - standardizace z-skóry, standardizované skóry</vt:lpstr>
      <vt:lpstr>Prezentace aplikace PowerPoint</vt:lpstr>
      <vt:lpstr>Skóry odvozené ze z-skórů</vt:lpstr>
      <vt:lpstr>Nelineární transformace 1</vt:lpstr>
      <vt:lpstr>Nelineární transformace 2</vt:lpstr>
      <vt:lpstr>Transformace na percentily</vt:lpstr>
      <vt:lpstr>Psychodiagnostická kalkulačka</vt:lpstr>
      <vt:lpstr>N psychologů v ČR</vt:lpstr>
      <vt:lpstr>Prezentace aplikace PowerPoint</vt:lpstr>
      <vt:lpstr>Normální rozložení Gaussovo, bell-curve</vt:lpstr>
      <vt:lpstr>Prezentace aplikace PowerPoint</vt:lpstr>
      <vt:lpstr>Prezentace aplikace PowerPoint</vt:lpstr>
      <vt:lpstr>K čemu/proč normální rozložení?</vt:lpstr>
      <vt:lpstr>Vlastnosti normálního rozložení https://en.wikipedia.org/wiki/Normal_distribution</vt:lpstr>
      <vt:lpstr>Mnohost normálních rozložení</vt:lpstr>
      <vt:lpstr> Kvantily standardního normálního rozložení N(0;1) alias oblasti pod křivkou normálního rozložení</vt:lpstr>
      <vt:lpstr>Kvantily přesněji v MS Excel</vt:lpstr>
      <vt:lpstr>Prezentace aplikace PowerPoint</vt:lpstr>
      <vt:lpstr>Jak usoudíme, že naše pozorované rozložení je (přibližně) normální?</vt:lpstr>
      <vt:lpstr>Q-Q plot</vt:lpstr>
      <vt:lpstr>Jak usoudíme, že naše pozorované rozložení je (přibližně) normální?</vt:lpstr>
      <vt:lpstr>Transformační koda - normalizace</vt:lpstr>
      <vt:lpstr>Statistické zkratky a značky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PSY117/454 - Přednáška 3 - Míry centrální tendence a variability</dc:title>
  <dc:creator>Stanislav Ježek</dc:creator>
  <cp:lastModifiedBy>Stanislav Ježek</cp:lastModifiedBy>
  <cp:revision>176</cp:revision>
  <cp:lastPrinted>1601-01-01T00:00:00Z</cp:lastPrinted>
  <dcterms:created xsi:type="dcterms:W3CDTF">2006-02-20T14:20:43Z</dcterms:created>
  <dcterms:modified xsi:type="dcterms:W3CDTF">2019-03-06T06:56:27Z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