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94" r:id="rId4"/>
    <p:sldId id="395" r:id="rId5"/>
    <p:sldId id="396" r:id="rId6"/>
    <p:sldId id="397" r:id="rId7"/>
    <p:sldId id="398" r:id="rId8"/>
    <p:sldId id="401" r:id="rId9"/>
    <p:sldId id="402" r:id="rId10"/>
    <p:sldId id="403" r:id="rId11"/>
    <p:sldId id="404" r:id="rId12"/>
    <p:sldId id="405" r:id="rId13"/>
    <p:sldId id="406" r:id="rId14"/>
    <p:sldId id="361" r:id="rId15"/>
    <p:sldId id="358" r:id="rId16"/>
    <p:sldId id="352" r:id="rId17"/>
    <p:sldId id="353" r:id="rId18"/>
    <p:sldId id="356" r:id="rId19"/>
    <p:sldId id="354" r:id="rId20"/>
    <p:sldId id="357" r:id="rId21"/>
    <p:sldId id="355" r:id="rId22"/>
    <p:sldId id="359" r:id="rId23"/>
    <p:sldId id="367" r:id="rId24"/>
    <p:sldId id="360" r:id="rId25"/>
    <p:sldId id="364" r:id="rId26"/>
    <p:sldId id="365" r:id="rId27"/>
    <p:sldId id="366" r:id="rId28"/>
    <p:sldId id="276" r:id="rId29"/>
    <p:sldId id="278" r:id="rId30"/>
    <p:sldId id="408" r:id="rId31"/>
    <p:sldId id="363" r:id="rId32"/>
    <p:sldId id="369" r:id="rId33"/>
    <p:sldId id="362" r:id="rId34"/>
    <p:sldId id="370" r:id="rId35"/>
    <p:sldId id="371" r:id="rId36"/>
    <p:sldId id="372" r:id="rId37"/>
    <p:sldId id="373" r:id="rId38"/>
    <p:sldId id="374" r:id="rId39"/>
    <p:sldId id="409" r:id="rId40"/>
    <p:sldId id="410" r:id="rId41"/>
    <p:sldId id="411" r:id="rId42"/>
    <p:sldId id="412" r:id="rId43"/>
    <p:sldId id="375" r:id="rId44"/>
    <p:sldId id="407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nza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ek\Documents\My%20Dropbox\PARTA\report\report_skoly_12_2014_h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0.96000000000000008</c:v>
                </c:pt>
                <c:pt idx="1">
                  <c:v>0.96000000000000008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0.83000000000000007</c:v>
                </c:pt>
                <c:pt idx="7">
                  <c:v>0.78</c:v>
                </c:pt>
                <c:pt idx="8">
                  <c:v>0.77</c:v>
                </c:pt>
                <c:pt idx="9">
                  <c:v>0.75000000000000011</c:v>
                </c:pt>
                <c:pt idx="10">
                  <c:v>0.7400000000000001</c:v>
                </c:pt>
                <c:pt idx="11">
                  <c:v>0.72000000000000008</c:v>
                </c:pt>
                <c:pt idx="12">
                  <c:v>0.70000000000000007</c:v>
                </c:pt>
                <c:pt idx="13">
                  <c:v>0.63000000000000012</c:v>
                </c:pt>
                <c:pt idx="14">
                  <c:v>0.39000000000000007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6-4FE7-A152-5160FA25E308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86-4FE7-A152-5160FA25E308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3.0000000000000006E-2</c:v>
                </c:pt>
                <c:pt idx="1">
                  <c:v>2.0000000000000004E-2</c:v>
                </c:pt>
                <c:pt idx="2">
                  <c:v>5.000000000000001E-2</c:v>
                </c:pt>
                <c:pt idx="3">
                  <c:v>6.0000000000000012E-2</c:v>
                </c:pt>
                <c:pt idx="4">
                  <c:v>7.0000000000000021E-2</c:v>
                </c:pt>
                <c:pt idx="5">
                  <c:v>6.0000000000000012E-2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0.15000000000000002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0.18000000000000002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86-4FE7-A152-5160FA25E308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86-4FE7-A152-5160FA25E308}"/>
                </c:ext>
              </c:extLst>
            </c:dLbl>
            <c:dLbl>
              <c:idx val="1"/>
              <c:layout>
                <c:manualLayout>
                  <c:x val="2.110963402940732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86-4FE7-A152-5160FA25E308}"/>
                </c:ext>
              </c:extLst>
            </c:dLbl>
            <c:dLbl>
              <c:idx val="2"/>
              <c:layout>
                <c:manualLayout>
                  <c:x val="2.273362893422060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86-4FE7-A152-5160FA25E308}"/>
                </c:ext>
              </c:extLst>
            </c:dLbl>
            <c:dLbl>
              <c:idx val="3"/>
              <c:layout>
                <c:manualLayout>
                  <c:x val="1.948551136164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86-4FE7-A152-5160FA25E308}"/>
                </c:ext>
              </c:extLst>
            </c:dLbl>
            <c:dLbl>
              <c:idx val="4"/>
              <c:layout>
                <c:manualLayout>
                  <c:x val="2.273503432671174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86-4FE7-A152-5160FA25E3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2.0000000000000004E-2</c:v>
                </c:pt>
                <c:pt idx="1">
                  <c:v>2.0000000000000004E-2</c:v>
                </c:pt>
                <c:pt idx="2">
                  <c:v>3.0000000000000006E-2</c:v>
                </c:pt>
                <c:pt idx="3">
                  <c:v>2.0000000000000004E-2</c:v>
                </c:pt>
                <c:pt idx="4">
                  <c:v>3.0000000000000006E-2</c:v>
                </c:pt>
                <c:pt idx="5">
                  <c:v>5.000000000000001E-2</c:v>
                </c:pt>
                <c:pt idx="6">
                  <c:v>8.0000000000000016E-2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0.11000000000000001</c:v>
                </c:pt>
                <c:pt idx="11">
                  <c:v>8.0000000000000016E-2</c:v>
                </c:pt>
                <c:pt idx="12">
                  <c:v>0.16000000000000003</c:v>
                </c:pt>
                <c:pt idx="13">
                  <c:v>0.19000000000000003</c:v>
                </c:pt>
                <c:pt idx="14">
                  <c:v>0.36000000000000004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86-4FE7-A152-5160FA25E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1992064"/>
        <c:axId val="71993600"/>
      </c:barChart>
      <c:catAx>
        <c:axId val="719920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1993600"/>
        <c:crosses val="autoZero"/>
        <c:auto val="1"/>
        <c:lblAlgn val="ctr"/>
        <c:lblOffset val="100"/>
        <c:noMultiLvlLbl val="0"/>
      </c:catAx>
      <c:valAx>
        <c:axId val="719936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1992064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Maloval(a)</a:t>
            </a:r>
            <a:r>
              <a:rPr lang="cs-CZ" baseline="0" dirty="0" smtClean="0"/>
              <a:t> či lepil(a) politické sdělení na zeď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List1!$C$4:$C$11</c:f>
              <c:numCache>
                <c:formatCode>0.00%</c:formatCode>
                <c:ptCount val="8"/>
                <c:pt idx="0">
                  <c:v>0.94599999999999995</c:v>
                </c:pt>
                <c:pt idx="1">
                  <c:v>0.93700000000000006</c:v>
                </c:pt>
                <c:pt idx="2">
                  <c:v>0.92</c:v>
                </c:pt>
                <c:pt idx="3">
                  <c:v>0.84599999999999997</c:v>
                </c:pt>
                <c:pt idx="4">
                  <c:v>0.90900000000000003</c:v>
                </c:pt>
                <c:pt idx="5">
                  <c:v>0.95499999999999996</c:v>
                </c:pt>
                <c:pt idx="6">
                  <c:v>0.89600000000000002</c:v>
                </c:pt>
                <c:pt idx="7">
                  <c:v>0.89200000000000002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E-47EB-9635-0750C229EB36}"/>
            </c:ext>
          </c:extLst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List1!$D$4:$D$11</c:f>
              <c:numCache>
                <c:formatCode>0.00%</c:formatCode>
                <c:ptCount val="8"/>
                <c:pt idx="0">
                  <c:v>0.02</c:v>
                </c:pt>
                <c:pt idx="1">
                  <c:v>3.7999999999999999E-2</c:v>
                </c:pt>
                <c:pt idx="2">
                  <c:v>3.6999999999999998E-2</c:v>
                </c:pt>
                <c:pt idx="3">
                  <c:v>0.06</c:v>
                </c:pt>
                <c:pt idx="4">
                  <c:v>4.9000000000000002E-2</c:v>
                </c:pt>
                <c:pt idx="5">
                  <c:v>2.1000000000000001E-2</c:v>
                </c:pt>
                <c:pt idx="6">
                  <c:v>4.2000000000000003E-2</c:v>
                </c:pt>
                <c:pt idx="7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E-47EB-9635-0750C229EB36}"/>
            </c:ext>
          </c:extLst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List1!$E$4:$E$11</c:f>
              <c:numCache>
                <c:formatCode>0.00%</c:formatCode>
                <c:ptCount val="8"/>
                <c:pt idx="0">
                  <c:v>1.7000000000000001E-2</c:v>
                </c:pt>
                <c:pt idx="1">
                  <c:v>1.4999999999999999E-2</c:v>
                </c:pt>
                <c:pt idx="2">
                  <c:v>2.4E-2</c:v>
                </c:pt>
                <c:pt idx="3">
                  <c:v>5.5E-2</c:v>
                </c:pt>
                <c:pt idx="4">
                  <c:v>0.03</c:v>
                </c:pt>
                <c:pt idx="5">
                  <c:v>1.2999999999999999E-2</c:v>
                </c:pt>
                <c:pt idx="6">
                  <c:v>0.04</c:v>
                </c:pt>
                <c:pt idx="7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E-47EB-9635-0750C229EB36}"/>
            </c:ext>
          </c:extLst>
        </c:ser>
        <c:ser>
          <c:idx val="3"/>
          <c:order val="3"/>
          <c:tx>
            <c:strRef>
              <c:f>List1!$F$3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List1!$F$4:$F$11</c:f>
              <c:numCache>
                <c:formatCode>0.00%</c:formatCode>
                <c:ptCount val="8"/>
                <c:pt idx="0">
                  <c:v>1.4E-2</c:v>
                </c:pt>
                <c:pt idx="1">
                  <c:v>8.0000000000000002E-3</c:v>
                </c:pt>
                <c:pt idx="2">
                  <c:v>8.0000000000000002E-3</c:v>
                </c:pt>
                <c:pt idx="3">
                  <c:v>2.1999999999999999E-2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1.2999999999999999E-2</c:v>
                </c:pt>
                <c:pt idx="7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3E-47EB-9635-0750C229EB36}"/>
            </c:ext>
          </c:extLst>
        </c:ser>
        <c:ser>
          <c:idx val="4"/>
          <c:order val="4"/>
          <c:tx>
            <c:strRef>
              <c:f>List1!$G$3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List1!$B$4:$B$11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List1!$G$4:$G$11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3.0000000000000001E-3</c:v>
                </c:pt>
                <c:pt idx="2">
                  <c:v>1.0999999999999999E-2</c:v>
                </c:pt>
                <c:pt idx="3">
                  <c:v>1.7000000000000001E-2</c:v>
                </c:pt>
                <c:pt idx="4">
                  <c:v>6.0000000000000001E-3</c:v>
                </c:pt>
                <c:pt idx="5">
                  <c:v>6.0000000000000001E-3</c:v>
                </c:pt>
                <c:pt idx="6">
                  <c:v>8.9999999999999993E-3</c:v>
                </c:pt>
                <c:pt idx="7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3E-47EB-9635-0750C229E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285616"/>
        <c:axId val="292291520"/>
      </c:areaChart>
      <c:catAx>
        <c:axId val="2922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91520"/>
        <c:crosses val="autoZero"/>
        <c:auto val="1"/>
        <c:lblAlgn val="ctr"/>
        <c:lblOffset val="100"/>
        <c:noMultiLvlLbl val="0"/>
      </c:catAx>
      <c:valAx>
        <c:axId val="2922915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2285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 smtClean="0">
                <a:effectLst/>
              </a:rPr>
              <a:t>Účastnil(a) se okupace budovy či veřejného místa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List1!$C$15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List1!$C$16:$C$23</c:f>
              <c:numCache>
                <c:formatCode>0.00%</c:formatCode>
                <c:ptCount val="8"/>
                <c:pt idx="0">
                  <c:v>0.94099999999999995</c:v>
                </c:pt>
                <c:pt idx="1">
                  <c:v>0.98</c:v>
                </c:pt>
                <c:pt idx="2">
                  <c:v>0.93700000000000006</c:v>
                </c:pt>
                <c:pt idx="3">
                  <c:v>0.59</c:v>
                </c:pt>
                <c:pt idx="4">
                  <c:v>0.84599999999999997</c:v>
                </c:pt>
                <c:pt idx="5">
                  <c:v>0.97199999999999998</c:v>
                </c:pt>
                <c:pt idx="6">
                  <c:v>0.89200000000000002</c:v>
                </c:pt>
                <c:pt idx="7">
                  <c:v>0.89500000000000002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0-4692-8B41-4DB45C070688}"/>
            </c:ext>
          </c:extLst>
        </c:ser>
        <c:ser>
          <c:idx val="1"/>
          <c:order val="1"/>
          <c:tx>
            <c:strRef>
              <c:f>List1!$D$15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List1!$D$16:$D$23</c:f>
              <c:numCache>
                <c:formatCode>0.00%</c:formatCode>
                <c:ptCount val="8"/>
                <c:pt idx="0">
                  <c:v>3.5000000000000003E-2</c:v>
                </c:pt>
                <c:pt idx="1">
                  <c:v>1.4999999999999999E-2</c:v>
                </c:pt>
                <c:pt idx="2">
                  <c:v>2.5000000000000001E-2</c:v>
                </c:pt>
                <c:pt idx="3">
                  <c:v>0.19500000000000001</c:v>
                </c:pt>
                <c:pt idx="4">
                  <c:v>7.0999999999999994E-2</c:v>
                </c:pt>
                <c:pt idx="5">
                  <c:v>1.0999999999999999E-2</c:v>
                </c:pt>
                <c:pt idx="6">
                  <c:v>4.5999999999999999E-2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0-4692-8B41-4DB45C070688}"/>
            </c:ext>
          </c:extLst>
        </c:ser>
        <c:ser>
          <c:idx val="2"/>
          <c:order val="2"/>
          <c:tx>
            <c:strRef>
              <c:f>List1!$E$15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List1!$E$16:$E$23</c:f>
              <c:numCache>
                <c:formatCode>0.00%</c:formatCode>
                <c:ptCount val="8"/>
                <c:pt idx="0">
                  <c:v>1.4E-2</c:v>
                </c:pt>
                <c:pt idx="1">
                  <c:v>5.0000000000000001E-3</c:v>
                </c:pt>
                <c:pt idx="2">
                  <c:v>2.7E-2</c:v>
                </c:pt>
                <c:pt idx="3">
                  <c:v>0.12</c:v>
                </c:pt>
                <c:pt idx="4">
                  <c:v>6.0999999999999999E-2</c:v>
                </c:pt>
                <c:pt idx="5">
                  <c:v>8.9999999999999993E-3</c:v>
                </c:pt>
                <c:pt idx="6">
                  <c:v>4.9000000000000002E-2</c:v>
                </c:pt>
                <c:pt idx="7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60-4692-8B41-4DB45C070688}"/>
            </c:ext>
          </c:extLst>
        </c:ser>
        <c:ser>
          <c:idx val="3"/>
          <c:order val="3"/>
          <c:tx>
            <c:strRef>
              <c:f>List1!$F$15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List1!$F$16:$F$23</c:f>
              <c:numCache>
                <c:formatCode>0.00%</c:formatCode>
                <c:ptCount val="8"/>
                <c:pt idx="0">
                  <c:v>6.0000000000000001E-3</c:v>
                </c:pt>
                <c:pt idx="1">
                  <c:v>0</c:v>
                </c:pt>
                <c:pt idx="2">
                  <c:v>8.0000000000000002E-3</c:v>
                </c:pt>
                <c:pt idx="3">
                  <c:v>6.8000000000000005E-2</c:v>
                </c:pt>
                <c:pt idx="4">
                  <c:v>1.4999999999999999E-2</c:v>
                </c:pt>
                <c:pt idx="5">
                  <c:v>4.0000000000000001E-3</c:v>
                </c:pt>
                <c:pt idx="6">
                  <c:v>5.0000000000000001E-3</c:v>
                </c:pt>
                <c:pt idx="7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60-4692-8B41-4DB45C070688}"/>
            </c:ext>
          </c:extLst>
        </c:ser>
        <c:ser>
          <c:idx val="4"/>
          <c:order val="4"/>
          <c:tx>
            <c:strRef>
              <c:f>List1!$G$15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List1!$B$16:$B$23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List1!$G$16:$G$23</c:f>
              <c:numCache>
                <c:formatCode>0.00%</c:formatCode>
                <c:ptCount val="8"/>
                <c:pt idx="0">
                  <c:v>5.0000000000000001E-3</c:v>
                </c:pt>
                <c:pt idx="1">
                  <c:v>0</c:v>
                </c:pt>
                <c:pt idx="2">
                  <c:v>3.0000000000000001E-3</c:v>
                </c:pt>
                <c:pt idx="3">
                  <c:v>2.7E-2</c:v>
                </c:pt>
                <c:pt idx="4">
                  <c:v>8.0000000000000002E-3</c:v>
                </c:pt>
                <c:pt idx="5">
                  <c:v>4.0000000000000001E-3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60-4692-8B41-4DB45C070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4319728"/>
        <c:axId val="474324320"/>
      </c:areaChart>
      <c:catAx>
        <c:axId val="47431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24320"/>
        <c:crosses val="autoZero"/>
        <c:auto val="1"/>
        <c:lblAlgn val="ctr"/>
        <c:lblOffset val="100"/>
        <c:noMultiLvlLbl val="0"/>
      </c:catAx>
      <c:valAx>
        <c:axId val="47432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4319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 i="0" u="none" strike="noStrike" baseline="0" dirty="0" smtClean="0">
                <a:effectLst/>
              </a:rPr>
              <a:t>Účastnil(a) se politické akce, kde proběhla fyzická konfrontace s oponenty či policií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List1!$C$33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List1!$C$34:$C$41</c:f>
              <c:numCache>
                <c:formatCode>0.00%</c:formatCode>
                <c:ptCount val="8"/>
                <c:pt idx="0">
                  <c:v>0.93799999999999994</c:v>
                </c:pt>
                <c:pt idx="1">
                  <c:v>0.97</c:v>
                </c:pt>
                <c:pt idx="2">
                  <c:v>0.91700000000000004</c:v>
                </c:pt>
                <c:pt idx="3">
                  <c:v>0.90700000000000003</c:v>
                </c:pt>
                <c:pt idx="4">
                  <c:v>0.89</c:v>
                </c:pt>
                <c:pt idx="5">
                  <c:v>0.95799999999999996</c:v>
                </c:pt>
                <c:pt idx="6">
                  <c:v>0.89900000000000002</c:v>
                </c:pt>
                <c:pt idx="7">
                  <c:v>0.90400000000000003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F-4F0B-A7DF-8410E133E081}"/>
            </c:ext>
          </c:extLst>
        </c:ser>
        <c:ser>
          <c:idx val="1"/>
          <c:order val="1"/>
          <c:tx>
            <c:strRef>
              <c:f>List1!$D$33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List1!$D$34:$D$41</c:f>
              <c:numCache>
                <c:formatCode>0.00%</c:formatCode>
                <c:ptCount val="8"/>
                <c:pt idx="0">
                  <c:v>3.5999999999999997E-2</c:v>
                </c:pt>
                <c:pt idx="1">
                  <c:v>1.7999999999999999E-2</c:v>
                </c:pt>
                <c:pt idx="2">
                  <c:v>2.4E-2</c:v>
                </c:pt>
                <c:pt idx="3">
                  <c:v>4.8000000000000001E-2</c:v>
                </c:pt>
                <c:pt idx="4">
                  <c:v>5.8000000000000003E-2</c:v>
                </c:pt>
                <c:pt idx="5">
                  <c:v>2.5000000000000001E-2</c:v>
                </c:pt>
                <c:pt idx="6">
                  <c:v>5.7000000000000002E-2</c:v>
                </c:pt>
                <c:pt idx="7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1F-4F0B-A7DF-8410E133E081}"/>
            </c:ext>
          </c:extLst>
        </c:ser>
        <c:ser>
          <c:idx val="2"/>
          <c:order val="2"/>
          <c:tx>
            <c:strRef>
              <c:f>List1!$E$33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List1!$E$34:$E$41</c:f>
              <c:numCache>
                <c:formatCode>0.00%</c:formatCode>
                <c:ptCount val="8"/>
                <c:pt idx="0">
                  <c:v>2.1000000000000001E-2</c:v>
                </c:pt>
                <c:pt idx="1">
                  <c:v>1.2999999999999999E-2</c:v>
                </c:pt>
                <c:pt idx="2">
                  <c:v>3.5000000000000003E-2</c:v>
                </c:pt>
                <c:pt idx="3">
                  <c:v>2.4E-2</c:v>
                </c:pt>
                <c:pt idx="4">
                  <c:v>3.9E-2</c:v>
                </c:pt>
                <c:pt idx="5">
                  <c:v>8.9999999999999993E-3</c:v>
                </c:pt>
                <c:pt idx="6">
                  <c:v>3.3000000000000002E-2</c:v>
                </c:pt>
                <c:pt idx="7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1F-4F0B-A7DF-8410E133E081}"/>
            </c:ext>
          </c:extLst>
        </c:ser>
        <c:ser>
          <c:idx val="3"/>
          <c:order val="3"/>
          <c:tx>
            <c:strRef>
              <c:f>List1!$F$33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List1!$F$34:$F$41</c:f>
              <c:numCache>
                <c:formatCode>0.00%</c:formatCode>
                <c:ptCount val="8"/>
                <c:pt idx="0">
                  <c:v>4.0000000000000001E-3</c:v>
                </c:pt>
                <c:pt idx="1">
                  <c:v>0</c:v>
                </c:pt>
                <c:pt idx="2">
                  <c:v>1.2E-2</c:v>
                </c:pt>
                <c:pt idx="3">
                  <c:v>8.9999999999999993E-3</c:v>
                </c:pt>
                <c:pt idx="4">
                  <c:v>8.0000000000000002E-3</c:v>
                </c:pt>
                <c:pt idx="5">
                  <c:v>6.0000000000000001E-3</c:v>
                </c:pt>
                <c:pt idx="6">
                  <c:v>4.0000000000000001E-3</c:v>
                </c:pt>
                <c:pt idx="7">
                  <c:v>2.1000000000000001E-2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1F-4F0B-A7DF-8410E133E081}"/>
            </c:ext>
          </c:extLst>
        </c:ser>
        <c:ser>
          <c:idx val="4"/>
          <c:order val="4"/>
          <c:tx>
            <c:strRef>
              <c:f>List1!$G$33</c:f>
              <c:strCache>
                <c:ptCount val="1"/>
                <c:pt idx="0">
                  <c:v>Very often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List1!$B$34:$B$41</c:f>
              <c:strCache>
                <c:ptCount val="8"/>
                <c:pt idx="0">
                  <c:v>Italy</c:v>
                </c:pt>
                <c:pt idx="1">
                  <c:v>Sweden</c:v>
                </c:pt>
                <c:pt idx="2">
                  <c:v>Germany</c:v>
                </c:pt>
                <c:pt idx="3">
                  <c:v>Greece</c:v>
                </c:pt>
                <c:pt idx="4">
                  <c:v>Portugal</c:v>
                </c:pt>
                <c:pt idx="5">
                  <c:v>Czech Republic</c:v>
                </c:pt>
                <c:pt idx="6">
                  <c:v>United Kingdom</c:v>
                </c:pt>
                <c:pt idx="7">
                  <c:v>Estonia</c:v>
                </c:pt>
              </c:strCache>
            </c:strRef>
          </c:cat>
          <c:val>
            <c:numRef>
              <c:f>List1!$G$34:$G$41</c:f>
              <c:numCache>
                <c:formatCode>0.00%</c:formatCode>
                <c:ptCount val="8"/>
                <c:pt idx="0">
                  <c:v>1E-3</c:v>
                </c:pt>
                <c:pt idx="1">
                  <c:v>0</c:v>
                </c:pt>
                <c:pt idx="2">
                  <c:v>1.0999999999999999E-2</c:v>
                </c:pt>
                <c:pt idx="3">
                  <c:v>1.2E-2</c:v>
                </c:pt>
                <c:pt idx="4">
                  <c:v>4.0000000000000001E-3</c:v>
                </c:pt>
                <c:pt idx="5">
                  <c:v>2E-3</c:v>
                </c:pt>
                <c:pt idx="6">
                  <c:v>7.0000000000000001E-3</c:v>
                </c:pt>
                <c:pt idx="7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1F-4F0B-A7DF-8410E133E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120944"/>
        <c:axId val="410117336"/>
      </c:areaChart>
      <c:catAx>
        <c:axId val="41012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17336"/>
        <c:crosses val="autoZero"/>
        <c:auto val="1"/>
        <c:lblAlgn val="ctr"/>
        <c:lblOffset val="100"/>
        <c:noMultiLvlLbl val="0"/>
      </c:catAx>
      <c:valAx>
        <c:axId val="4101173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1209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2976080738748"/>
          <c:y val="2.3095978753683452E-2"/>
          <c:w val="0.66339183387630674"/>
          <c:h val="0.7626328556086361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List1!$J$12</c:f>
              <c:strCache>
                <c:ptCount val="1"/>
                <c:pt idx="0">
                  <c:v>vůbec nedůvěřuji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List1!$K$12:$O$12</c:f>
              <c:numCache>
                <c:formatCode>###0</c:formatCode>
                <c:ptCount val="5"/>
                <c:pt idx="0">
                  <c:v>261</c:v>
                </c:pt>
                <c:pt idx="1">
                  <c:v>278</c:v>
                </c:pt>
                <c:pt idx="2">
                  <c:v>483</c:v>
                </c:pt>
                <c:pt idx="3">
                  <c:v>861</c:v>
                </c:pt>
                <c:pt idx="4">
                  <c:v>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2-43C3-AFAF-520237555A3F}"/>
            </c:ext>
          </c:extLst>
        </c:ser>
        <c:ser>
          <c:idx val="1"/>
          <c:order val="1"/>
          <c:tx>
            <c:strRef>
              <c:f>List1!$J$13</c:f>
              <c:strCache>
                <c:ptCount val="1"/>
                <c:pt idx="0">
                  <c:v>spíše nedůvěřuji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List1!$K$13:$O$13</c:f>
              <c:numCache>
                <c:formatCode>###0</c:formatCode>
                <c:ptCount val="5"/>
                <c:pt idx="0">
                  <c:v>491</c:v>
                </c:pt>
                <c:pt idx="1">
                  <c:v>612</c:v>
                </c:pt>
                <c:pt idx="2">
                  <c:v>958</c:v>
                </c:pt>
                <c:pt idx="3">
                  <c:v>962</c:v>
                </c:pt>
                <c:pt idx="4">
                  <c:v>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22-43C3-AFAF-520237555A3F}"/>
            </c:ext>
          </c:extLst>
        </c:ser>
        <c:ser>
          <c:idx val="2"/>
          <c:order val="2"/>
          <c:tx>
            <c:strRef>
              <c:f>List1!$J$14</c:f>
              <c:strCache>
                <c:ptCount val="1"/>
                <c:pt idx="0">
                  <c:v>spíše důvěřuji</c:v>
                </c:pt>
              </c:strCache>
            </c:strRef>
          </c:tx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List1!$K$14:$O$14</c:f>
              <c:numCache>
                <c:formatCode>###0</c:formatCode>
                <c:ptCount val="5"/>
                <c:pt idx="0">
                  <c:v>1046</c:v>
                </c:pt>
                <c:pt idx="1">
                  <c:v>1008</c:v>
                </c:pt>
                <c:pt idx="2">
                  <c:v>559</c:v>
                </c:pt>
                <c:pt idx="3">
                  <c:v>217</c:v>
                </c:pt>
                <c:pt idx="4">
                  <c:v>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22-43C3-AFAF-520237555A3F}"/>
            </c:ext>
          </c:extLst>
        </c:ser>
        <c:ser>
          <c:idx val="3"/>
          <c:order val="3"/>
          <c:tx>
            <c:strRef>
              <c:f>List1!$J$15</c:f>
              <c:strCache>
                <c:ptCount val="1"/>
                <c:pt idx="0">
                  <c:v>zcela důvěřuji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List1!$K$11:$O$11</c:f>
              <c:strCache>
                <c:ptCount val="5"/>
                <c:pt idx="0">
                  <c:v>policie</c:v>
                </c:pt>
                <c:pt idx="1">
                  <c:v>soudy</c:v>
                </c:pt>
                <c:pt idx="2">
                  <c:v>místní zastupitelstva</c:v>
                </c:pt>
                <c:pt idx="3">
                  <c:v>vláda</c:v>
                </c:pt>
                <c:pt idx="4">
                  <c:v>politické strany</c:v>
                </c:pt>
              </c:strCache>
            </c:strRef>
          </c:cat>
          <c:val>
            <c:numRef>
              <c:f>List1!$K$15:$O$15</c:f>
              <c:numCache>
                <c:formatCode>###0</c:formatCode>
                <c:ptCount val="5"/>
                <c:pt idx="0">
                  <c:v>238</c:v>
                </c:pt>
                <c:pt idx="1">
                  <c:v>138</c:v>
                </c:pt>
                <c:pt idx="2">
                  <c:v>31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22-43C3-AFAF-520237555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392896"/>
        <c:axId val="75394432"/>
      </c:barChart>
      <c:catAx>
        <c:axId val="753928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394432"/>
        <c:crosses val="autoZero"/>
        <c:auto val="1"/>
        <c:lblAlgn val="ctr"/>
        <c:lblOffset val="100"/>
        <c:noMultiLvlLbl val="0"/>
      </c:catAx>
      <c:valAx>
        <c:axId val="753944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39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4440302881284092E-2"/>
          <c:y val="0.90371936186984503"/>
          <c:w val="0.87536676994371887"/>
          <c:h val="9.6280638130154833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36"/>
          <c:y val="2.4872592503966801E-2"/>
          <c:w val="0.53678520525259787"/>
          <c:h val="0.796380174282629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A-4F05-9AE3-1B5EC04D3874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A-4F05-9AE3-1B5EC04D3874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A-4F05-9AE3-1B5EC04D3874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4A-4F05-9AE3-1B5EC04D3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33472"/>
        <c:axId val="75435008"/>
      </c:barChart>
      <c:catAx>
        <c:axId val="75433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35008"/>
        <c:crosses val="autoZero"/>
        <c:auto val="1"/>
        <c:lblAlgn val="ctr"/>
        <c:lblOffset val="100"/>
        <c:noMultiLvlLbl val="0"/>
      </c:catAx>
      <c:valAx>
        <c:axId val="754350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3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12"/>
          <c:h val="6.9215339122526448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389446281847141"/>
          <c:y val="2.4872592503966805E-2"/>
          <c:w val="0.53678520525259799"/>
          <c:h val="0.7963801742826293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List2!$J$10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List2!$K$10:$P$10</c:f>
              <c:numCache>
                <c:formatCode>###0</c:formatCode>
                <c:ptCount val="6"/>
                <c:pt idx="0">
                  <c:v>455</c:v>
                </c:pt>
                <c:pt idx="1">
                  <c:v>582</c:v>
                </c:pt>
                <c:pt idx="2">
                  <c:v>715</c:v>
                </c:pt>
                <c:pt idx="3">
                  <c:v>927</c:v>
                </c:pt>
                <c:pt idx="4">
                  <c:v>923</c:v>
                </c:pt>
                <c:pt idx="5">
                  <c:v>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E-496D-A5B0-06D03B6CFB31}"/>
            </c:ext>
          </c:extLst>
        </c:ser>
        <c:ser>
          <c:idx val="1"/>
          <c:order val="1"/>
          <c:tx>
            <c:strRef>
              <c:f>List2!$J$11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List2!$K$11:$P$11</c:f>
              <c:numCache>
                <c:formatCode>###0</c:formatCode>
                <c:ptCount val="6"/>
                <c:pt idx="0">
                  <c:v>825</c:v>
                </c:pt>
                <c:pt idx="1">
                  <c:v>913</c:v>
                </c:pt>
                <c:pt idx="2">
                  <c:v>962</c:v>
                </c:pt>
                <c:pt idx="3">
                  <c:v>880</c:v>
                </c:pt>
                <c:pt idx="4">
                  <c:v>886</c:v>
                </c:pt>
                <c:pt idx="5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E-496D-A5B0-06D03B6CFB31}"/>
            </c:ext>
          </c:extLst>
        </c:ser>
        <c:ser>
          <c:idx val="2"/>
          <c:order val="2"/>
          <c:tx>
            <c:strRef>
              <c:f>List2!$J$12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List2!$K$12:$P$12</c:f>
              <c:numCache>
                <c:formatCode>###0</c:formatCode>
                <c:ptCount val="6"/>
                <c:pt idx="0">
                  <c:v>698</c:v>
                </c:pt>
                <c:pt idx="1">
                  <c:v>496</c:v>
                </c:pt>
                <c:pt idx="2">
                  <c:v>327</c:v>
                </c:pt>
                <c:pt idx="3">
                  <c:v>205</c:v>
                </c:pt>
                <c:pt idx="4">
                  <c:v>206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E-496D-A5B0-06D03B6CFB31}"/>
            </c:ext>
          </c:extLst>
        </c:ser>
        <c:ser>
          <c:idx val="3"/>
          <c:order val="3"/>
          <c:tx>
            <c:strRef>
              <c:f>List2!$J$13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List2!$K$9:$P$9</c:f>
              <c:strCache>
                <c:ptCount val="6"/>
                <c:pt idx="0">
                  <c:v>Kdyby se mi stal nějaký zdravotní úraz s trvalými následky, náš stát se o mě postará.</c:v>
                </c:pt>
                <c:pt idx="1">
                  <c:v>Kdyby mě někde v cizině okradli, náš stát mi pomůže.</c:v>
                </c:pt>
                <c:pt idx="2">
                  <c:v>Kdybych se dostal(a) do problémů, můžu se spolehnout na pomoc našeho státu.</c:v>
                </c:pt>
                <c:pt idx="3">
                  <c:v>Obecně vzato, naši politici slouží svým spoluobčanům.</c:v>
                </c:pt>
                <c:pt idx="4">
                  <c:v>Naši politici věnují hodně času tomu, aby udělali něco dobrého pro naši společnost.</c:v>
                </c:pt>
                <c:pt idx="5">
                  <c:v>Naši politici naslouchají občanům, kteří je zvolili.</c:v>
                </c:pt>
              </c:strCache>
            </c:strRef>
          </c:cat>
          <c:val>
            <c:numRef>
              <c:f>List2!$K$13:$P$13</c:f>
              <c:numCache>
                <c:formatCode>###0</c:formatCode>
                <c:ptCount val="6"/>
                <c:pt idx="0">
                  <c:v>54</c:v>
                </c:pt>
                <c:pt idx="1">
                  <c:v>35</c:v>
                </c:pt>
                <c:pt idx="2">
                  <c:v>25</c:v>
                </c:pt>
                <c:pt idx="3">
                  <c:v>15</c:v>
                </c:pt>
                <c:pt idx="4">
                  <c:v>8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E-496D-A5B0-06D03B6CF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69952"/>
        <c:axId val="75471488"/>
      </c:barChart>
      <c:catAx>
        <c:axId val="75469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75471488"/>
        <c:crosses val="autoZero"/>
        <c:auto val="1"/>
        <c:lblAlgn val="ctr"/>
        <c:lblOffset val="100"/>
        <c:noMultiLvlLbl val="0"/>
      </c:catAx>
      <c:valAx>
        <c:axId val="754714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46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098159083938441E-4"/>
          <c:y val="0.93078466087747369"/>
          <c:w val="0.99064443931680923"/>
          <c:h val="6.9215339122526462E-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682845973799531"/>
          <c:y val="2.8869971055632451E-2"/>
          <c:w val="0.61082054912919292"/>
          <c:h val="0.774153750265037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List3!$I$6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List3!$J$6:$M$6</c:f>
              <c:numCache>
                <c:formatCode>###0</c:formatCode>
                <c:ptCount val="4"/>
                <c:pt idx="0">
                  <c:v>526</c:v>
                </c:pt>
                <c:pt idx="1">
                  <c:v>582</c:v>
                </c:pt>
                <c:pt idx="2">
                  <c:v>367</c:v>
                </c:pt>
                <c:pt idx="3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74-4DE1-8E39-6B78D4C00FB8}"/>
            </c:ext>
          </c:extLst>
        </c:ser>
        <c:ser>
          <c:idx val="1"/>
          <c:order val="1"/>
          <c:tx>
            <c:strRef>
              <c:f>List3!$I$7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List3!$J$7:$M$7</c:f>
              <c:numCache>
                <c:formatCode>###0</c:formatCode>
                <c:ptCount val="4"/>
                <c:pt idx="0">
                  <c:v>843</c:v>
                </c:pt>
                <c:pt idx="1">
                  <c:v>820</c:v>
                </c:pt>
                <c:pt idx="2">
                  <c:v>531</c:v>
                </c:pt>
                <c:pt idx="3">
                  <c:v>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74-4DE1-8E39-6B78D4C00FB8}"/>
            </c:ext>
          </c:extLst>
        </c:ser>
        <c:ser>
          <c:idx val="2"/>
          <c:order val="2"/>
          <c:tx>
            <c:strRef>
              <c:f>List3!$I$8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List3!$J$8:$M$8</c:f>
              <c:numCache>
                <c:formatCode>###0</c:formatCode>
                <c:ptCount val="4"/>
                <c:pt idx="0">
                  <c:v>526</c:v>
                </c:pt>
                <c:pt idx="1">
                  <c:v>503</c:v>
                </c:pt>
                <c:pt idx="2">
                  <c:v>849</c:v>
                </c:pt>
                <c:pt idx="3">
                  <c:v>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74-4DE1-8E39-6B78D4C00FB8}"/>
            </c:ext>
          </c:extLst>
        </c:ser>
        <c:ser>
          <c:idx val="3"/>
          <c:order val="3"/>
          <c:tx>
            <c:strRef>
              <c:f>List3!$I$9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List3!$J$5:$M$5</c:f>
              <c:strCache>
                <c:ptCount val="4"/>
                <c:pt idx="0">
                  <c:v>zorganizovat demonstraci v místě, kde žiji.</c:v>
                </c:pt>
                <c:pt idx="1">
                  <c:v>vyjednávat s místními politiky.</c:v>
                </c:pt>
                <c:pt idx="2">
                  <c:v>zorganizovat petici v místě, kde žiji.</c:v>
                </c:pt>
                <c:pt idx="3">
                  <c:v>vést skupinu lidí, která by něco prosazovala v místě, kde žiji.</c:v>
                </c:pt>
              </c:strCache>
            </c:strRef>
          </c:cat>
          <c:val>
            <c:numRef>
              <c:f>List3!$J$9:$M$9</c:f>
              <c:numCache>
                <c:formatCode>###0</c:formatCode>
                <c:ptCount val="4"/>
                <c:pt idx="0">
                  <c:v>139</c:v>
                </c:pt>
                <c:pt idx="1">
                  <c:v>117</c:v>
                </c:pt>
                <c:pt idx="2">
                  <c:v>279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74-4DE1-8E39-6B78D4C00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593600"/>
        <c:axId val="75595136"/>
      </c:barChart>
      <c:catAx>
        <c:axId val="75593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5595136"/>
        <c:crosses val="autoZero"/>
        <c:auto val="1"/>
        <c:lblAlgn val="ctr"/>
        <c:lblOffset val="100"/>
        <c:noMultiLvlLbl val="0"/>
      </c:catAx>
      <c:valAx>
        <c:axId val="755951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59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6355753315545004E-3"/>
          <c:y val="0.87659461642203329"/>
          <c:w val="0.9639801926770043"/>
          <c:h val="0.11028535600166814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538120764359523"/>
          <c:y val="2.6945308545964039E-2"/>
          <c:w val="0.57413018923823267"/>
          <c:h val="0.6961263563307781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List4!$I$7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List4!$J$7:$L$7</c:f>
              <c:numCache>
                <c:formatCode>###0</c:formatCode>
                <c:ptCount val="3"/>
                <c:pt idx="0">
                  <c:v>138</c:v>
                </c:pt>
                <c:pt idx="1">
                  <c:v>252</c:v>
                </c:pt>
                <c:pt idx="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C-4191-A757-D4B1D74EB587}"/>
            </c:ext>
          </c:extLst>
        </c:ser>
        <c:ser>
          <c:idx val="1"/>
          <c:order val="1"/>
          <c:tx>
            <c:strRef>
              <c:f>List4!$I$8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List4!$J$8:$L$8</c:f>
              <c:numCache>
                <c:formatCode>###0</c:formatCode>
                <c:ptCount val="3"/>
                <c:pt idx="0">
                  <c:v>834</c:v>
                </c:pt>
                <c:pt idx="1">
                  <c:v>970</c:v>
                </c:pt>
                <c:pt idx="2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C-4191-A757-D4B1D74EB587}"/>
            </c:ext>
          </c:extLst>
        </c:ser>
        <c:ser>
          <c:idx val="2"/>
          <c:order val="2"/>
          <c:tx>
            <c:strRef>
              <c:f>List4!$I$9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List4!$J$9:$L$9</c:f>
              <c:numCache>
                <c:formatCode>###0</c:formatCode>
                <c:ptCount val="3"/>
                <c:pt idx="0">
                  <c:v>888</c:v>
                </c:pt>
                <c:pt idx="1">
                  <c:v>645</c:v>
                </c:pt>
                <c:pt idx="2">
                  <c:v>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DC-4191-A757-D4B1D74EB587}"/>
            </c:ext>
          </c:extLst>
        </c:ser>
        <c:ser>
          <c:idx val="3"/>
          <c:order val="3"/>
          <c:tx>
            <c:strRef>
              <c:f>List4!$I$10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List4!$J$6:$L$6</c:f>
              <c:strCache>
                <c:ptCount val="3"/>
                <c:pt idx="0">
                  <c:v>Když se lidé v naší obci či městě pokoušejí něco prosadit, tak to obvykle úřady zamítnou.</c:v>
                </c:pt>
                <c:pt idx="1">
                  <c:v>V místě, kde žiji, jsou poměry natolik pevně usazené, že nemá cenu pokoušet se něco změnit.</c:v>
                </c:pt>
                <c:pt idx="2">
                  <c:v>Lidé nemají možnost promluvit místním politikům do jejich rozhodnutí.</c:v>
                </c:pt>
              </c:strCache>
            </c:strRef>
          </c:cat>
          <c:val>
            <c:numRef>
              <c:f>List4!$J$10:$L$10</c:f>
              <c:numCache>
                <c:formatCode>###0</c:formatCode>
                <c:ptCount val="3"/>
                <c:pt idx="0">
                  <c:v>132</c:v>
                </c:pt>
                <c:pt idx="1">
                  <c:v>130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DC-4191-A757-D4B1D74EB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727232"/>
        <c:axId val="75728768"/>
      </c:barChart>
      <c:catAx>
        <c:axId val="757272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728768"/>
        <c:crosses val="autoZero"/>
        <c:auto val="1"/>
        <c:lblAlgn val="ctr"/>
        <c:lblOffset val="100"/>
        <c:noMultiLvlLbl val="0"/>
      </c:catAx>
      <c:valAx>
        <c:axId val="75728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7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1360219234900234E-3"/>
          <c:y val="0.87437854127319203"/>
          <c:w val="0.97322704884642453"/>
          <c:h val="0.12084151143700082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992998519586367"/>
          <c:y val="2.6945308545964039E-2"/>
          <c:w val="0.54543928271745767"/>
          <c:h val="0.864983596626962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List5!$G$7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List5!$H$7:$Q$7</c:f>
              <c:numCache>
                <c:formatCode>###0</c:formatCode>
                <c:ptCount val="10"/>
                <c:pt idx="0">
                  <c:v>196</c:v>
                </c:pt>
                <c:pt idx="1">
                  <c:v>299</c:v>
                </c:pt>
                <c:pt idx="2">
                  <c:v>207</c:v>
                </c:pt>
                <c:pt idx="3">
                  <c:v>181</c:v>
                </c:pt>
                <c:pt idx="4">
                  <c:v>286</c:v>
                </c:pt>
                <c:pt idx="5">
                  <c:v>209</c:v>
                </c:pt>
                <c:pt idx="6">
                  <c:v>512</c:v>
                </c:pt>
                <c:pt idx="7">
                  <c:v>79</c:v>
                </c:pt>
                <c:pt idx="8">
                  <c:v>74</c:v>
                </c:pt>
                <c:pt idx="9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F-4804-8B53-0F9883E19C43}"/>
            </c:ext>
          </c:extLst>
        </c:ser>
        <c:ser>
          <c:idx val="1"/>
          <c:order val="1"/>
          <c:tx>
            <c:strRef>
              <c:f>List5!$G$8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List5!$H$8:$Q$8</c:f>
              <c:numCache>
                <c:formatCode>###0</c:formatCode>
                <c:ptCount val="10"/>
                <c:pt idx="0">
                  <c:v>552</c:v>
                </c:pt>
                <c:pt idx="1">
                  <c:v>710</c:v>
                </c:pt>
                <c:pt idx="2">
                  <c:v>436</c:v>
                </c:pt>
                <c:pt idx="3">
                  <c:v>625</c:v>
                </c:pt>
                <c:pt idx="4">
                  <c:v>817</c:v>
                </c:pt>
                <c:pt idx="5">
                  <c:v>597</c:v>
                </c:pt>
                <c:pt idx="6">
                  <c:v>868</c:v>
                </c:pt>
                <c:pt idx="7">
                  <c:v>375</c:v>
                </c:pt>
                <c:pt idx="8">
                  <c:v>209</c:v>
                </c:pt>
                <c:pt idx="9">
                  <c:v>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6F-4804-8B53-0F9883E19C43}"/>
            </c:ext>
          </c:extLst>
        </c:ser>
        <c:ser>
          <c:idx val="2"/>
          <c:order val="2"/>
          <c:tx>
            <c:strRef>
              <c:f>List5!$G$9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List5!$H$9:$Q$9</c:f>
              <c:numCache>
                <c:formatCode>###0</c:formatCode>
                <c:ptCount val="10"/>
                <c:pt idx="0">
                  <c:v>746</c:v>
                </c:pt>
                <c:pt idx="1">
                  <c:v>550</c:v>
                </c:pt>
                <c:pt idx="2">
                  <c:v>949</c:v>
                </c:pt>
                <c:pt idx="3">
                  <c:v>956</c:v>
                </c:pt>
                <c:pt idx="4">
                  <c:v>668</c:v>
                </c:pt>
                <c:pt idx="5">
                  <c:v>883</c:v>
                </c:pt>
                <c:pt idx="6">
                  <c:v>527</c:v>
                </c:pt>
                <c:pt idx="7">
                  <c:v>898</c:v>
                </c:pt>
                <c:pt idx="8">
                  <c:v>664</c:v>
                </c:pt>
                <c:pt idx="9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6F-4804-8B53-0F9883E19C43}"/>
            </c:ext>
          </c:extLst>
        </c:ser>
        <c:ser>
          <c:idx val="3"/>
          <c:order val="3"/>
          <c:tx>
            <c:strRef>
              <c:f>List5!$G$10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List5!$H$6:$Q$6</c:f>
              <c:strCache>
                <c:ptCount val="10"/>
                <c:pt idx="0">
                  <c:v>Menšiny v naší zemi by si neměly příliš vyskakovat, protože v naší zemi rozhoduje většina.</c:v>
                </c:pt>
                <c:pt idx="1">
                  <c:v>Pokud si většina občanů nepřeje v naší zemi nějakou menšinu, měla by tato menšina poslechnout a odejít.</c:v>
                </c:pt>
                <c:pt idx="2">
                  <c:v>V naší společnosti by se měla respektovat práva menšin.</c:v>
                </c:pt>
                <c:pt idx="3">
                  <c:v>Demonstrace a protesty na náměstích by měly probíhat pod přísnější kontrolou.</c:v>
                </c:pt>
                <c:pt idx="4">
                  <c:v>Demonstranti, kteří neposlouchají policii, by vždy měli být tvrdě potrestáni.</c:v>
                </c:pt>
                <c:pt idx="5">
                  <c:v>Měli bychom omezit tzv. aktivisty, kteří jen kritizují vládu, ale sami nic nedělají.</c:v>
                </c:pt>
                <c:pt idx="6">
                  <c:v>Novináři by měli nechat vládu na pokoji, aby měla klid pracovat pro naši zemi.</c:v>
                </c:pt>
                <c:pt idx="7">
                  <c:v>Média (např. televize, noviny) mají právo kritizovat politiky ve vládě.</c:v>
                </c:pt>
                <c:pt idx="8">
                  <c:v>Všichni lidé mají právo veřejně vyjádřit svůj názor.</c:v>
                </c:pt>
                <c:pt idx="9">
                  <c:v>Demokracie je nejlepší možný systém vlády, který znám.</c:v>
                </c:pt>
              </c:strCache>
            </c:strRef>
          </c:cat>
          <c:val>
            <c:numRef>
              <c:f>List5!$H$10:$Q$10</c:f>
              <c:numCache>
                <c:formatCode>###0</c:formatCode>
                <c:ptCount val="10"/>
                <c:pt idx="0">
                  <c:v>457</c:v>
                </c:pt>
                <c:pt idx="1">
                  <c:v>404</c:v>
                </c:pt>
                <c:pt idx="2">
                  <c:v>395</c:v>
                </c:pt>
                <c:pt idx="3">
                  <c:v>189</c:v>
                </c:pt>
                <c:pt idx="4">
                  <c:v>217</c:v>
                </c:pt>
                <c:pt idx="5">
                  <c:v>252</c:v>
                </c:pt>
                <c:pt idx="6">
                  <c:v>61</c:v>
                </c:pt>
                <c:pt idx="7">
                  <c:v>644</c:v>
                </c:pt>
                <c:pt idx="8">
                  <c:v>1064</c:v>
                </c:pt>
                <c:pt idx="9">
                  <c:v>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6F-4804-8B53-0F9883E19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632640"/>
        <c:axId val="75634176"/>
      </c:barChart>
      <c:catAx>
        <c:axId val="756326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5634176"/>
        <c:crosses val="autoZero"/>
        <c:auto val="1"/>
        <c:lblAlgn val="ctr"/>
        <c:lblOffset val="100"/>
        <c:noMultiLvlLbl val="0"/>
      </c:catAx>
      <c:valAx>
        <c:axId val="756341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63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755730844725108E-4"/>
          <c:y val="0.94648901843655164"/>
          <c:w val="0.99086397807650994"/>
          <c:h val="4.8731062650689112E-2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Majority-oriented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List1!$A$2:$A$9</c:f>
              <c:strCache>
                <c:ptCount val="8"/>
                <c:pt idx="0">
                  <c:v>D1 Democracy is the best system of government that I know.</c:v>
                </c:pt>
                <c:pt idx="1">
                  <c:v>D2 All people have right to express their opinion.</c:v>
                </c:pt>
                <c:pt idx="2">
                  <c:v>D3 We should eliminate so-called activists who only criticize the government but do not actually do anything.</c:v>
                </c:pt>
                <c:pt idx="3">
                  <c:v>D4 Protesters who disregard the police should always be punished hard.</c:v>
                </c:pt>
                <c:pt idx="4">
                  <c:v>D5 Demonstrations and protests at squares should be under stricter control.</c:v>
                </c:pt>
                <c:pt idx="5">
                  <c:v>D6 If most citizens do not want certain minority in the country, this minority should listen and leave.</c:v>
                </c:pt>
                <c:pt idx="6">
                  <c:v>D7 Minorities in our country should lay low, because the majority makes decisions in our country.</c:v>
                </c:pt>
                <c:pt idx="7">
                  <c:v>D8 Rights of the minorities should be respected in our society.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0.61</c:v>
                </c:pt>
                <c:pt idx="1">
                  <c:v>0.8</c:v>
                </c:pt>
                <c:pt idx="2">
                  <c:v>0.55000000000000004</c:v>
                </c:pt>
                <c:pt idx="3">
                  <c:v>0.38</c:v>
                </c:pt>
                <c:pt idx="4">
                  <c:v>0.43</c:v>
                </c:pt>
                <c:pt idx="5">
                  <c:v>0.9</c:v>
                </c:pt>
                <c:pt idx="6">
                  <c:v>0.92</c:v>
                </c:pt>
                <c:pt idx="7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63-4B8D-BB47-AE63E77430B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Conventional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List1!$A$2:$A$9</c:f>
              <c:strCache>
                <c:ptCount val="8"/>
                <c:pt idx="0">
                  <c:v>D1 Democracy is the best system of government that I know.</c:v>
                </c:pt>
                <c:pt idx="1">
                  <c:v>D2 All people have right to express their opinion.</c:v>
                </c:pt>
                <c:pt idx="2">
                  <c:v>D3 We should eliminate so-called activists who only criticize the government but do not actually do anything.</c:v>
                </c:pt>
                <c:pt idx="3">
                  <c:v>D4 Protesters who disregard the police should always be punished hard.</c:v>
                </c:pt>
                <c:pt idx="4">
                  <c:v>D5 Demonstrations and protests at squares should be under stricter control.</c:v>
                </c:pt>
                <c:pt idx="5">
                  <c:v>D6 If most citizens do not want certain minority in the country, this minority should listen and leave.</c:v>
                </c:pt>
                <c:pt idx="6">
                  <c:v>D7 Minorities in our country should lay low, because the majority makes decisions in our country.</c:v>
                </c:pt>
                <c:pt idx="7">
                  <c:v>D8 Rights of the minorities should be respected in our society.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0">
                  <c:v>0.81</c:v>
                </c:pt>
                <c:pt idx="1">
                  <c:v>0.93</c:v>
                </c:pt>
                <c:pt idx="2">
                  <c:v>0.91</c:v>
                </c:pt>
                <c:pt idx="3">
                  <c:v>0.75</c:v>
                </c:pt>
                <c:pt idx="4">
                  <c:v>0.93</c:v>
                </c:pt>
                <c:pt idx="5">
                  <c:v>0.56999999999999995</c:v>
                </c:pt>
                <c:pt idx="6">
                  <c:v>0.75</c:v>
                </c:pt>
                <c:pt idx="7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63-4B8D-BB47-AE63E77430B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Liberal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List1!$A$2:$A$9</c:f>
              <c:strCache>
                <c:ptCount val="8"/>
                <c:pt idx="0">
                  <c:v>D1 Democracy is the best system of government that I know.</c:v>
                </c:pt>
                <c:pt idx="1">
                  <c:v>D2 All people have right to express their opinion.</c:v>
                </c:pt>
                <c:pt idx="2">
                  <c:v>D3 We should eliminate so-called activists who only criticize the government but do not actually do anything.</c:v>
                </c:pt>
                <c:pt idx="3">
                  <c:v>D4 Protesters who disregard the police should always be punished hard.</c:v>
                </c:pt>
                <c:pt idx="4">
                  <c:v>D5 Demonstrations and protests at squares should be under stricter control.</c:v>
                </c:pt>
                <c:pt idx="5">
                  <c:v>D6 If most citizens do not want certain minority in the country, this minority should listen and leave.</c:v>
                </c:pt>
                <c:pt idx="6">
                  <c:v>D7 Minorities in our country should lay low, because the majority makes decisions in our country.</c:v>
                </c:pt>
                <c:pt idx="7">
                  <c:v>D8 Rights of the minorities should be respected in our society.</c:v>
                </c:pt>
              </c:strCache>
            </c:strRef>
          </c:cat>
          <c:val>
            <c:numRef>
              <c:f>List1!$D$2:$D$9</c:f>
              <c:numCache>
                <c:formatCode>General</c:formatCode>
                <c:ptCount val="8"/>
                <c:pt idx="0">
                  <c:v>0.74</c:v>
                </c:pt>
                <c:pt idx="1">
                  <c:v>0.86</c:v>
                </c:pt>
                <c:pt idx="2">
                  <c:v>0.44</c:v>
                </c:pt>
                <c:pt idx="3">
                  <c:v>0.27</c:v>
                </c:pt>
                <c:pt idx="4">
                  <c:v>0.43</c:v>
                </c:pt>
                <c:pt idx="5">
                  <c:v>0.2</c:v>
                </c:pt>
                <c:pt idx="6">
                  <c:v>0.39</c:v>
                </c:pt>
                <c:pt idx="7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63-4B8D-BB47-AE63E7743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9069552"/>
        <c:axId val="359069880"/>
      </c:lineChart>
      <c:catAx>
        <c:axId val="35906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9069880"/>
        <c:crosses val="autoZero"/>
        <c:auto val="1"/>
        <c:lblAlgn val="ctr"/>
        <c:lblOffset val="100"/>
        <c:noMultiLvlLbl val="0"/>
      </c:catAx>
      <c:valAx>
        <c:axId val="359069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906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0.96000000000000019</c:v>
                </c:pt>
                <c:pt idx="1">
                  <c:v>0.96000000000000019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0.83000000000000018</c:v>
                </c:pt>
                <c:pt idx="7">
                  <c:v>0.78</c:v>
                </c:pt>
                <c:pt idx="8">
                  <c:v>0.77000000000000024</c:v>
                </c:pt>
                <c:pt idx="9">
                  <c:v>0.75000000000000022</c:v>
                </c:pt>
                <c:pt idx="10">
                  <c:v>0.74000000000000021</c:v>
                </c:pt>
                <c:pt idx="11">
                  <c:v>0.7200000000000002</c:v>
                </c:pt>
                <c:pt idx="12">
                  <c:v>0.70000000000000018</c:v>
                </c:pt>
                <c:pt idx="13">
                  <c:v>0.63000000000000023</c:v>
                </c:pt>
                <c:pt idx="14">
                  <c:v>0.39000000000000012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83-4531-9CBC-4AE1CA56FC2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83-4531-9CBC-4AE1CA56FC27}"/>
                </c:ext>
              </c:extLst>
            </c:dLbl>
            <c:dLbl>
              <c:idx val="1"/>
              <c:layout>
                <c:manualLayout>
                  <c:x val="6.50604921698161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2.0000000000000007E-2</c:v>
                </c:pt>
                <c:pt idx="2">
                  <c:v>0.05</c:v>
                </c:pt>
                <c:pt idx="3">
                  <c:v>6.0000000000000019E-2</c:v>
                </c:pt>
                <c:pt idx="4">
                  <c:v>7.0000000000000021E-2</c:v>
                </c:pt>
                <c:pt idx="5">
                  <c:v>6.0000000000000019E-2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0.15000000000000005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0.18000000000000005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83-4531-9CBC-4AE1CA56FC2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83-4531-9CBC-4AE1CA56FC2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83-4531-9CBC-4AE1CA56FC2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83-4531-9CBC-4AE1CA56FC27}"/>
                </c:ext>
              </c:extLst>
            </c:dLbl>
            <c:dLbl>
              <c:idx val="3"/>
              <c:layout>
                <c:manualLayout>
                  <c:x val="1.948551136164010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83-4531-9CBC-4AE1CA56FC27}"/>
                </c:ext>
              </c:extLst>
            </c:dLbl>
            <c:dLbl>
              <c:idx val="4"/>
              <c:layout>
                <c:manualLayout>
                  <c:x val="2.273503432671174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83-4531-9CBC-4AE1CA56FC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2.0000000000000007E-2</c:v>
                </c:pt>
                <c:pt idx="1">
                  <c:v>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8.0000000000000029E-2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8.0000000000000029E-2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83-4531-9CBC-4AE1CA56F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2027520"/>
        <c:axId val="72049792"/>
      </c:barChart>
      <c:catAx>
        <c:axId val="720275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2049792"/>
        <c:crosses val="autoZero"/>
        <c:auto val="1"/>
        <c:lblAlgn val="ctr"/>
        <c:lblOffset val="100"/>
        <c:noMultiLvlLbl val="0"/>
      </c:catAx>
      <c:valAx>
        <c:axId val="72049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2027520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807964938990394"/>
          <c:y val="2.2824261356581291E-2"/>
          <c:w val="0.55367467723756236"/>
          <c:h val="0.742601148891953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List6!$I$6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List6!$J$6:$O$6</c:f>
              <c:numCache>
                <c:formatCode>###0</c:formatCode>
                <c:ptCount val="6"/>
                <c:pt idx="0">
                  <c:v>620</c:v>
                </c:pt>
                <c:pt idx="1">
                  <c:v>209</c:v>
                </c:pt>
                <c:pt idx="2">
                  <c:v>266</c:v>
                </c:pt>
                <c:pt idx="3">
                  <c:v>80</c:v>
                </c:pt>
                <c:pt idx="4">
                  <c:v>65</c:v>
                </c:pt>
                <c:pt idx="5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5-4A2C-8C32-B7108BA66C35}"/>
            </c:ext>
          </c:extLst>
        </c:ser>
        <c:ser>
          <c:idx val="1"/>
          <c:order val="1"/>
          <c:tx>
            <c:strRef>
              <c:f>List6!$I$7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List6!$J$7:$O$7</c:f>
              <c:numCache>
                <c:formatCode>###0</c:formatCode>
                <c:ptCount val="6"/>
                <c:pt idx="0">
                  <c:v>736</c:v>
                </c:pt>
                <c:pt idx="1">
                  <c:v>508</c:v>
                </c:pt>
                <c:pt idx="2">
                  <c:v>656</c:v>
                </c:pt>
                <c:pt idx="3">
                  <c:v>156</c:v>
                </c:pt>
                <c:pt idx="4">
                  <c:v>144</c:v>
                </c:pt>
                <c:pt idx="5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A5-4A2C-8C32-B7108BA66C35}"/>
            </c:ext>
          </c:extLst>
        </c:ser>
        <c:ser>
          <c:idx val="2"/>
          <c:order val="2"/>
          <c:tx>
            <c:strRef>
              <c:f>List6!$I$8</c:f>
              <c:strCache>
                <c:ptCount val="1"/>
                <c:pt idx="0">
                  <c:v>spíše souhlasím</c:v>
                </c:pt>
              </c:strCache>
            </c:strRef>
          </c:tx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List6!$J$8:$O$8</c:f>
              <c:numCache>
                <c:formatCode>###0</c:formatCode>
                <c:ptCount val="6"/>
                <c:pt idx="0">
                  <c:v>463</c:v>
                </c:pt>
                <c:pt idx="1">
                  <c:v>907</c:v>
                </c:pt>
                <c:pt idx="2">
                  <c:v>752</c:v>
                </c:pt>
                <c:pt idx="3">
                  <c:v>850</c:v>
                </c:pt>
                <c:pt idx="4">
                  <c:v>804</c:v>
                </c:pt>
                <c:pt idx="5">
                  <c:v>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A5-4A2C-8C32-B7108BA66C35}"/>
            </c:ext>
          </c:extLst>
        </c:ser>
        <c:ser>
          <c:idx val="3"/>
          <c:order val="3"/>
          <c:tx>
            <c:strRef>
              <c:f>List6!$I$9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List6!$J$5:$O$5</c:f>
              <c:strCache>
                <c:ptCount val="6"/>
                <c:pt idx="0">
                  <c:v>Přistěhovalci by měli mít právo stavět si u nás své náboženské stavby (např. pravoslavné kostely, mešity, buddhistické svatyně).</c:v>
                </c:pt>
                <c:pt idx="1">
                  <c:v>Přistěhovalci by měli mít právo zachovat si své tradice a kulturu.</c:v>
                </c:pt>
                <c:pt idx="2">
                  <c:v>Přistěhovalcům by mělo být povoleno udržovat si svůj jazyk.</c:v>
                </c:pt>
                <c:pt idx="3">
                  <c:v>Přistěhovalci by měli mít zaručenou stejnou zdravotní péči jako Češi.</c:v>
                </c:pt>
                <c:pt idx="4">
                  <c:v>Děti přistěhovalců by měly mít stejné příležitosti studovat jako české děti.</c:v>
                </c:pt>
                <c:pt idx="5">
                  <c:v>Přistěhovalci by měli za svou práci brát stejný plat jako Češi, kteří dělají stejnou práci.</c:v>
                </c:pt>
              </c:strCache>
            </c:strRef>
          </c:cat>
          <c:val>
            <c:numRef>
              <c:f>List6!$J$9:$O$9</c:f>
              <c:numCache>
                <c:formatCode>###0</c:formatCode>
                <c:ptCount val="6"/>
                <c:pt idx="0">
                  <c:v>126</c:v>
                </c:pt>
                <c:pt idx="1">
                  <c:v>322</c:v>
                </c:pt>
                <c:pt idx="2">
                  <c:v>266</c:v>
                </c:pt>
                <c:pt idx="3">
                  <c:v>866</c:v>
                </c:pt>
                <c:pt idx="4">
                  <c:v>940</c:v>
                </c:pt>
                <c:pt idx="5">
                  <c:v>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A5-4A2C-8C32-B7108BA66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668864"/>
        <c:axId val="75674752"/>
      </c:barChart>
      <c:catAx>
        <c:axId val="75668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cs-CZ"/>
          </a:p>
        </c:txPr>
        <c:crossAx val="75674752"/>
        <c:crosses val="autoZero"/>
        <c:auto val="1"/>
        <c:lblAlgn val="ctr"/>
        <c:lblOffset val="100"/>
        <c:noMultiLvlLbl val="0"/>
      </c:catAx>
      <c:valAx>
        <c:axId val="756747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7566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0943387242684434E-4"/>
          <c:y val="0.87106890084108302"/>
          <c:w val="0.99770847123428863"/>
          <c:h val="0.12518412986792321"/>
        </c:manualLayout>
      </c:layout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0.9600000000000003</c:v>
                </c:pt>
                <c:pt idx="1">
                  <c:v>0.9600000000000003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0.83000000000000029</c:v>
                </c:pt>
                <c:pt idx="7">
                  <c:v>0.78</c:v>
                </c:pt>
                <c:pt idx="8">
                  <c:v>0.77000000000000035</c:v>
                </c:pt>
                <c:pt idx="9">
                  <c:v>0.75000000000000033</c:v>
                </c:pt>
                <c:pt idx="10">
                  <c:v>0.74000000000000032</c:v>
                </c:pt>
                <c:pt idx="11">
                  <c:v>0.72000000000000031</c:v>
                </c:pt>
                <c:pt idx="12">
                  <c:v>0.70000000000000029</c:v>
                </c:pt>
                <c:pt idx="13">
                  <c:v>0.63000000000000034</c:v>
                </c:pt>
                <c:pt idx="14">
                  <c:v>0.39000000000000018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2-4E19-AF21-02CEEFCF8FD7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3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42-4E19-AF21-02CEEFCF8FD7}"/>
                </c:ext>
              </c:extLst>
            </c:dLbl>
            <c:dLbl>
              <c:idx val="1"/>
              <c:layout>
                <c:manualLayout>
                  <c:x val="6.506049216981619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6.0000000000000026E-2</c:v>
                </c:pt>
                <c:pt idx="4">
                  <c:v>7.0000000000000021E-2</c:v>
                </c:pt>
                <c:pt idx="5">
                  <c:v>6.0000000000000026E-2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0.15000000000000008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0.18000000000000008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42-4E19-AF21-02CEEFCF8FD7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442-4E19-AF21-02CEEFCF8FD7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442-4E19-AF21-02CEEFCF8FD7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442-4E19-AF21-02CEEFCF8FD7}"/>
                </c:ext>
              </c:extLst>
            </c:dLbl>
            <c:dLbl>
              <c:idx val="3"/>
              <c:layout>
                <c:manualLayout>
                  <c:x val="1.948551136164011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442-4E19-AF21-02CEEFCF8FD7}"/>
                </c:ext>
              </c:extLst>
            </c:dLbl>
            <c:dLbl>
              <c:idx val="4"/>
              <c:layout>
                <c:manualLayout>
                  <c:x val="2.273503432671175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442-4E19-AF21-02CEEFCF8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42-4E19-AF21-02CEEFCF8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356224"/>
        <c:axId val="74357760"/>
      </c:barChart>
      <c:catAx>
        <c:axId val="743562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57760"/>
        <c:crosses val="autoZero"/>
        <c:auto val="1"/>
        <c:lblAlgn val="ctr"/>
        <c:lblOffset val="100"/>
        <c:noMultiLvlLbl val="0"/>
      </c:catAx>
      <c:valAx>
        <c:axId val="743577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356224"/>
        <c:crosses val="autoZero"/>
        <c:crossBetween val="between"/>
        <c:minorUnit val="0.5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List3!$B$2:$B$16</c:f>
              <c:numCache>
                <c:formatCode>0%</c:formatCode>
                <c:ptCount val="15"/>
                <c:pt idx="0">
                  <c:v>0.96000000000000041</c:v>
                </c:pt>
                <c:pt idx="1">
                  <c:v>0.96000000000000041</c:v>
                </c:pt>
                <c:pt idx="2">
                  <c:v>0.93</c:v>
                </c:pt>
                <c:pt idx="3">
                  <c:v>0.92</c:v>
                </c:pt>
                <c:pt idx="4">
                  <c:v>0.9</c:v>
                </c:pt>
                <c:pt idx="5">
                  <c:v>0.9</c:v>
                </c:pt>
                <c:pt idx="6">
                  <c:v>0.8300000000000004</c:v>
                </c:pt>
                <c:pt idx="7">
                  <c:v>0.78</c:v>
                </c:pt>
                <c:pt idx="8">
                  <c:v>0.77000000000000046</c:v>
                </c:pt>
                <c:pt idx="9">
                  <c:v>0.75000000000000044</c:v>
                </c:pt>
                <c:pt idx="10">
                  <c:v>0.74000000000000044</c:v>
                </c:pt>
                <c:pt idx="11">
                  <c:v>0.72000000000000042</c:v>
                </c:pt>
                <c:pt idx="12">
                  <c:v>0.7000000000000004</c:v>
                </c:pt>
                <c:pt idx="13">
                  <c:v>0.63000000000000045</c:v>
                </c:pt>
                <c:pt idx="14">
                  <c:v>0.39000000000000024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7-4441-AD5F-8A2BF9DDE525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6.5060492169817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37-4441-AD5F-8A2BF9DDE525}"/>
                </c:ext>
              </c:extLst>
            </c:dLbl>
            <c:dLbl>
              <c:idx val="1"/>
              <c:layout>
                <c:manualLayout>
                  <c:x val="6.506049216981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List3!$C$2:$C$16</c:f>
              <c:numCache>
                <c:formatCode>0%</c:formatCode>
                <c:ptCount val="15"/>
                <c:pt idx="0">
                  <c:v>3.0000000000000002E-2</c:v>
                </c:pt>
                <c:pt idx="1">
                  <c:v>2.0000000000000011E-2</c:v>
                </c:pt>
                <c:pt idx="2">
                  <c:v>0.05</c:v>
                </c:pt>
                <c:pt idx="3">
                  <c:v>6.0000000000000032E-2</c:v>
                </c:pt>
                <c:pt idx="4">
                  <c:v>7.0000000000000021E-2</c:v>
                </c:pt>
                <c:pt idx="5">
                  <c:v>6.0000000000000032E-2</c:v>
                </c:pt>
                <c:pt idx="6">
                  <c:v>0.1</c:v>
                </c:pt>
                <c:pt idx="7">
                  <c:v>0.13</c:v>
                </c:pt>
                <c:pt idx="8">
                  <c:v>0.13</c:v>
                </c:pt>
                <c:pt idx="9">
                  <c:v>0.14000000000000001</c:v>
                </c:pt>
                <c:pt idx="10">
                  <c:v>0.15000000000000011</c:v>
                </c:pt>
                <c:pt idx="11">
                  <c:v>0.2</c:v>
                </c:pt>
                <c:pt idx="12">
                  <c:v>0.14000000000000001</c:v>
                </c:pt>
                <c:pt idx="13">
                  <c:v>0.1800000000000001</c:v>
                </c:pt>
                <c:pt idx="1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7-4441-AD5F-8A2BF9DDE525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110439574830445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37-4441-AD5F-8A2BF9DDE525}"/>
                </c:ext>
              </c:extLst>
            </c:dLbl>
            <c:dLbl>
              <c:idx val="1"/>
              <c:layout>
                <c:manualLayout>
                  <c:x val="2.110963402940731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37-4441-AD5F-8A2BF9DDE525}"/>
                </c:ext>
              </c:extLst>
            </c:dLbl>
            <c:dLbl>
              <c:idx val="2"/>
              <c:layout>
                <c:manualLayout>
                  <c:x val="2.273362893422060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37-4441-AD5F-8A2BF9DDE525}"/>
                </c:ext>
              </c:extLst>
            </c:dLbl>
            <c:dLbl>
              <c:idx val="3"/>
              <c:layout>
                <c:manualLayout>
                  <c:x val="1.9485511361640114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37-4441-AD5F-8A2BF9DDE525}"/>
                </c:ext>
              </c:extLst>
            </c:dLbl>
            <c:dLbl>
              <c:idx val="4"/>
              <c:layout>
                <c:manualLayout>
                  <c:x val="2.27350343267117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37-4441-AD5F-8A2BF9DDE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List3!$A$2:$A$16</c:f>
              <c:strCache>
                <c:ptCount val="15"/>
                <c:pt idx="0">
                  <c:v>Pomáhal(a) jsem zadarmo v kampani nějaké politické straně či kandidátovi</c:v>
                </c:pt>
                <c:pt idx="1">
                  <c:v>Kontaktoval(a) jsem politika, abych mu sdělil(a) vlastní názor</c:v>
                </c:pt>
                <c:pt idx="2">
                  <c:v>Vytvořil(a) jsem skupinu na sociální síti nebo webovou stránku na podporu takového tématu</c:v>
                </c:pt>
                <c:pt idx="3">
                  <c:v>Zúčastnil(a) jsem se mítinku politické strany či kandidáta</c:v>
                </c:pt>
                <c:pt idx="4">
                  <c:v>Zúčastnil(a) jsem se demonstrace nebo jiného veřejného protestu</c:v>
                </c:pt>
                <c:pt idx="5">
                  <c:v>Napsal(a) jsem online článek či příspěvek do blogu na podporu takového tématu</c:v>
                </c:pt>
                <c:pt idx="6">
                  <c:v>Pokusil(a) jsem se někoho přesvědčit v online diskuzi, aby takové téma podpořil</c:v>
                </c:pt>
                <c:pt idx="7">
                  <c:v>Šířil(a) jsem letáky, plakáty či jiné materiály na podporu takového tématu</c:v>
                </c:pt>
                <c:pt idx="8">
                  <c:v>Daroval(a) jsem peníze takové organizaci</c:v>
                </c:pt>
                <c:pt idx="9">
                  <c:v>Nosil(a) jsem tričko, odznak či jiný symbol na podporu takového tématu</c:v>
                </c:pt>
                <c:pt idx="10">
                  <c:v>Pokusil(a) jsem se někoho osobně přesvědčit, aby takové téma podpořil</c:v>
                </c:pt>
                <c:pt idx="11">
                  <c:v>Podepsal(a) jsem tištěnou petici</c:v>
                </c:pt>
                <c:pt idx="12">
                  <c:v>Koupil(a) jsem nebo odmítl(a) jsem koupit určité výrobky z etických, ekologických či politických důvodů</c:v>
                </c:pt>
                <c:pt idx="13">
                  <c:v>Vyjádřila(a) jsem se k takovému tématu na sociální síti (např. Facebooku) statusem,  fotkou, odkazem či přidáním do skupiny</c:v>
                </c:pt>
                <c:pt idx="14">
                  <c:v>Zúčastnil(a) jsem se kulturní akce (např. koncertu, výstavy, divadla) na podporu takového tématu</c:v>
                </c:pt>
              </c:strCache>
            </c:strRef>
          </c:cat>
          <c:val>
            <c:numRef>
              <c:f>List3!$D$2:$D$16</c:f>
              <c:numCache>
                <c:formatCode>0%</c:formatCode>
                <c:ptCount val="15"/>
                <c:pt idx="0">
                  <c:v>2.0000000000000011E-2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0.05</c:v>
                </c:pt>
                <c:pt idx="6">
                  <c:v>8.0000000000000043E-2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0.1</c:v>
                </c:pt>
                <c:pt idx="10">
                  <c:v>0.11</c:v>
                </c:pt>
                <c:pt idx="11">
                  <c:v>8.0000000000000043E-2</c:v>
                </c:pt>
                <c:pt idx="12">
                  <c:v>0.16</c:v>
                </c:pt>
                <c:pt idx="13">
                  <c:v>0.19</c:v>
                </c:pt>
                <c:pt idx="14">
                  <c:v>0.36000000000000021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37-4441-AD5F-8A2BF9DDE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288512"/>
        <c:axId val="74306688"/>
      </c:barChart>
      <c:catAx>
        <c:axId val="742885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4306688"/>
        <c:crosses val="autoZero"/>
        <c:auto val="1"/>
        <c:lblAlgn val="ctr"/>
        <c:lblOffset val="100"/>
        <c:noMultiLvlLbl val="0"/>
      </c:catAx>
      <c:valAx>
        <c:axId val="743066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74288512"/>
        <c:crosses val="autoZero"/>
        <c:crossBetween val="between"/>
        <c:minorUnit val="0.5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List2!$A$12:$A$16</c:f>
              <c:strCache>
                <c:ptCount val="5"/>
                <c:pt idx="0">
                  <c:v>Politika (daně, školné, EU, chování politiků, komunistická minulost apod.)</c:v>
                </c:pt>
                <c:pt idx="1">
                  <c:v>Lidská práva v zahraničí (mučení, političtí vězni, dětská práce, chudoba apod.)</c:v>
                </c:pt>
                <c:pt idx="2">
                  <c:v>Lidská práva v České republice (nerovné postavení různých skupin, rasismus, bezdomovectví apod.)</c:v>
                </c:pt>
                <c:pt idx="3">
                  <c:v>Lokální téma (výstavba/bourání v místě, kde žiji, apod.)</c:v>
                </c:pt>
                <c:pt idx="4">
                  <c:v>Ekologie (znečišťování, práva zvířat apod.)</c:v>
                </c:pt>
              </c:strCache>
            </c:strRef>
          </c:cat>
          <c:val>
            <c:numRef>
              <c:f>List2!$B$12:$B$16</c:f>
              <c:numCache>
                <c:formatCode>0%</c:formatCode>
                <c:ptCount val="5"/>
                <c:pt idx="0">
                  <c:v>0.11</c:v>
                </c:pt>
                <c:pt idx="1">
                  <c:v>0.17</c:v>
                </c:pt>
                <c:pt idx="2">
                  <c:v>0.2</c:v>
                </c:pt>
                <c:pt idx="3">
                  <c:v>0.28000000000000008</c:v>
                </c:pt>
                <c:pt idx="4">
                  <c:v>0.37000000000000005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C-43DC-947F-9FDBB2F80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063680"/>
        <c:axId val="75065216"/>
      </c:barChart>
      <c:catAx>
        <c:axId val="75063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5065216"/>
        <c:crosses val="autoZero"/>
        <c:auto val="1"/>
        <c:lblAlgn val="ctr"/>
        <c:lblOffset val="100"/>
        <c:noMultiLvlLbl val="0"/>
      </c:catAx>
      <c:valAx>
        <c:axId val="75065216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nextTo"/>
        <c:crossAx val="75063680"/>
        <c:crosses val="autoZero"/>
        <c:crossBetween val="between"/>
        <c:majorUnit val="0.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List6!$H$27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List6!$H$28:$H$35</c:f>
              <c:numCache>
                <c:formatCode>0%</c:formatCode>
                <c:ptCount val="8"/>
                <c:pt idx="0">
                  <c:v>0.92</c:v>
                </c:pt>
                <c:pt idx="1">
                  <c:v>0.92</c:v>
                </c:pt>
                <c:pt idx="2">
                  <c:v>0.91</c:v>
                </c:pt>
                <c:pt idx="3">
                  <c:v>0.83000000000000007</c:v>
                </c:pt>
                <c:pt idx="4">
                  <c:v>0.81</c:v>
                </c:pt>
                <c:pt idx="5">
                  <c:v>0.70000000000000007</c:v>
                </c:pt>
                <c:pt idx="6">
                  <c:v>0.65000000000000013</c:v>
                </c:pt>
                <c:pt idx="7">
                  <c:v>0.60000000000000009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2-4FF4-ABC5-EE0E30D8C4EF}"/>
            </c:ext>
          </c:extLst>
        </c:ser>
        <c:ser>
          <c:idx val="1"/>
          <c:order val="1"/>
          <c:tx>
            <c:strRef>
              <c:f>List6!$I$27</c:f>
              <c:strCache>
                <c:ptCount val="1"/>
                <c:pt idx="0">
                  <c:v>jednou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1"/>
              <c:layout>
                <c:manualLayout>
                  <c:x val="3.0742726107606572E-3"/>
                  <c:y val="8.25119175237032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502-4FF4-ABC5-EE0E30D8C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List6!$I$28:$I$35</c:f>
              <c:numCache>
                <c:formatCode>0%</c:formatCode>
                <c:ptCount val="8"/>
                <c:pt idx="0">
                  <c:v>6.0000000000000005E-2</c:v>
                </c:pt>
                <c:pt idx="1">
                  <c:v>4.0000000000000008E-2</c:v>
                </c:pt>
                <c:pt idx="2">
                  <c:v>0.05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0.15000000000000002</c:v>
                </c:pt>
                <c:pt idx="6">
                  <c:v>0.22</c:v>
                </c:pt>
                <c:pt idx="7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2-4FF4-ABC5-EE0E30D8C4EF}"/>
            </c:ext>
          </c:extLst>
        </c:ser>
        <c:ser>
          <c:idx val="2"/>
          <c:order val="2"/>
          <c:tx>
            <c:strRef>
              <c:f>List6!$J$27</c:f>
              <c:strCache>
                <c:ptCount val="1"/>
                <c:pt idx="0">
                  <c:v>dvakrát či častěji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831044527673755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02-4FF4-ABC5-EE0E30D8C4EF}"/>
                </c:ext>
              </c:extLst>
            </c:dLbl>
            <c:dLbl>
              <c:idx val="1"/>
              <c:layout>
                <c:manualLayout>
                  <c:x val="2.330420307948399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02-4FF4-ABC5-EE0E30D8C4EF}"/>
                </c:ext>
              </c:extLst>
            </c:dLbl>
            <c:dLbl>
              <c:idx val="2"/>
              <c:layout>
                <c:manualLayout>
                  <c:x val="2.453130060167680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502-4FF4-ABC5-EE0E30D8C4EF}"/>
                </c:ext>
              </c:extLst>
            </c:dLbl>
            <c:dLbl>
              <c:idx val="4"/>
              <c:layout>
                <c:manualLayout>
                  <c:x val="2.299424685150823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>
                      <a:solidFill>
                        <a:sysClr val="windowText" lastClr="000000"/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502-4FF4-ABC5-EE0E30D8C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List6!$G$28:$G$35</c:f>
              <c:strCache>
                <c:ptCount val="8"/>
                <c:pt idx="0">
                  <c:v>Zúčastnil(a) jsem se studentského protestu, demonstrace či stávky</c:v>
                </c:pt>
                <c:pt idx="1">
                  <c:v>Napsal(a) jsem článek do školního časopisu (tištěného či online), který se vyjadřoval k dění na naší škole</c:v>
                </c:pt>
                <c:pt idx="2">
                  <c:v>Napsal(a) jsem online článek či příspěvek do blogu, který se vyjadřoval k dění na naší škole</c:v>
                </c:pt>
                <c:pt idx="3">
                  <c:v>Jako zástupce studentů jsem jednal(a) s učiteli či s vedením školy</c:v>
                </c:pt>
                <c:pt idx="4">
                  <c:v>Podepsal(a) jsem petici, která se vyjadřovala k dění na naší škole</c:v>
                </c:pt>
                <c:pt idx="5">
                  <c:v>Diskutoval(a) jsem na internetu o dění na naší škole</c:v>
                </c:pt>
                <c:pt idx="6">
                  <c:v>Přidal(a) jsem se do online skupiny na sociální síti (např. Facebooku), která se vyjadřovala k dění na naší škole</c:v>
                </c:pt>
                <c:pt idx="7">
                  <c:v>Pokusil(a) jsem se prosadit mezi spolužáky svůj názor na dění na naší škole</c:v>
                </c:pt>
              </c:strCache>
            </c:strRef>
          </c:cat>
          <c:val>
            <c:numRef>
              <c:f>List6!$J$28:$J$35</c:f>
              <c:numCache>
                <c:formatCode>0%</c:formatCode>
                <c:ptCount val="8"/>
                <c:pt idx="0">
                  <c:v>2.0000000000000004E-2</c:v>
                </c:pt>
                <c:pt idx="1">
                  <c:v>3.0000000000000002E-2</c:v>
                </c:pt>
                <c:pt idx="2">
                  <c:v>4.0000000000000008E-2</c:v>
                </c:pt>
                <c:pt idx="3">
                  <c:v>8.0000000000000016E-2</c:v>
                </c:pt>
                <c:pt idx="4">
                  <c:v>4.0000000000000008E-2</c:v>
                </c:pt>
                <c:pt idx="5">
                  <c:v>0.15000000000000002</c:v>
                </c:pt>
                <c:pt idx="6">
                  <c:v>0.12000000000000001</c:v>
                </c:pt>
                <c:pt idx="7">
                  <c:v>0.18000000000000002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02-4FF4-ABC5-EE0E30D8C4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5126272"/>
        <c:axId val="75127808"/>
      </c:barChart>
      <c:catAx>
        <c:axId val="751262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75127808"/>
        <c:crosses val="autoZero"/>
        <c:auto val="1"/>
        <c:lblAlgn val="ctr"/>
        <c:lblOffset val="100"/>
        <c:noMultiLvlLbl val="0"/>
      </c:catAx>
      <c:valAx>
        <c:axId val="751278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75126272"/>
        <c:crosses val="autoZero"/>
        <c:crossBetween val="between"/>
        <c:majorUnit val="0.5"/>
        <c:minorUnit val="2.0000000000000011E-2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List10!$A$1:$A$8</c:f>
              <c:strCache>
                <c:ptCount val="8"/>
                <c:pt idx="0">
                  <c:v>Spolu s dalšími násilně obsadil(a) nějaký úřad či vládní budovu</c:v>
                </c:pt>
                <c:pt idx="1">
                  <c:v>Vstoupil(a) do politické strany</c:v>
                </c:pt>
                <c:pt idx="2">
                  <c:v>Bez povolení na veřejnosti vylepoval(a) plakáty a/nebo psal(a) nápisy na zdi</c:v>
                </c:pt>
                <c:pt idx="3">
                  <c:v>Vytvořil(a) blog nebo webovou stránku</c:v>
                </c:pt>
                <c:pt idx="4">
                  <c:v>Zúčastnil(a) se nepovolené demonstrace, na které hrozí střety s policií</c:v>
                </c:pt>
                <c:pt idx="5">
                  <c:v>Vstoupil(a) do občanské organizace</c:v>
                </c:pt>
                <c:pt idx="6">
                  <c:v>Podepsal(a) petici</c:v>
                </c:pt>
                <c:pt idx="7">
                  <c:v>Volil(a) ve volbách</c:v>
                </c:pt>
              </c:strCache>
            </c:strRef>
          </c:cat>
          <c:val>
            <c:numRef>
              <c:f>List10!$B$1:$B$8</c:f>
              <c:numCache>
                <c:formatCode>0.00</c:formatCode>
                <c:ptCount val="8"/>
                <c:pt idx="0">
                  <c:v>1.5465481171548117</c:v>
                </c:pt>
                <c:pt idx="1">
                  <c:v>1.6423017107309488</c:v>
                </c:pt>
                <c:pt idx="2">
                  <c:v>1.7159916926272061</c:v>
                </c:pt>
                <c:pt idx="3">
                  <c:v>1.8708333333333333</c:v>
                </c:pt>
                <c:pt idx="4">
                  <c:v>1.9003131524008352</c:v>
                </c:pt>
                <c:pt idx="5">
                  <c:v>2.0345368916797488</c:v>
                </c:pt>
                <c:pt idx="6">
                  <c:v>2.7415496619864799</c:v>
                </c:pt>
                <c:pt idx="7">
                  <c:v>2.8564766839378231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5-4B50-9B8B-BF66E842A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52000"/>
        <c:axId val="75157888"/>
      </c:barChart>
      <c:catAx>
        <c:axId val="75152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600"/>
            </a:pPr>
            <a:endParaRPr lang="cs-CZ"/>
          </a:p>
        </c:txPr>
        <c:crossAx val="75157888"/>
        <c:crosses val="autoZero"/>
        <c:auto val="1"/>
        <c:lblAlgn val="ctr"/>
        <c:lblOffset val="100"/>
        <c:noMultiLvlLbl val="0"/>
      </c:catAx>
      <c:valAx>
        <c:axId val="75157888"/>
        <c:scaling>
          <c:orientation val="minMax"/>
          <c:max val="4"/>
          <c:min val="1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cs-CZ"/>
          </a:p>
        </c:txPr>
        <c:crossAx val="75152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51195683872797E-2"/>
          <c:y val="4.3857132820648792E-2"/>
          <c:w val="0.79840806357538663"/>
          <c:h val="0.54742826330223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18-29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50</c:v>
                </c:pt>
                <c:pt idx="1">
                  <c:v>12</c:v>
                </c:pt>
                <c:pt idx="2">
                  <c:v>3</c:v>
                </c:pt>
                <c:pt idx="3">
                  <c:v>24</c:v>
                </c:pt>
                <c:pt idx="4">
                  <c:v>23</c:v>
                </c:pt>
                <c:pt idx="5">
                  <c:v>9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C2-4111-99BA-9D48D411B4F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30-59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79</c:v>
                </c:pt>
                <c:pt idx="1">
                  <c:v>19</c:v>
                </c:pt>
                <c:pt idx="2">
                  <c:v>6</c:v>
                </c:pt>
                <c:pt idx="3">
                  <c:v>28</c:v>
                </c:pt>
                <c:pt idx="4">
                  <c:v>24</c:v>
                </c:pt>
                <c:pt idx="5">
                  <c:v>6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C2-4111-99BA-9D48D411B4F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60+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84</c:v>
                </c:pt>
                <c:pt idx="1">
                  <c:v>14</c:v>
                </c:pt>
                <c:pt idx="2">
                  <c:v>8</c:v>
                </c:pt>
                <c:pt idx="3">
                  <c:v>17</c:v>
                </c:pt>
                <c:pt idx="4">
                  <c:v>15</c:v>
                </c:pt>
                <c:pt idx="5">
                  <c:v>3</c:v>
                </c:pt>
                <c:pt idx="6">
                  <c:v>0.60000000000000064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C2-4111-99BA-9D48D411B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299904"/>
        <c:axId val="122301440"/>
      </c:barChart>
      <c:catAx>
        <c:axId val="12229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301440"/>
        <c:crosses val="autoZero"/>
        <c:auto val="1"/>
        <c:lblAlgn val="ctr"/>
        <c:lblOffset val="100"/>
        <c:noMultiLvlLbl val="0"/>
      </c:catAx>
      <c:valAx>
        <c:axId val="122301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29990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51195683872797E-2"/>
          <c:y val="4.3857132820648743E-2"/>
          <c:w val="0.79840806357538663"/>
          <c:h val="0.547428263302236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18-29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50</c:v>
                </c:pt>
                <c:pt idx="1">
                  <c:v>12</c:v>
                </c:pt>
                <c:pt idx="2">
                  <c:v>3</c:v>
                </c:pt>
                <c:pt idx="3">
                  <c:v>24</c:v>
                </c:pt>
                <c:pt idx="4">
                  <c:v>23</c:v>
                </c:pt>
                <c:pt idx="5">
                  <c:v>9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0-42C7-947E-E136D41FE1A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30-59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79</c:v>
                </c:pt>
                <c:pt idx="1">
                  <c:v>19</c:v>
                </c:pt>
                <c:pt idx="2">
                  <c:v>6</c:v>
                </c:pt>
                <c:pt idx="3">
                  <c:v>28</c:v>
                </c:pt>
                <c:pt idx="4">
                  <c:v>24</c:v>
                </c:pt>
                <c:pt idx="5">
                  <c:v>6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0-42C7-947E-E136D41FE1A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60+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Volení</c:v>
                </c:pt>
                <c:pt idx="1">
                  <c:v>Kontaktování politika</c:v>
                </c:pt>
                <c:pt idx="2">
                  <c:v>Členství v pol. straně</c:v>
                </c:pt>
                <c:pt idx="3">
                  <c:v>Konzumerismus</c:v>
                </c:pt>
                <c:pt idx="4">
                  <c:v>Podepsání petice</c:v>
                </c:pt>
                <c:pt idx="5">
                  <c:v>Účast na demonstraci</c:v>
                </c:pt>
                <c:pt idx="6">
                  <c:v>Účast na ileg. protestu</c:v>
                </c:pt>
              </c:strCache>
            </c:strRef>
          </c:cat>
          <c:val>
            <c:numRef>
              <c:f>List1!$D$2:$D$8</c:f>
              <c:numCache>
                <c:formatCode>General</c:formatCode>
                <c:ptCount val="7"/>
                <c:pt idx="0">
                  <c:v>84</c:v>
                </c:pt>
                <c:pt idx="1">
                  <c:v>14</c:v>
                </c:pt>
                <c:pt idx="2">
                  <c:v>8</c:v>
                </c:pt>
                <c:pt idx="3">
                  <c:v>17</c:v>
                </c:pt>
                <c:pt idx="4">
                  <c:v>15</c:v>
                </c:pt>
                <c:pt idx="5">
                  <c:v>3</c:v>
                </c:pt>
                <c:pt idx="6">
                  <c:v>0.60000000000000042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10-42C7-947E-E136D41FE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72480"/>
        <c:axId val="122374016"/>
      </c:barChart>
      <c:catAx>
        <c:axId val="1223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374016"/>
        <c:crosses val="autoZero"/>
        <c:auto val="1"/>
        <c:lblAlgn val="ctr"/>
        <c:lblOffset val="100"/>
        <c:noMultiLvlLbl val="0"/>
      </c:catAx>
      <c:valAx>
        <c:axId val="12237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37248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FBBE-691A-4BB7-B4FC-670E0B50B345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DF6D-8373-4DC5-9332-46E0461979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/>
          <a:lstStyle/>
          <a:p>
            <a:r>
              <a:rPr lang="cs-CZ" dirty="0" smtClean="0"/>
              <a:t>Občanská a politická socializace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Jan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Šerek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25. 4. 2019</a:t>
            </a: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sychologie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adolescentů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„Do okamžiku, kdy dítě ve věku 14 let nastupuje na střední školu, jsou již jeho základní politické orientace ve vztahu k režimu a komunitě pevně usazené. Proto přinejmenším během následujících čtyř let na střední škole můžeme zaznamenat pouze málo podstatných změn.</a:t>
            </a:r>
            <a:r>
              <a:rPr lang="en-US" i="1" dirty="0" smtClean="0"/>
              <a:t>”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en-US" dirty="0" smtClean="0"/>
              <a:t>(Easton &amp; Hess, 1962, 236)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1966;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,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&amp; Green, 1969;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</a:t>
            </a:r>
            <a:r>
              <a:rPr lang="cs-CZ" sz="2400" dirty="0" err="1" smtClean="0"/>
              <a:t>Beall</a:t>
            </a:r>
            <a:r>
              <a:rPr lang="cs-CZ" sz="2400" dirty="0" smtClean="0"/>
              <a:t>, 1970)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děti?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Adelson</a:t>
            </a:r>
            <a:endParaRPr lang="cs-CZ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1966;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, O‘</a:t>
            </a:r>
            <a:r>
              <a:rPr lang="cs-CZ" sz="2400" dirty="0" err="1" smtClean="0"/>
              <a:t>Neil</a:t>
            </a:r>
            <a:r>
              <a:rPr lang="cs-CZ" sz="2400" dirty="0" smtClean="0"/>
              <a:t>, &amp; Green, 1969; </a:t>
            </a:r>
            <a:r>
              <a:rPr lang="cs-CZ" sz="2400" dirty="0" err="1" smtClean="0"/>
              <a:t>Adelson</a:t>
            </a:r>
            <a:r>
              <a:rPr lang="cs-CZ" sz="2400" dirty="0" smtClean="0"/>
              <a:t> &amp; </a:t>
            </a:r>
            <a:r>
              <a:rPr lang="cs-CZ" sz="2400" dirty="0" err="1" smtClean="0"/>
              <a:t>Beall</a:t>
            </a:r>
            <a:r>
              <a:rPr lang="cs-CZ" sz="2400" dirty="0" smtClean="0"/>
              <a:t>, 1970)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Jean </a:t>
            </a:r>
            <a:r>
              <a:rPr lang="cs-CZ" dirty="0" err="1" smtClean="0"/>
              <a:t>Piaget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Robert </a:t>
            </a:r>
            <a:r>
              <a:rPr lang="cs-CZ" dirty="0" err="1" smtClean="0"/>
              <a:t>Selman</a:t>
            </a:r>
            <a:endParaRPr lang="cs-CZ" dirty="0" smtClean="0"/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červen 2014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asi 2,000 studentů 9. ročníků ZŠ a prvních ročníků SŠ (průměrný věk 15,7 let)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dotazníkové šetření</a:t>
            </a:r>
            <a:endParaRPr lang="cs-CZ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933056"/>
            <a:ext cx="43815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dělají?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213285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90872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11663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feminspire.com/wp-content/uploads/2012/12/bigstock_silhouettes_of_concert_crowd_i_1565261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4320480" cy="2387065"/>
          </a:xfrm>
          <a:prstGeom prst="rect">
            <a:avLst/>
          </a:prstGeom>
          <a:noFill/>
        </p:spPr>
      </p:pic>
      <p:pic>
        <p:nvPicPr>
          <p:cNvPr id="5" name="Picture 6" descr="http://www.merchandisingplaza.com/images/products/41926/im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060848"/>
            <a:ext cx="2941737" cy="3037938"/>
          </a:xfrm>
          <a:prstGeom prst="rect">
            <a:avLst/>
          </a:prstGeom>
          <a:noFill/>
        </p:spPr>
      </p:pic>
      <p:pic>
        <p:nvPicPr>
          <p:cNvPr id="6" name="Picture 8" descr="https://desertpeace.files.wordpress.com/2014/12/boycott-the-boycott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816" y="3501008"/>
            <a:ext cx="1964160" cy="1964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5805264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537321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4581128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algn="ctr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wackybuttons.com/designcodes/110/1101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5013176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3789040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3356992"/>
            <a:ext cx="44999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548680"/>
            <a:ext cx="4499992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210672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 smtClean="0"/>
              <a:t>ne </a:t>
            </a:r>
            <a:r>
              <a:rPr lang="cs-CZ" sz="5400" dirty="0" smtClean="0">
                <a:solidFill>
                  <a:srgbClr val="C00000"/>
                </a:solidFill>
              </a:rPr>
              <a:t>online vs. offline</a:t>
            </a:r>
            <a:r>
              <a:rPr lang="cs-CZ" sz="5400" dirty="0" smtClean="0"/>
              <a:t>,</a:t>
            </a:r>
          </a:p>
          <a:p>
            <a:pPr algn="ctr"/>
            <a:r>
              <a:rPr lang="cs-CZ" sz="5400" dirty="0" smtClean="0"/>
              <a:t>ale </a:t>
            </a:r>
            <a:r>
              <a:rPr lang="cs-CZ" sz="5400" dirty="0" smtClean="0">
                <a:solidFill>
                  <a:srgbClr val="00B050"/>
                </a:solidFill>
              </a:rPr>
              <a:t>nenáročné vs. náročné</a:t>
            </a:r>
            <a:endParaRPr lang="cs-CZ" sz="5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23528" y="1556792"/>
          <a:ext cx="8280920" cy="492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32394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Jakých konkrétních témat se tvé aktivity týkaly?</a:t>
            </a:r>
            <a:endParaRPr lang="cs-CZ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dělají ve škole?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855096" y="215347"/>
          <a:ext cx="5433807" cy="6427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 považují za účinné do budoucna?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1271153"/>
          <a:ext cx="8424936" cy="5179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528" y="18864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Zkus se nyní zamyslet, jak to budeš mít v dospělosti. Pokud bych se v dospělosti domníval(a), že se ve společnosti dějte něco špatného, tak bych …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457200" y="1571613"/>
          <a:ext cx="8229600" cy="48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bdélník 8"/>
          <p:cNvSpPr/>
          <p:nvPr/>
        </p:nvSpPr>
        <p:spPr>
          <a:xfrm>
            <a:off x="3779912" y="1700808"/>
            <a:ext cx="3888432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00760" y="6000768"/>
            <a:ext cx="29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Norris</a:t>
            </a:r>
            <a:r>
              <a:rPr lang="cs-CZ" b="1" dirty="0" smtClean="0"/>
              <a:t>, 2003</a:t>
            </a:r>
          </a:p>
          <a:p>
            <a:r>
              <a:rPr lang="cs-CZ" dirty="0" smtClean="0"/>
              <a:t>Data: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203848" y="5157192"/>
            <a:ext cx="2088232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57200" y="1571613"/>
          <a:ext cx="8229600" cy="48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000760" y="6000768"/>
            <a:ext cx="292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Norris</a:t>
            </a:r>
            <a:r>
              <a:rPr lang="cs-CZ" b="1" dirty="0" smtClean="0"/>
              <a:t>, 2003</a:t>
            </a:r>
          </a:p>
          <a:p>
            <a:r>
              <a:rPr lang="cs-CZ" dirty="0" smtClean="0"/>
              <a:t>Data: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18864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CATCH-</a:t>
            </a:r>
            <a:r>
              <a:rPr lang="cs-CZ" sz="2400" dirty="0" err="1" smtClean="0"/>
              <a:t>EyoU</a:t>
            </a:r>
            <a:r>
              <a:rPr lang="cs-CZ" sz="2400" dirty="0" smtClean="0"/>
              <a:t> (2017) – 15-19letí za poslední rok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012496"/>
              </p:ext>
            </p:extLst>
          </p:nvPr>
        </p:nvGraphicFramePr>
        <p:xfrm>
          <a:off x="179512" y="815841"/>
          <a:ext cx="4572000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9403011"/>
              </p:ext>
            </p:extLst>
          </p:nvPr>
        </p:nvGraphicFramePr>
        <p:xfrm>
          <a:off x="4427984" y="815840"/>
          <a:ext cx="4748997" cy="311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91889"/>
              </p:ext>
            </p:extLst>
          </p:nvPr>
        </p:nvGraphicFramePr>
        <p:xfrm>
          <a:off x="719572" y="3933055"/>
          <a:ext cx="7704856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9819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si myslí?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/>
          <a:lstStyle/>
          <a:p>
            <a:r>
              <a:rPr lang="cs-CZ" dirty="0" smtClean="0"/>
              <a:t>Co si myslí?</a:t>
            </a:r>
            <a:endParaRPr lang="cs-CZ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67544" y="4005064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 důvěřují?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 smtClean="0">
                <a:latin typeface="+mj-lt"/>
                <a:ea typeface="+mj-ea"/>
                <a:cs typeface="+mj-cs"/>
              </a:rPr>
              <a:t>cítí se schopní něco změnit?</a:t>
            </a: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jak velcí demokraté jsou?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260648"/>
          <a:ext cx="865051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996952"/>
            <a:ext cx="8676456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395536" y="404664"/>
          <a:ext cx="8424936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Kdybych chtěl(a), myslím, že bych dokázal(a) … </a:t>
            </a:r>
            <a:endParaRPr lang="cs-CZ" sz="3200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67544" y="1484784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/>
          <p:nvPr/>
        </p:nvGraphicFramePr>
        <p:xfrm>
          <a:off x="251520" y="836712"/>
          <a:ext cx="864096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07504" y="0"/>
          <a:ext cx="8856984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0170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2002" y="476672"/>
            <a:ext cx="632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Typologie postojů k demokracii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17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/>
              <a:t>Proč adolescenti</a:t>
            </a:r>
            <a:br>
              <a:rPr lang="cs-CZ" dirty="0" smtClean="0"/>
            </a:br>
            <a:r>
              <a:rPr lang="cs-CZ" dirty="0" smtClean="0"/>
              <a:t>a občanský život či politika?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cs-CZ" dirty="0" smtClean="0"/>
              <a:t>rozvoj sociální složky identity (</a:t>
            </a:r>
            <a:r>
              <a:rPr lang="cs-CZ" dirty="0" err="1" smtClean="0"/>
              <a:t>Erikson</a:t>
            </a:r>
            <a:r>
              <a:rPr lang="cs-CZ" dirty="0" smtClean="0"/>
              <a:t>, 1968)</a:t>
            </a:r>
          </a:p>
          <a:p>
            <a:r>
              <a:rPr lang="cs-CZ" dirty="0" smtClean="0"/>
              <a:t>společenské a institucionální pobídky</a:t>
            </a:r>
          </a:p>
          <a:p>
            <a:pPr lvl="1"/>
            <a:r>
              <a:rPr lang="cs-CZ" dirty="0" smtClean="0"/>
              <a:t>vzdělávací systém </a:t>
            </a:r>
            <a:r>
              <a:rPr lang="en-US" dirty="0" smtClean="0"/>
              <a:t>(</a:t>
            </a:r>
            <a:r>
              <a:rPr lang="en-US" dirty="0" err="1" smtClean="0"/>
              <a:t>Niemi</a:t>
            </a:r>
            <a:r>
              <a:rPr lang="en-US" dirty="0" smtClean="0"/>
              <a:t> &amp; </a:t>
            </a:r>
            <a:r>
              <a:rPr lang="en-US" dirty="0" err="1" smtClean="0"/>
              <a:t>Hepbur</a:t>
            </a:r>
            <a:r>
              <a:rPr lang="cs-CZ" dirty="0" smtClean="0"/>
              <a:t>n</a:t>
            </a:r>
            <a:r>
              <a:rPr lang="en-US" dirty="0" smtClean="0"/>
              <a:t>, 1995)</a:t>
            </a:r>
            <a:endParaRPr lang="cs-CZ" dirty="0" smtClean="0"/>
          </a:p>
          <a:p>
            <a:pPr lvl="1"/>
            <a:r>
              <a:rPr lang="cs-CZ" dirty="0" smtClean="0"/>
              <a:t>politická práva</a:t>
            </a: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endParaRPr lang="cs-CZ" sz="3600" dirty="0" smtClean="0"/>
          </a:p>
          <a:p>
            <a:pPr algn="ctr"/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125266"/>
          <a:ext cx="6973105" cy="3556238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4250655">
                  <a:extLst>
                    <a:ext uri="{9D8B030D-6E8A-4147-A177-3AD203B41FA5}">
                      <a16:colId xmlns:a16="http://schemas.microsoft.com/office/drawing/2014/main" val="2210478271"/>
                    </a:ext>
                  </a:extLst>
                </a:gridCol>
                <a:gridCol w="907227">
                  <a:extLst>
                    <a:ext uri="{9D8B030D-6E8A-4147-A177-3AD203B41FA5}">
                      <a16:colId xmlns:a16="http://schemas.microsoft.com/office/drawing/2014/main" val="1228988352"/>
                    </a:ext>
                  </a:extLst>
                </a:gridCol>
                <a:gridCol w="1055738">
                  <a:extLst>
                    <a:ext uri="{9D8B030D-6E8A-4147-A177-3AD203B41FA5}">
                      <a16:colId xmlns:a16="http://schemas.microsoft.com/office/drawing/2014/main" val="1405341199"/>
                    </a:ext>
                  </a:extLst>
                </a:gridCol>
                <a:gridCol w="759485">
                  <a:extLst>
                    <a:ext uri="{9D8B030D-6E8A-4147-A177-3AD203B41FA5}">
                      <a16:colId xmlns:a16="http://schemas.microsoft.com/office/drawing/2014/main" val="1106637045"/>
                    </a:ext>
                  </a:extLst>
                </a:gridCol>
              </a:tblGrid>
              <a:tr h="5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Majority-oriented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Conventional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Liberal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420484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Class counts based on the most likely class membership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41626018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Time 1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236 (31%)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239 (31%)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293 (38%)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76806937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Time 2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303 (39%)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253 (33%)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212 (28%)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5078573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Comparisons of the classes (time 1)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9295498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Gender (female)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39%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5935378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School track (academic)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6180682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Parental education (university/college)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8230340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Trust in institutions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1.87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2.24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2.11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13846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Right-wing authoritarianism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2.82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2.99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2.62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99256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Protest participation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1.43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1.27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1.38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95904691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Representational participation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1.10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1.05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1.09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5907921"/>
                  </a:ext>
                </a:extLst>
              </a:tr>
              <a:tr h="254017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Volunteering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1.68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1.85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1.81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8491274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078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628649" y="2125266"/>
          <a:ext cx="8007300" cy="1314450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2001383">
                  <a:extLst>
                    <a:ext uri="{9D8B030D-6E8A-4147-A177-3AD203B41FA5}">
                      <a16:colId xmlns:a16="http://schemas.microsoft.com/office/drawing/2014/main" val="2386355166"/>
                    </a:ext>
                  </a:extLst>
                </a:gridCol>
                <a:gridCol w="2001383">
                  <a:extLst>
                    <a:ext uri="{9D8B030D-6E8A-4147-A177-3AD203B41FA5}">
                      <a16:colId xmlns:a16="http://schemas.microsoft.com/office/drawing/2014/main" val="818568456"/>
                    </a:ext>
                  </a:extLst>
                </a:gridCol>
                <a:gridCol w="2002267">
                  <a:extLst>
                    <a:ext uri="{9D8B030D-6E8A-4147-A177-3AD203B41FA5}">
                      <a16:colId xmlns:a16="http://schemas.microsoft.com/office/drawing/2014/main" val="3575387323"/>
                    </a:ext>
                  </a:extLst>
                </a:gridCol>
                <a:gridCol w="2002267">
                  <a:extLst>
                    <a:ext uri="{9D8B030D-6E8A-4147-A177-3AD203B41FA5}">
                      <a16:colId xmlns:a16="http://schemas.microsoft.com/office/drawing/2014/main" val="1419500157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Time 2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extLst>
                  <a:ext uri="{0D108BD9-81ED-4DB2-BD59-A6C34878D82A}">
                    <a16:rowId xmlns:a16="http://schemas.microsoft.com/office/drawing/2014/main" val="398305840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Time 1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Majority-oriented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Conventional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Liberal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2583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Majority-oriented</a:t>
                      </a:r>
                      <a:endParaRPr lang="cs-CZ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.89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.06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.06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8054556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Conventional</a:t>
                      </a:r>
                      <a:endParaRPr lang="cs-CZ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.06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.86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.07</a:t>
                      </a:r>
                      <a:endParaRPr lang="cs-CZ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extLst>
                  <a:ext uri="{0D108BD9-81ED-4DB2-BD59-A6C34878D82A}">
                    <a16:rowId xmlns:a16="http://schemas.microsoft.com/office/drawing/2014/main" val="82964979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</a:rPr>
                        <a:t>Liberal</a:t>
                      </a:r>
                      <a:endParaRPr lang="cs-CZ" sz="15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.26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.13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.61</a:t>
                      </a:r>
                      <a:endParaRPr lang="cs-CZ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430" marR="9543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2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888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Predikce opuštění liberálního pohledu:</a:t>
            </a:r>
          </a:p>
          <a:p>
            <a:r>
              <a:rPr lang="cs-CZ" dirty="0" smtClean="0"/>
              <a:t>Pohlaví – ženy mají nižší pravděpodobnost </a:t>
            </a:r>
            <a:r>
              <a:rPr lang="cs-CZ" dirty="0" err="1" smtClean="0"/>
              <a:t>tranzice</a:t>
            </a:r>
            <a:r>
              <a:rPr lang="cs-CZ" dirty="0" smtClean="0"/>
              <a:t> k majoritně orientovanému pojetí</a:t>
            </a:r>
          </a:p>
          <a:p>
            <a:r>
              <a:rPr lang="cs-CZ" dirty="0" smtClean="0"/>
              <a:t>Důvěra v instituce – adolescenti s nižší důvěrou mají vyšší pravděpodobnost (</a:t>
            </a:r>
            <a:r>
              <a:rPr lang="cs-CZ" i="1" dirty="0" smtClean="0"/>
              <a:t>p(</a:t>
            </a:r>
            <a:r>
              <a:rPr lang="cs-CZ" i="1" dirty="0" err="1" smtClean="0"/>
              <a:t>m|l</a:t>
            </a:r>
            <a:r>
              <a:rPr lang="cs-CZ" i="1" dirty="0" smtClean="0"/>
              <a:t>) = .41</a:t>
            </a:r>
            <a:r>
              <a:rPr lang="cs-CZ" dirty="0" smtClean="0"/>
              <a:t>) </a:t>
            </a:r>
            <a:r>
              <a:rPr lang="cs-CZ" dirty="0" err="1" smtClean="0"/>
              <a:t>tranzice</a:t>
            </a:r>
            <a:r>
              <a:rPr lang="cs-CZ" dirty="0" smtClean="0"/>
              <a:t> k majoritně orientovanému pojetí než adolescenti s vyšší důvěrou (</a:t>
            </a:r>
            <a:r>
              <a:rPr lang="cs-CZ" i="1" dirty="0"/>
              <a:t>p(</a:t>
            </a:r>
            <a:r>
              <a:rPr lang="cs-CZ" i="1" dirty="0" err="1"/>
              <a:t>m|l</a:t>
            </a:r>
            <a:r>
              <a:rPr lang="cs-CZ" i="1" dirty="0"/>
              <a:t>) = </a:t>
            </a:r>
            <a:r>
              <a:rPr lang="cs-CZ" i="1" dirty="0" smtClean="0"/>
              <a:t>.13</a:t>
            </a:r>
            <a:r>
              <a:rPr lang="cs-CZ" dirty="0" smtClean="0"/>
              <a:t>)</a:t>
            </a:r>
            <a:endParaRPr lang="cs-CZ" i="1" dirty="0" smtClean="0"/>
          </a:p>
          <a:p>
            <a:r>
              <a:rPr lang="cs-CZ" dirty="0" smtClean="0"/>
              <a:t>Dobrovolnictví – adolescenti, kteří neparticipují, mají vyšší pravděpodobnost (</a:t>
            </a:r>
            <a:r>
              <a:rPr lang="cs-CZ" i="1" dirty="0" smtClean="0"/>
              <a:t>p(</a:t>
            </a:r>
            <a:r>
              <a:rPr lang="cs-CZ" i="1" dirty="0" err="1" smtClean="0"/>
              <a:t>k|l</a:t>
            </a:r>
            <a:r>
              <a:rPr lang="cs-CZ" i="1" dirty="0"/>
              <a:t>) = </a:t>
            </a:r>
            <a:r>
              <a:rPr lang="cs-CZ" i="1" dirty="0" smtClean="0"/>
              <a:t>.25</a:t>
            </a:r>
            <a:r>
              <a:rPr lang="cs-CZ" dirty="0" smtClean="0"/>
              <a:t>) </a:t>
            </a:r>
            <a:r>
              <a:rPr lang="cs-CZ" dirty="0" err="1" smtClean="0"/>
              <a:t>tranzice</a:t>
            </a:r>
            <a:r>
              <a:rPr lang="cs-CZ" dirty="0" smtClean="0"/>
              <a:t> ke konvenčnímu pojetí než adolescenti, kteří participují </a:t>
            </a:r>
            <a:r>
              <a:rPr lang="cs-CZ" dirty="0"/>
              <a:t>(</a:t>
            </a:r>
            <a:r>
              <a:rPr lang="cs-CZ" i="1" dirty="0"/>
              <a:t>p(</a:t>
            </a:r>
            <a:r>
              <a:rPr lang="cs-CZ" i="1" dirty="0" err="1"/>
              <a:t>k|l</a:t>
            </a:r>
            <a:r>
              <a:rPr lang="cs-CZ" i="1" dirty="0"/>
              <a:t>) = </a:t>
            </a:r>
            <a:r>
              <a:rPr lang="cs-CZ" i="1" dirty="0" smtClean="0"/>
              <a:t>.03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311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404664"/>
          <a:ext cx="896448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697799"/>
              </p:ext>
            </p:extLst>
          </p:nvPr>
        </p:nvGraphicFramePr>
        <p:xfrm>
          <a:off x="323528" y="404664"/>
          <a:ext cx="8496947" cy="6070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9485">
                  <a:extLst>
                    <a:ext uri="{9D8B030D-6E8A-4147-A177-3AD203B41FA5}">
                      <a16:colId xmlns:a16="http://schemas.microsoft.com/office/drawing/2014/main" val="2445083815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07052695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72015722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274574659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349422761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412651863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68150987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486812537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789497619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03003944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36418727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589399170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2949174277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1581075058"/>
                    </a:ext>
                  </a:extLst>
                </a:gridCol>
                <a:gridCol w="445533">
                  <a:extLst>
                    <a:ext uri="{9D8B030D-6E8A-4147-A177-3AD203B41FA5}">
                      <a16:colId xmlns:a16="http://schemas.microsoft.com/office/drawing/2014/main" val="524147202"/>
                    </a:ext>
                  </a:extLst>
                </a:gridCol>
              </a:tblGrid>
              <a:tr h="339834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T-test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Effect size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484933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225507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Tolerance - rovnost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2.98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0.25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9.01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90281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za svou práci brát stejný plat jako Češi. kteří dělají stejnou </a:t>
                      </a:r>
                      <a:r>
                        <a:rPr lang="cs-CZ" sz="1400" u="none" strike="noStrike" dirty="0" smtClean="0">
                          <a:effectLst/>
                        </a:rPr>
                        <a:t>práci.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5.33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0.28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668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008281099"/>
                  </a:ext>
                </a:extLst>
              </a:tr>
              <a:tr h="95937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Děti přistěhovalců by měly mít stejné příležitosti studovat jako české děti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3.34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7.92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712835872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zaručenou stejnou zdravotní péči jako Češi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3.29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3.01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8.76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2858503157"/>
                  </a:ext>
                </a:extLst>
              </a:tr>
              <a:tr h="21319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Tolerance - kultura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2.38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1.93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16.64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670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0.91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0.94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671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92055"/>
                  </a:ext>
                </a:extLst>
              </a:tr>
              <a:tr h="57988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Přistěhovalcům by mělo být povoleno udržovat si svůj jazyk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2.48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11.38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1062933824"/>
                  </a:ext>
                </a:extLst>
              </a:tr>
              <a:tr h="76962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právo zachovat si své tradice a kulturu</a:t>
                      </a:r>
                      <a:r>
                        <a:rPr lang="cs-CZ" sz="1400" u="none" strike="noStrike" dirty="0" smtClean="0">
                          <a:effectLst/>
                        </a:rPr>
                        <a:t>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2.65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2.09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14.75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0.000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0.73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662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905059248"/>
                  </a:ext>
                </a:extLst>
              </a:tr>
              <a:tr h="114911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Přistěhovalci by měli mít právo stavět si u nás své náboženské stavby (např. pravoslavné kostely. mešity. buddhistické svatyně</a:t>
                      </a:r>
                      <a:r>
                        <a:rPr lang="cs-CZ" sz="1400" u="none" strike="noStrike" dirty="0" smtClean="0">
                          <a:effectLst/>
                        </a:rPr>
                        <a:t>)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1.99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1.61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0.39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11.11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0.000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0.61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0.58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0.44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657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6" marR="7706" marT="7706" marB="0" anchor="ctr"/>
                </a:tc>
                <a:extLst>
                  <a:ext uri="{0D108BD9-81ED-4DB2-BD59-A6C34878D82A}">
                    <a16:rowId xmlns:a16="http://schemas.microsoft.com/office/drawing/2014/main" val="357508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47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Celoživotní otevřenost</a:t>
            </a:r>
            <a:endParaRPr lang="cs-CZ" dirty="0"/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1000100" y="2357430"/>
            <a:ext cx="2214578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2643174" y="2786058"/>
            <a:ext cx="2214578" cy="64294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1000100" y="4714884"/>
            <a:ext cx="4143404" cy="142876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000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86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42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71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Hypotéza vnímavých 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Celoživotní otevřenost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Vývojový diagram: paměť s přímým přístupem 7"/>
          <p:cNvSpPr/>
          <p:nvPr/>
        </p:nvSpPr>
        <p:spPr>
          <a:xfrm>
            <a:off x="1000100" y="2357430"/>
            <a:ext cx="2214578" cy="1428760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2643174" y="2786058"/>
            <a:ext cx="2214578" cy="642942"/>
          </a:xfrm>
          <a:prstGeom prst="flowChartMagneticDru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paměť s přímým přístupem 9"/>
          <p:cNvSpPr/>
          <p:nvPr/>
        </p:nvSpPr>
        <p:spPr>
          <a:xfrm>
            <a:off x="1000100" y="4714884"/>
            <a:ext cx="4143404" cy="1428760"/>
          </a:xfrm>
          <a:prstGeom prst="flowChartMagneticDrum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00010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adolescence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86050" y="292893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dospělost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4297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adolescence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71736" y="528638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dospělost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politické orientace mají nejnižší stabilitu v adolescenci a mladé dospělosti, zatímco v dalším životě zůstávají relativně stabilní (</a:t>
            </a:r>
            <a:r>
              <a:rPr lang="cs-CZ" sz="2800" dirty="0" err="1" smtClean="0"/>
              <a:t>Krosnick</a:t>
            </a:r>
            <a:r>
              <a:rPr lang="cs-CZ" sz="2800" dirty="0" smtClean="0"/>
              <a:t> &amp; </a:t>
            </a:r>
            <a:r>
              <a:rPr lang="cs-CZ" sz="2800" dirty="0" err="1" smtClean="0"/>
              <a:t>Alwin</a:t>
            </a:r>
            <a:r>
              <a:rPr lang="cs-CZ" sz="2800" dirty="0" smtClean="0"/>
              <a:t>, 1989; Prior, 2010; </a:t>
            </a:r>
            <a:r>
              <a:rPr lang="cs-CZ" sz="2800" dirty="0" err="1" smtClean="0"/>
              <a:t>Sears</a:t>
            </a:r>
            <a:r>
              <a:rPr lang="cs-CZ" sz="2800" dirty="0" smtClean="0"/>
              <a:t> &amp; </a:t>
            </a:r>
            <a:r>
              <a:rPr lang="cs-CZ" sz="2800" dirty="0" err="1" smtClean="0"/>
              <a:t>Levy</a:t>
            </a:r>
            <a:r>
              <a:rPr lang="cs-CZ" sz="2800" dirty="0" smtClean="0"/>
              <a:t>, 2003)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Eckstein</a:t>
            </a:r>
            <a:r>
              <a:rPr lang="cs-CZ" sz="2800" dirty="0" smtClean="0"/>
              <a:t>, </a:t>
            </a:r>
            <a:r>
              <a:rPr lang="cs-CZ" sz="2800" dirty="0" err="1" smtClean="0"/>
              <a:t>Noack</a:t>
            </a:r>
            <a:r>
              <a:rPr lang="cs-CZ" sz="2800" dirty="0" smtClean="0"/>
              <a:t>, &amp; </a:t>
            </a:r>
            <a:r>
              <a:rPr lang="cs-CZ" sz="2800" dirty="0" err="1" smtClean="0"/>
              <a:t>Gniewosz</a:t>
            </a:r>
            <a:r>
              <a:rPr lang="cs-CZ" sz="2800" dirty="0" smtClean="0"/>
              <a:t> (2012) popsali narůstající stabilitu politických orientací v průběhu adolescence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cs-CZ" sz="2800" dirty="0" smtClean="0"/>
              <a:t>stejný vzorec se projevuje i u dalších sociopolitických postojů, které mohou souviset s politickým/občanským chováním, jako je například autoritářství, dogmatismus, tolerance, </a:t>
            </a:r>
            <a:r>
              <a:rPr lang="cs-CZ" sz="2800" dirty="0" err="1" smtClean="0"/>
              <a:t>etnocentrismus</a:t>
            </a:r>
            <a:r>
              <a:rPr lang="cs-CZ" sz="2800" dirty="0" smtClean="0"/>
              <a:t> či podpora sociální rovnosti (</a:t>
            </a:r>
            <a:r>
              <a:rPr lang="cs-CZ" sz="2800" dirty="0" err="1" smtClean="0"/>
              <a:t>Duckitt</a:t>
            </a:r>
            <a:r>
              <a:rPr lang="cs-CZ" sz="2800" dirty="0" smtClean="0"/>
              <a:t>, 2009; </a:t>
            </a:r>
            <a:r>
              <a:rPr lang="en-US" sz="2800" dirty="0" err="1" smtClean="0"/>
              <a:t>Vollebergh</a:t>
            </a:r>
            <a:r>
              <a:rPr lang="en-US" sz="2800" dirty="0" smtClean="0"/>
              <a:t>, </a:t>
            </a:r>
            <a:r>
              <a:rPr lang="en-US" sz="2800" dirty="0" err="1" smtClean="0"/>
              <a:t>Iedema</a:t>
            </a:r>
            <a:r>
              <a:rPr lang="en-US" sz="2800" dirty="0" smtClean="0"/>
              <a:t> &amp; </a:t>
            </a:r>
            <a:r>
              <a:rPr lang="en-US" sz="2800" dirty="0" err="1" smtClean="0"/>
              <a:t>Raaijmakers</a:t>
            </a:r>
            <a:r>
              <a:rPr lang="cs-CZ" sz="2800" dirty="0" smtClean="0"/>
              <a:t>, </a:t>
            </a:r>
            <a:r>
              <a:rPr lang="en-US" sz="2800" dirty="0" smtClean="0"/>
              <a:t>2001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676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cs-CZ" sz="2800" b="1" dirty="0" smtClean="0">
                <a:solidFill>
                  <a:srgbClr val="C00000"/>
                </a:solidFill>
              </a:rPr>
              <a:t>co podporuje hypotézu vnímaných let?</a:t>
            </a:r>
          </a:p>
          <a:p>
            <a:pPr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sz="2800" dirty="0" smtClean="0"/>
              <a:t>výzkumy kolektivní paměti ukazují, že si lidé nejlépe vybavují politické události (např. změny režimu), které se udály během jejich adolescence nebo mladé dospělosti, zatímco události z jiných období si vybavují hůře</a:t>
            </a:r>
            <a:r>
              <a:rPr lang="en-US" sz="2800" dirty="0" smtClean="0"/>
              <a:t> (Valencia &amp; </a:t>
            </a:r>
            <a:r>
              <a:rPr lang="en-US" sz="2800" dirty="0" err="1" smtClean="0"/>
              <a:t>Páez</a:t>
            </a:r>
            <a:r>
              <a:rPr lang="en-US" sz="2800" dirty="0" smtClean="0"/>
              <a:t>, 1999)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historické události mají největší dopad na politický vývoj člověka, pokud se stanou v období adolescence či mladé dospělosti </a:t>
            </a:r>
            <a:r>
              <a:rPr lang="en-US" sz="2800" dirty="0" smtClean="0"/>
              <a:t>(Sears, 2002; Sears &amp; Levy, 2003)</a:t>
            </a: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969</Words>
  <Application>Microsoft Office PowerPoint</Application>
  <PresentationFormat>Předvádění na obrazovce (4:3)</PresentationFormat>
  <Paragraphs>324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8" baseType="lpstr">
      <vt:lpstr>Arial</vt:lpstr>
      <vt:lpstr>Calibri</vt:lpstr>
      <vt:lpstr>Times New Roman</vt:lpstr>
      <vt:lpstr>Motiv sady Office</vt:lpstr>
      <vt:lpstr>Občanská a politická socializace</vt:lpstr>
      <vt:lpstr>Proč adolescenti a občanský život či politika?</vt:lpstr>
      <vt:lpstr>Proč adolescenti a občanský život či politika?</vt:lpstr>
      <vt:lpstr>Proč adolescenti a občanský život či politika?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co děti?</vt:lpstr>
      <vt:lpstr>A co děti?</vt:lpstr>
      <vt:lpstr>A co děti?</vt:lpstr>
      <vt:lpstr>A co děti?</vt:lpstr>
      <vt:lpstr>Naše data</vt:lpstr>
      <vt:lpstr>Co dělají?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dělají ve škole?</vt:lpstr>
      <vt:lpstr>Prezentace aplikace PowerPoint</vt:lpstr>
      <vt:lpstr>Co považují za účinné do budoucna?</vt:lpstr>
      <vt:lpstr>Prezentace aplikace PowerPoint</vt:lpstr>
      <vt:lpstr>Prezentace aplikace PowerPoint</vt:lpstr>
      <vt:lpstr>Prezentace aplikace PowerPoint</vt:lpstr>
      <vt:lpstr>Prezentace aplikace PowerPoint</vt:lpstr>
      <vt:lpstr>Co si myslí?</vt:lpstr>
      <vt:lpstr>Co si myslí?</vt:lpstr>
      <vt:lpstr>Prezentace aplikace PowerPoint</vt:lpstr>
      <vt:lpstr>Prezentace aplikace PowerPoint</vt:lpstr>
      <vt:lpstr>Prezentace aplikace PowerPoint</vt:lpstr>
      <vt:lpstr>Kdybych chtěl(a), myslím, že bych dokázal(a) … </vt:lpstr>
      <vt:lpstr>Prezentace aplikace PowerPoint</vt:lpstr>
      <vt:lpstr>Prezentace aplikace PowerPoint</vt:lpstr>
      <vt:lpstr>Prezentace aplikace PowerPoint</vt:lpstr>
      <vt:lpstr>Prezentace aplikace PowerPoint</vt:lpstr>
      <vt:lpstr>Výsledky</vt:lpstr>
      <vt:lpstr>Výsledky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Jan Šerek</cp:lastModifiedBy>
  <cp:revision>144</cp:revision>
  <dcterms:created xsi:type="dcterms:W3CDTF">2013-04-09T12:50:11Z</dcterms:created>
  <dcterms:modified xsi:type="dcterms:W3CDTF">2019-04-25T13:49:29Z</dcterms:modified>
</cp:coreProperties>
</file>