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71" r:id="rId7"/>
    <p:sldId id="270" r:id="rId8"/>
    <p:sldId id="264" r:id="rId9"/>
    <p:sldId id="267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BCE72-9EAE-4905-81D8-BA3627AF0C1A}" type="datetimeFigureOut">
              <a:rPr lang="cs-CZ" smtClean="0"/>
              <a:pPr/>
              <a:t>19.2.2019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E055FF-8350-49CD-8BCC-BB3FEF53E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Průběžná práce v předmětu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PSY409: Organizační psychologie</a:t>
            </a:r>
          </a:p>
          <a:p>
            <a:r>
              <a:rPr lang="cs-CZ" dirty="0" smtClean="0"/>
              <a:t>jarní semestr 2017</a:t>
            </a:r>
          </a:p>
          <a:p>
            <a:endParaRPr lang="cs-CZ" dirty="0" smtClean="0"/>
          </a:p>
          <a:p>
            <a:r>
              <a:rPr lang="cs-CZ" sz="1200" dirty="0" smtClean="0"/>
              <a:t>Kateřina Hašková, Marcela </a:t>
            </a:r>
            <a:r>
              <a:rPr lang="cs-CZ" sz="1200" dirty="0" err="1" smtClean="0"/>
              <a:t>Leugnerová</a:t>
            </a:r>
            <a:r>
              <a:rPr lang="cs-CZ" sz="1200" dirty="0" smtClean="0"/>
              <a:t>, Jakub Procházka, Martin Vaculík</a:t>
            </a:r>
            <a:endParaRPr lang="cs-CZ" sz="1200" dirty="0"/>
          </a:p>
        </p:txBody>
      </p:sp>
      <p:pic>
        <p:nvPicPr>
          <p:cNvPr id="23554" name="Picture 2" descr="http://avir.org/blog/wp-content/uploads/2013/07/dilbert-customer-serv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71532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2996952"/>
            <a:ext cx="7992888" cy="3477000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Ať vás plnění úkolů baví a je pro vás zajímavé</a:t>
            </a:r>
            <a:endParaRPr lang="cs-CZ" dirty="0"/>
          </a:p>
        </p:txBody>
      </p:sp>
      <p:pic>
        <p:nvPicPr>
          <p:cNvPr id="26626" name="Picture 2" descr="https://encrypted-tbn3.gstatic.com/images?q=tbn:ANd9GcTxvTmqFx-OS6J48qFPSksLJNt1zscux8PIc5eD4cM_KDuzLdV1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404664"/>
            <a:ext cx="7949871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Účast na seminářích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Týmové úkoly:</a:t>
            </a:r>
          </a:p>
          <a:p>
            <a:r>
              <a:rPr lang="cs-CZ" sz="2000" dirty="0" smtClean="0"/>
              <a:t>Případová studie				0-5 (+3)   bodů</a:t>
            </a:r>
          </a:p>
          <a:p>
            <a:r>
              <a:rPr lang="cs-CZ" sz="2000" dirty="0"/>
              <a:t>Vyvracení </a:t>
            </a:r>
            <a:r>
              <a:rPr lang="cs-CZ" sz="2000" dirty="0" smtClean="0"/>
              <a:t>mýtu				0-10 </a:t>
            </a:r>
            <a:r>
              <a:rPr lang="cs-CZ" sz="2000" dirty="0"/>
              <a:t>bodů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Individuální úkol:</a:t>
            </a:r>
            <a:r>
              <a:rPr lang="cs-CZ" sz="2000" dirty="0"/>
              <a:t>				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Sebereflexe: Mé úspěchy			0-5 bodů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Znalostní testy:</a:t>
            </a:r>
          </a:p>
          <a:p>
            <a:r>
              <a:rPr lang="cs-CZ" sz="2000" dirty="0" smtClean="0"/>
              <a:t>3 písemné testy na přednáškách		0-20 bodů</a:t>
            </a:r>
          </a:p>
          <a:p>
            <a:pPr>
              <a:buNone/>
            </a:pPr>
            <a:r>
              <a:rPr lang="cs-CZ" sz="2000" dirty="0" smtClean="0"/>
              <a:t>						</a:t>
            </a:r>
            <a:r>
              <a:rPr lang="cs-CZ" sz="2000" dirty="0"/>
              <a:t>	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40 (+3) bodů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A = 35 a více bodů</a:t>
            </a:r>
          </a:p>
          <a:p>
            <a:r>
              <a:rPr lang="cs-CZ" sz="2000" dirty="0" smtClean="0"/>
              <a:t>B = 30 – 34 bodů</a:t>
            </a:r>
          </a:p>
          <a:p>
            <a:r>
              <a:rPr lang="cs-CZ" sz="2000" dirty="0" smtClean="0"/>
              <a:t>C = 26 – 29 bodů</a:t>
            </a:r>
          </a:p>
          <a:p>
            <a:r>
              <a:rPr lang="cs-CZ" sz="2000" dirty="0" smtClean="0"/>
              <a:t>D = 22 – 25 bodů</a:t>
            </a:r>
          </a:p>
          <a:p>
            <a:r>
              <a:rPr lang="cs-CZ" sz="2000" dirty="0" smtClean="0"/>
              <a:t>E = 18 – 21 bodů</a:t>
            </a:r>
          </a:p>
          <a:p>
            <a:r>
              <a:rPr lang="cs-CZ" sz="2000" dirty="0" smtClean="0"/>
              <a:t>F = 17 a méně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000" dirty="0" smtClean="0"/>
              <a:t>+ všechny úkoly odevzdané včas</a:t>
            </a:r>
          </a:p>
          <a:p>
            <a:pPr>
              <a:buNone/>
            </a:pPr>
            <a:r>
              <a:rPr lang="cs-CZ" sz="2000" dirty="0" smtClean="0"/>
              <a:t>+ účast na alespoň 5ti z 6ti seminářů (+1 omluvitelná absence)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 </a:t>
            </a:r>
            <a:r>
              <a:rPr lang="cs-CZ" dirty="0" err="1" smtClean="0"/>
              <a:t>Ugo.kasu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smtClean="0"/>
              <a:t>Tým </a:t>
            </a:r>
            <a:r>
              <a:rPr lang="cs-CZ" sz="2000" b="1" smtClean="0"/>
              <a:t>4</a:t>
            </a:r>
            <a:r>
              <a:rPr lang="cs-CZ" sz="2000" smtClean="0"/>
              <a:t>(-</a:t>
            </a:r>
            <a:r>
              <a:rPr lang="cs-CZ" sz="2000" dirty="0" smtClean="0"/>
              <a:t>5)</a:t>
            </a:r>
            <a:r>
              <a:rPr lang="cs-CZ" sz="2000" b="1" dirty="0" smtClean="0"/>
              <a:t> </a:t>
            </a:r>
            <a:r>
              <a:rPr lang="cs-CZ" sz="2000" b="1" dirty="0" smtClean="0"/>
              <a:t>studentů </a:t>
            </a:r>
            <a:r>
              <a:rPr lang="cs-CZ" sz="2000" dirty="0" smtClean="0"/>
              <a:t>z jedné seminární skupiny</a:t>
            </a:r>
          </a:p>
          <a:p>
            <a:r>
              <a:rPr lang="cs-CZ" sz="2000" dirty="0" smtClean="0"/>
              <a:t>Řešení případové studie o psychologické smlouvě, povyšování a rozvoji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Podrobné zadání v </a:t>
            </a:r>
            <a:r>
              <a:rPr lang="cs-CZ" sz="1600" dirty="0" err="1" smtClean="0"/>
              <a:t>ISu</a:t>
            </a:r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Konkrétní otázky v šabloně v </a:t>
            </a:r>
            <a:r>
              <a:rPr lang="cs-CZ" sz="1600" dirty="0" err="1" smtClean="0"/>
              <a:t>ISu</a:t>
            </a:r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Společné řešení případové studie na semináři</a:t>
            </a:r>
          </a:p>
          <a:p>
            <a:r>
              <a:rPr lang="cs-CZ" sz="2000" dirty="0" smtClean="0"/>
              <a:t>Prezentace na semináři: až 3 bonusové </a:t>
            </a:r>
            <a:r>
              <a:rPr lang="cs-CZ" sz="2000" dirty="0"/>
              <a:t>body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/>
              <a:t>Prezentace na </a:t>
            </a:r>
            <a:r>
              <a:rPr lang="cs-CZ" sz="1600" b="1" dirty="0" smtClean="0"/>
              <a:t>třetím </a:t>
            </a:r>
            <a:r>
              <a:rPr lang="cs-CZ" sz="1600" dirty="0" smtClean="0"/>
              <a:t>semináři </a:t>
            </a:r>
            <a:r>
              <a:rPr lang="cs-CZ" sz="1600" dirty="0"/>
              <a:t>na 5-7 minut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Připravenost, odbornost</a:t>
            </a:r>
            <a:r>
              <a:rPr lang="cs-CZ" sz="1600" dirty="0"/>
              <a:t>, smysluplnost a kvalita argumentace</a:t>
            </a:r>
          </a:p>
          <a:p>
            <a:r>
              <a:rPr lang="cs-CZ" sz="2000" dirty="0" smtClean="0"/>
              <a:t>Písemné řešení do </a:t>
            </a:r>
            <a:r>
              <a:rPr lang="cs-CZ" sz="2000" dirty="0" err="1" smtClean="0"/>
              <a:t>ISu</a:t>
            </a:r>
            <a:r>
              <a:rPr lang="cs-CZ" sz="2000" dirty="0" smtClean="0"/>
              <a:t>: až 5 bodů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Odevzdání ve </a:t>
            </a:r>
            <a:r>
              <a:rPr lang="cs-CZ" sz="1600" b="1" dirty="0" smtClean="0"/>
              <a:t>čtvrtek</a:t>
            </a:r>
            <a:r>
              <a:rPr lang="cs-CZ" sz="1600" dirty="0" smtClean="0"/>
              <a:t> </a:t>
            </a:r>
            <a:r>
              <a:rPr lang="cs-CZ" sz="1600" b="1" dirty="0" smtClean="0"/>
              <a:t>po třetím </a:t>
            </a:r>
            <a:r>
              <a:rPr lang="cs-CZ" sz="1600" dirty="0" smtClean="0"/>
              <a:t>semináři (21.3. / 28.3.)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Povinné odevzdání v šabloně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Maximální rozsah 3600 znaků</a:t>
            </a:r>
          </a:p>
          <a:p>
            <a:pPr>
              <a:buNone/>
            </a:pPr>
            <a:endParaRPr lang="cs-CZ" sz="20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cs-CZ" dirty="0" smtClean="0"/>
              <a:t>Vyvracení mýtu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57400"/>
            <a:ext cx="8147248" cy="540060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Tým </a:t>
            </a:r>
            <a:r>
              <a:rPr lang="cs-CZ" sz="2000" dirty="0" smtClean="0"/>
              <a:t>(3-)</a:t>
            </a:r>
            <a:r>
              <a:rPr lang="cs-CZ" sz="2000" b="1" dirty="0" smtClean="0"/>
              <a:t>4 </a:t>
            </a:r>
            <a:r>
              <a:rPr lang="cs-CZ" sz="2000" b="1" dirty="0" smtClean="0"/>
              <a:t>studentů </a:t>
            </a:r>
            <a:r>
              <a:rPr lang="cs-CZ" sz="2000" dirty="0" smtClean="0"/>
              <a:t>z jedné seminární skupiny</a:t>
            </a:r>
          </a:p>
          <a:p>
            <a:r>
              <a:rPr lang="cs-CZ" sz="2000" dirty="0" smtClean="0"/>
              <a:t>Vyvrácení publikovaného mýtu z oblasti psychologie práce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Citace mýtu + odkaz na zdroj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Argumentace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Odkazy na odborné zdroje argumentů</a:t>
            </a:r>
            <a:endParaRPr lang="cs-CZ" sz="2000" dirty="0" smtClean="0"/>
          </a:p>
          <a:p>
            <a:r>
              <a:rPr lang="cs-CZ" sz="2000" dirty="0" smtClean="0"/>
              <a:t>Zdroj mýtu: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Vydané knihy (popularizační i „odborné“), slovníky, encyklopedie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Tištěná i elektronická média, výuková videa, weby „odborníků“ v HR</a:t>
            </a:r>
          </a:p>
          <a:p>
            <a:r>
              <a:rPr lang="cs-CZ" sz="2000" dirty="0" smtClean="0"/>
              <a:t>Zadání mýtu a pak odevzdání úkolu do </a:t>
            </a:r>
            <a:r>
              <a:rPr lang="cs-CZ" sz="2000" dirty="0" err="1" smtClean="0"/>
              <a:t>ISu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Povinné odevzdání v šabloně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Maximální rozsah 2700 znaků</a:t>
            </a:r>
          </a:p>
          <a:p>
            <a:r>
              <a:rPr lang="cs-CZ" sz="2000" dirty="0" smtClean="0"/>
              <a:t>Termíny:  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Složení týmu + výběr zdroje mýtu – do 14.3.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Odevzdání do </a:t>
            </a:r>
            <a:r>
              <a:rPr lang="cs-CZ" sz="1600" dirty="0" err="1" smtClean="0"/>
              <a:t>Isu</a:t>
            </a:r>
            <a:r>
              <a:rPr lang="cs-CZ" sz="1600" dirty="0" smtClean="0"/>
              <a:t> – ve </a:t>
            </a:r>
            <a:r>
              <a:rPr lang="cs-CZ" sz="1600" b="1" dirty="0" smtClean="0"/>
              <a:t>čtvrtek před pátým </a:t>
            </a:r>
            <a:r>
              <a:rPr lang="cs-CZ" sz="1600" dirty="0" smtClean="0"/>
              <a:t>seminářem (11.4. / 18.4.)</a:t>
            </a:r>
          </a:p>
          <a:p>
            <a:r>
              <a:rPr lang="cs-CZ" sz="2000" dirty="0" smtClean="0"/>
              <a:t>Hodnocení: 0-10 bodů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Vhodnost mýtu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Srozumitelnost, odbornost, kvalita argumentace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Splnění formálních požadavků</a:t>
            </a:r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Nevybírejte si mýty již publikované na psych.</a:t>
            </a:r>
            <a:r>
              <a:rPr lang="cs-CZ" sz="2000" dirty="0" err="1" smtClean="0">
                <a:solidFill>
                  <a:srgbClr val="FF0000"/>
                </a:solidFill>
              </a:rPr>
              <a:t>fss.muni.cz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429001"/>
            <a:ext cx="4572000" cy="33641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3016183"/>
            <a:ext cx="4464497" cy="377697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59347"/>
            <a:ext cx="4499992" cy="350086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"/>
            <a:ext cx="4568350" cy="328498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11551"/>
            <a:ext cx="4211960" cy="237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31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cs-CZ" dirty="0" smtClean="0"/>
              <a:t>Sebereflexe: Mé úspěchy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57400"/>
            <a:ext cx="8147248" cy="54006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Individuální úkol</a:t>
            </a:r>
          </a:p>
          <a:p>
            <a:r>
              <a:rPr lang="cs-CZ" sz="2000" dirty="0" smtClean="0"/>
              <a:t>Co jste dokázali a jaké kompetence jste tím prokázali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Posílení sebedůvěry, podklad pro výběrový pohovor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2 vybrané úspěchy v práci i osobním životě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Co vypovídají o vašich kompetencích, jak je můžete dále využít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Čím můžete své úspěchy doložit</a:t>
            </a:r>
            <a:endParaRPr lang="cs-CZ" sz="2000" dirty="0" smtClean="0"/>
          </a:p>
          <a:p>
            <a:r>
              <a:rPr lang="cs-CZ" sz="2000" dirty="0" smtClean="0"/>
              <a:t>Odevzdání do </a:t>
            </a:r>
            <a:r>
              <a:rPr lang="cs-CZ" sz="2000" dirty="0" err="1" smtClean="0"/>
              <a:t>Isu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Odevzdání 25.4. / 2.5.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Povinné odevzdání v šabloně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Maximální rozsah 3600 znaků</a:t>
            </a:r>
          </a:p>
          <a:p>
            <a:r>
              <a:rPr lang="cs-CZ" sz="2000" dirty="0" smtClean="0"/>
              <a:t>Hodnocení: 0-5 bodů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Dva relevantní úspěchy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Počet prezentovaných projevených kompetencí (alespoň 6 pro max. bodů)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Dodržení struktury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Kvalita reflexe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Přesvědčivost důkazů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Témata: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1. Psychologie organizace + Organizační kultura </a:t>
            </a:r>
            <a:r>
              <a:rPr lang="cs-CZ" sz="1600" b="1" dirty="0" smtClean="0"/>
              <a:t>19. 3.</a:t>
            </a:r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2. Postoje a chování lidí v organizaci + Stres na pracovišti a jeho konsekvence </a:t>
            </a:r>
            <a:r>
              <a:rPr lang="cs-CZ" sz="1600" b="1" dirty="0" smtClean="0"/>
              <a:t>16. 4.</a:t>
            </a:r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3. Leadership + Plánování a řízení kariéry </a:t>
            </a:r>
            <a:r>
              <a:rPr lang="cs-CZ" sz="1600" b="1" dirty="0" smtClean="0"/>
              <a:t>21. 5.</a:t>
            </a:r>
            <a:endParaRPr lang="cs-CZ" sz="1600" dirty="0" smtClean="0"/>
          </a:p>
          <a:p>
            <a:r>
              <a:rPr lang="cs-CZ" sz="2000" dirty="0" smtClean="0"/>
              <a:t>Termín: Přednáška následující po probrání druhého tématu </a:t>
            </a:r>
          </a:p>
          <a:p>
            <a:r>
              <a:rPr lang="cs-CZ" sz="2000" dirty="0" smtClean="0"/>
              <a:t>Otázky: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Cca. 3 otázky na každé téma (celkem 6-7 otázek na test)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Uzavřené otázky, 5 možností odpovědi, právě 1 správná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1 bod za správně zodpovězenou otázku</a:t>
            </a:r>
          </a:p>
          <a:p>
            <a:r>
              <a:rPr lang="cs-CZ" sz="2000" dirty="0" smtClean="0"/>
              <a:t>Možnost opravy nebo nahrazení </a:t>
            </a:r>
            <a:r>
              <a:rPr lang="cs-CZ" sz="2000" b="1" dirty="0" smtClean="0"/>
              <a:t>21. 5.</a:t>
            </a:r>
            <a:r>
              <a:rPr lang="cs-CZ" sz="20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1 oprava nebo nahrazení nenapsaného testu ve zkouškovém období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Počítají se body z opravného testu</a:t>
            </a:r>
            <a:endParaRPr lang="cs-CZ" sz="2000" dirty="0" smtClean="0"/>
          </a:p>
          <a:p>
            <a:r>
              <a:rPr lang="cs-CZ" sz="2000" dirty="0" smtClean="0"/>
              <a:t>Hlavní zdroj: 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Arnold, J., </a:t>
            </a:r>
            <a:r>
              <a:rPr lang="cs-CZ" sz="1600" dirty="0" err="1" smtClean="0"/>
              <a:t>Randall</a:t>
            </a:r>
            <a:r>
              <a:rPr lang="cs-CZ" sz="1600" dirty="0" smtClean="0"/>
              <a:t>, R. (2010). </a:t>
            </a:r>
            <a:r>
              <a:rPr lang="cs-CZ" sz="1600" i="1" dirty="0" err="1" smtClean="0"/>
              <a:t>Work</a:t>
            </a:r>
            <a:r>
              <a:rPr lang="cs-CZ" sz="1600" i="1" dirty="0" smtClean="0"/>
              <a:t> psychology: </a:t>
            </a:r>
            <a:r>
              <a:rPr lang="cs-CZ" sz="1600" i="1" dirty="0" err="1" smtClean="0"/>
              <a:t>understanding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human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behaviour</a:t>
            </a:r>
            <a:r>
              <a:rPr lang="cs-CZ" sz="1600" i="1" dirty="0" smtClean="0"/>
              <a:t> in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workplace</a:t>
            </a:r>
            <a:r>
              <a:rPr lang="cs-CZ" sz="1600" i="1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Další zdroje povinná a doporučená literatura dle tématu</a:t>
            </a:r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Pozor: Není žádný souhrnný zkouškový test po skončení výuky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cs-CZ" dirty="0" smtClean="0"/>
              <a:t>Proč jen „nesbírat body“ a učit se?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147248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Průzkum absolventů KPSY FSS MU 2002-2014: </a:t>
            </a:r>
          </a:p>
          <a:p>
            <a:pPr>
              <a:buNone/>
            </a:pPr>
            <a:r>
              <a:rPr lang="cs-CZ" b="1" dirty="0" smtClean="0"/>
              <a:t>Kde se uplatňují naši absolventi</a:t>
            </a:r>
          </a:p>
          <a:p>
            <a:r>
              <a:rPr lang="cs-CZ" dirty="0" smtClean="0"/>
              <a:t>1. místo: Psychologie práce</a:t>
            </a:r>
          </a:p>
          <a:p>
            <a:r>
              <a:rPr lang="cs-CZ" dirty="0" smtClean="0"/>
              <a:t>2.-3. místo: Školní psychologie</a:t>
            </a:r>
          </a:p>
          <a:p>
            <a:r>
              <a:rPr lang="cs-CZ" dirty="0" smtClean="0"/>
              <a:t>2.-3. místo: Mimo obor</a:t>
            </a:r>
          </a:p>
          <a:p>
            <a:r>
              <a:rPr lang="cs-CZ" dirty="0" smtClean="0"/>
              <a:t>4. místo: Klinická psychologie</a:t>
            </a:r>
          </a:p>
          <a:p>
            <a:r>
              <a:rPr lang="cs-CZ" dirty="0" smtClean="0"/>
              <a:t>5. místo: Poradenství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err="1" smtClean="0"/>
              <a:t>Bureau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Labor</a:t>
            </a:r>
            <a:r>
              <a:rPr lang="cs-CZ" b="1" dirty="0" smtClean="0"/>
              <a:t> </a:t>
            </a:r>
            <a:r>
              <a:rPr lang="cs-CZ" b="1" dirty="0" err="1" smtClean="0"/>
              <a:t>Statistics</a:t>
            </a:r>
            <a:r>
              <a:rPr lang="cs-CZ" b="1" dirty="0" smtClean="0"/>
              <a:t> (2014): </a:t>
            </a:r>
          </a:p>
          <a:p>
            <a:pPr>
              <a:buNone/>
            </a:pPr>
            <a:r>
              <a:rPr lang="cs-CZ" b="1" dirty="0" smtClean="0"/>
              <a:t>Predikce nejrychleji rostoucích profesí v USA</a:t>
            </a:r>
          </a:p>
          <a:p>
            <a:r>
              <a:rPr lang="cs-CZ" dirty="0" smtClean="0"/>
              <a:t>1. místo: I/O </a:t>
            </a:r>
            <a:r>
              <a:rPr lang="cs-CZ" dirty="0" err="1" smtClean="0"/>
              <a:t>psychologist</a:t>
            </a:r>
            <a:r>
              <a:rPr lang="cs-CZ" dirty="0" smtClean="0"/>
              <a:t>, do roku 2022 přes 15 tis. nových pracovních míst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308</TotalTime>
  <Words>639</Words>
  <Application>Microsoft Office PowerPoint</Application>
  <PresentationFormat>Předvádění na obrazovce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Schoolbook</vt:lpstr>
      <vt:lpstr>Wingdings</vt:lpstr>
      <vt:lpstr>Wingdings 2</vt:lpstr>
      <vt:lpstr>Arkýř</vt:lpstr>
      <vt:lpstr>Průběžná práce v předmětu</vt:lpstr>
      <vt:lpstr>Podmínky pro absolvování předmětu</vt:lpstr>
      <vt:lpstr>Podmínky pro absolvování předmětu</vt:lpstr>
      <vt:lpstr>Případová studie Ugo.kasu</vt:lpstr>
      <vt:lpstr>Vyvracení mýtu</vt:lpstr>
      <vt:lpstr>Prezentace aplikace PowerPoint</vt:lpstr>
      <vt:lpstr>Sebereflexe: Mé úspěchy</vt:lpstr>
      <vt:lpstr>Průběžné testy</vt:lpstr>
      <vt:lpstr>Proč jen „nesbírat body“ a učit se?</vt:lpstr>
      <vt:lpstr>Prezentace aplikace PowerPoint</vt:lpstr>
    </vt:vector>
  </TitlesOfParts>
  <Company>Infinity,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Průběžná práce v předmětu</dc:title>
  <dc:creator>Uzivatel</dc:creator>
  <cp:lastModifiedBy>Jakub Procházka</cp:lastModifiedBy>
  <cp:revision>23</cp:revision>
  <dcterms:created xsi:type="dcterms:W3CDTF">2014-02-17T14:41:48Z</dcterms:created>
  <dcterms:modified xsi:type="dcterms:W3CDTF">2019-02-19T08:55:50Z</dcterms:modified>
</cp:coreProperties>
</file>