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8" r:id="rId3"/>
    <p:sldId id="259" r:id="rId4"/>
    <p:sldId id="268" r:id="rId5"/>
    <p:sldId id="269" r:id="rId6"/>
    <p:sldId id="271" r:id="rId7"/>
    <p:sldId id="270" r:id="rId8"/>
    <p:sldId id="264" r:id="rId9"/>
    <p:sldId id="267" r:id="rId10"/>
    <p:sldId id="261" r:id="rId11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24" d="100"/>
          <a:sy n="124" d="100"/>
        </p:scale>
        <p:origin x="1224" y="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Nadpis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9" name="Podnadpis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 smtClean="0"/>
              <a:t>Klepnutím lze upravit styl předlohy podnadpisů.</a:t>
            </a:r>
            <a:endParaRPr kumimoji="0" lang="en-US"/>
          </a:p>
        </p:txBody>
      </p:sp>
      <p:sp>
        <p:nvSpPr>
          <p:cNvPr id="28" name="Zástupný symbol pro datum 27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4621" y="1174097"/>
            <a:ext cx="2286000" cy="381000"/>
          </a:xfrm>
        </p:spPr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17" name="Zástupný symbol pro zápatí 16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269" y="4181669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10" name="Obdélník 9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4" name="Obdélník 13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Obdélník 18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Přímá spojovací čára 17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2" name="Přímá spojovací čára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7" name="Obdélník 26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solidFill>
            <a:schemeClr val="accent1"/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309632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Elipsa 23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Elipsa 25"/>
          <p:cNvSpPr/>
          <p:nvPr/>
        </p:nvSpPr>
        <p:spPr bwMode="auto">
          <a:xfrm>
            <a:off x="1664208" y="5788152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Elipsa 24"/>
          <p:cNvSpPr/>
          <p:nvPr/>
        </p:nvSpPr>
        <p:spPr>
          <a:xfrm>
            <a:off x="1905000" y="4495800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Zástupný symbol pro číslo snímku 28"/>
          <p:cNvSpPr>
            <a:spLocks noGrp="1"/>
          </p:cNvSpPr>
          <p:nvPr>
            <p:ph type="sldNum" sz="quarter" idx="12"/>
          </p:nvPr>
        </p:nvSpPr>
        <p:spPr bwMode="auto">
          <a:xfrm>
            <a:off x="1325544" y="4928702"/>
            <a:ext cx="609600" cy="517524"/>
          </a:xfrm>
        </p:spPr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8" name="Zástupný symbol pro obsah 7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7467600" cy="4873752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0" name="Zástupný symbol pro zápatí 9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</p:spPr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</p:spPr>
        <p:txBody>
          <a:bodyPr/>
          <a:lstStyle/>
          <a:p>
            <a:endParaRPr lang="cs-CZ"/>
          </a:p>
        </p:txBody>
      </p:sp>
      <p:sp>
        <p:nvSpPr>
          <p:cNvPr id="9" name="Obdélník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Přímá spojovací čára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Přímá spojovací čára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Přímá spojovací čára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Obdélník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Elipsa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Elipsa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Elipsa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Elipsa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Elipsa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Přímá spojovací čára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</p:spPr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Zástupný symbol pro obsah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Zástupný symbol pro obsah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3" name="Zástupný symbol pro obsah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12" name="Zástupný symbol pro text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4" name="Zástupný symbol pro text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6" name="Zástupný symbol pro datum 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8" name="Přímá spojovací čára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Obdélník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Přímá spojovací čára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Elipsa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Zástupný symbol pro obsah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cs-CZ" smtClean="0"/>
              <a:t>Klepnutím lze upravit styly předlohy textu.</a:t>
            </a:r>
          </a:p>
          <a:p>
            <a:pPr lvl="1" eaLnBrk="1" latinLnBrk="0" hangingPunct="1"/>
            <a:r>
              <a:rPr lang="cs-CZ" smtClean="0"/>
              <a:t>Druhá úroveň</a:t>
            </a:r>
          </a:p>
          <a:p>
            <a:pPr lvl="2" eaLnBrk="1" latinLnBrk="0" hangingPunct="1"/>
            <a:r>
              <a:rPr lang="cs-CZ" smtClean="0"/>
              <a:t>Třetí úroveň</a:t>
            </a:r>
          </a:p>
          <a:p>
            <a:pPr lvl="3" eaLnBrk="1" latinLnBrk="0" hangingPunct="1"/>
            <a:r>
              <a:rPr lang="cs-CZ" smtClean="0"/>
              <a:t>Čtvrtá úroveň</a:t>
            </a:r>
          </a:p>
          <a:p>
            <a:pPr lvl="4" eaLnBrk="1" latinLnBrk="0" hangingPunct="1"/>
            <a:r>
              <a:rPr lang="cs-CZ" smtClean="0"/>
              <a:t>Pátá úroveň</a:t>
            </a:r>
            <a:endParaRPr kumimoji="0" lang="en-US"/>
          </a:p>
        </p:txBody>
      </p:sp>
      <p:sp>
        <p:nvSpPr>
          <p:cNvPr id="21" name="Zástupný symbol pro datum 20"/>
          <p:cNvSpPr>
            <a:spLocks noGrp="1"/>
          </p:cNvSpPr>
          <p:nvPr>
            <p:ph type="dt" sz="half" idx="14"/>
          </p:nvPr>
        </p:nvSpPr>
        <p:spPr/>
        <p:txBody>
          <a:bodyPr rtlCol="0"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22" name="Zástupný symbol pro číslo snímku 21"/>
          <p:cNvSpPr>
            <a:spLocks noGrp="1"/>
          </p:cNvSpPr>
          <p:nvPr>
            <p:ph type="sldNum" sz="quarter" idx="15"/>
          </p:nvPr>
        </p:nvSpPr>
        <p:spPr/>
        <p:txBody>
          <a:bodyPr rtlCol="0"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3" name="Zástupný symbol pro zápatí 22"/>
          <p:cNvSpPr>
            <a:spLocks noGrp="1"/>
          </p:cNvSpPr>
          <p:nvPr>
            <p:ph type="ftr" sz="quarter" idx="16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Elipsa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cs-CZ" smtClean="0"/>
              <a:t>Klepnutím na ikonu přidáte obrázek.</a:t>
            </a:r>
            <a:endParaRPr kumimoji="0" lang="en-US" dirty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</p:txBody>
      </p:sp>
      <p:sp>
        <p:nvSpPr>
          <p:cNvPr id="10" name="Přímá spojovací čára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Obdélník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Přímá spojovací čára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Přímá spojovací čára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Přímá spojovací čára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Zástupný symbol pro datum 1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18" name="Zástupný symbol pro číslo snímku 17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21" name="Zástupný symbol pro zápatí 20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Přímá spojovací čára 15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2" name="Zástupný symbol pro nadpis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anchor="b">
            <a:normAutofit/>
          </a:bodyPr>
          <a:lstStyle/>
          <a:p>
            <a:r>
              <a:rPr kumimoji="0" lang="cs-CZ" smtClean="0"/>
              <a:t>Klepnutím lze upravit styl předlohy nadpisů.</a:t>
            </a:r>
            <a:endParaRPr kumimoji="0" lang="en-US"/>
          </a:p>
        </p:txBody>
      </p:sp>
      <p:sp>
        <p:nvSpPr>
          <p:cNvPr id="13" name="Zástupný symbol pro text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87375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 smtClean="0"/>
              <a:t>Klepnutím lze upravit styly předlohy textu.</a:t>
            </a:r>
          </a:p>
          <a:p>
            <a:pPr lvl="1" eaLnBrk="1" latinLnBrk="0" hangingPunct="1"/>
            <a:r>
              <a:rPr kumimoji="0" lang="cs-CZ" smtClean="0"/>
              <a:t>Druhá úroveň</a:t>
            </a:r>
          </a:p>
          <a:p>
            <a:pPr lvl="2" eaLnBrk="1" latinLnBrk="0" hangingPunct="1"/>
            <a:r>
              <a:rPr kumimoji="0" lang="cs-CZ" smtClean="0"/>
              <a:t>Třetí úroveň</a:t>
            </a:r>
          </a:p>
          <a:p>
            <a:pPr lvl="3" eaLnBrk="1" latinLnBrk="0" hangingPunct="1"/>
            <a:r>
              <a:rPr kumimoji="0" lang="cs-CZ" smtClean="0"/>
              <a:t>Čtvrtá úroveň</a:t>
            </a:r>
          </a:p>
          <a:p>
            <a:pPr lvl="4" eaLnBrk="1" latinLnBrk="0" hangingPunct="1"/>
            <a:r>
              <a:rPr kumimoji="0" lang="cs-CZ" smtClean="0"/>
              <a:t>Pátá úroveň</a:t>
            </a:r>
            <a:endParaRPr kumimoji="0" lang="en-US"/>
          </a:p>
        </p:txBody>
      </p:sp>
      <p:sp>
        <p:nvSpPr>
          <p:cNvPr id="14" name="Zástupný symbol pro datum 13"/>
          <p:cNvSpPr>
            <a:spLocks noGrp="1"/>
          </p:cNvSpPr>
          <p:nvPr>
            <p:ph type="dt" sz="half" idx="2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2E2BCE72-9EAE-4905-81D8-BA3627AF0C1A}" type="datetimeFigureOut">
              <a:rPr lang="cs-CZ" smtClean="0"/>
              <a:pPr/>
              <a:t>19.2.2019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3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cs-CZ"/>
          </a:p>
        </p:txBody>
      </p:sp>
      <p:sp>
        <p:nvSpPr>
          <p:cNvPr id="7" name="Přímá spojovací čára 6"/>
          <p:cNvSpPr>
            <a:spLocks noChangeShapeType="1"/>
          </p:cNvSpPr>
          <p:nvPr/>
        </p:nvSpPr>
        <p:spPr bwMode="auto">
          <a:xfrm>
            <a:off x="76200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Přímá spojovací čára 8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0" name="Obdélník 9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Přímá spojovací čára 10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Elipsa 11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Zástupný symbol pro číslo snímku 22"/>
          <p:cNvSpPr>
            <a:spLocks noGrp="1"/>
          </p:cNvSpPr>
          <p:nvPr>
            <p:ph type="sldNum" sz="quarter" idx="4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vert="horz" anchor="ctr"/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43E055FF-8350-49CD-8BCC-BB3FEF53EB71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000" b="0" kern="1200" cap="small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Průběžná práce v předmětu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PSY409: Organizační psychologie</a:t>
            </a:r>
          </a:p>
          <a:p>
            <a:r>
              <a:rPr lang="cs-CZ" dirty="0" smtClean="0"/>
              <a:t>jarní semestr 2017</a:t>
            </a:r>
          </a:p>
          <a:p>
            <a:endParaRPr lang="cs-CZ" dirty="0" smtClean="0"/>
          </a:p>
          <a:p>
            <a:r>
              <a:rPr lang="cs-CZ" sz="1200" dirty="0" smtClean="0"/>
              <a:t>Kateřina Hašková, Marcela </a:t>
            </a:r>
            <a:r>
              <a:rPr lang="cs-CZ" sz="1200" dirty="0" err="1" smtClean="0"/>
              <a:t>Leugnerová</a:t>
            </a:r>
            <a:r>
              <a:rPr lang="cs-CZ" sz="1200" dirty="0" smtClean="0"/>
              <a:t>, Jakub Procházka, Martin Vaculík</a:t>
            </a:r>
            <a:endParaRPr lang="cs-CZ" sz="1200" dirty="0"/>
          </a:p>
        </p:txBody>
      </p:sp>
      <p:pic>
        <p:nvPicPr>
          <p:cNvPr id="23554" name="Picture 2" descr="http://avir.org/blog/wp-content/uploads/2013/07/dilbert-customer-servi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35696" y="0"/>
            <a:ext cx="7153275" cy="261937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395536" y="2996952"/>
            <a:ext cx="7992888" cy="3477000"/>
          </a:xfrm>
        </p:spPr>
        <p:txBody>
          <a:bodyPr/>
          <a:lstStyle/>
          <a:p>
            <a:endParaRPr lang="cs-CZ" dirty="0" smtClean="0"/>
          </a:p>
          <a:p>
            <a:pPr>
              <a:buNone/>
            </a:pPr>
            <a:endParaRPr lang="cs-CZ" dirty="0" smtClean="0"/>
          </a:p>
          <a:p>
            <a:pPr>
              <a:buNone/>
            </a:pPr>
            <a:r>
              <a:rPr lang="cs-CZ" dirty="0" smtClean="0"/>
              <a:t>Ať vás plnění úkolů baví a je pro vás zajímavé</a:t>
            </a:r>
            <a:endParaRPr lang="cs-CZ" dirty="0"/>
          </a:p>
        </p:txBody>
      </p:sp>
      <p:pic>
        <p:nvPicPr>
          <p:cNvPr id="26626" name="Picture 2" descr="https://encrypted-tbn3.gstatic.com/images?q=tbn:ANd9GcTxvTmqFx-OS6J48qFPSksLJNt1zscux8PIc5eD4cM_KDuzLdV1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3" y="404664"/>
            <a:ext cx="7949871" cy="252028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291264" cy="4873752"/>
          </a:xfrm>
        </p:spPr>
        <p:txBody>
          <a:bodyPr>
            <a:normAutofit/>
          </a:bodyPr>
          <a:lstStyle/>
          <a:p>
            <a:r>
              <a:rPr lang="cs-CZ" sz="2000" dirty="0" smtClean="0"/>
              <a:t>Účast na seminářích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Týmové úkoly:</a:t>
            </a:r>
          </a:p>
          <a:p>
            <a:r>
              <a:rPr lang="cs-CZ" sz="2000" dirty="0" smtClean="0"/>
              <a:t>Případová studie				0-5 (+3)   bodů</a:t>
            </a:r>
          </a:p>
          <a:p>
            <a:r>
              <a:rPr lang="cs-CZ" sz="2000" dirty="0"/>
              <a:t>Vyvracení </a:t>
            </a:r>
            <a:r>
              <a:rPr lang="cs-CZ" sz="2000" dirty="0" smtClean="0"/>
              <a:t>mýtu				0-10 </a:t>
            </a:r>
            <a:r>
              <a:rPr lang="cs-CZ" sz="2000" dirty="0"/>
              <a:t>bodů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Individuální úkol:</a:t>
            </a:r>
            <a:r>
              <a:rPr lang="cs-CZ" sz="2000" dirty="0"/>
              <a:t>				</a:t>
            </a: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Sebereflexe: Mé úspěchy			0-5 bodů</a:t>
            </a:r>
          </a:p>
          <a:p>
            <a:pPr marL="0" indent="0">
              <a:buNone/>
            </a:pPr>
            <a:endParaRPr lang="cs-CZ" sz="2000" dirty="0" smtClean="0"/>
          </a:p>
          <a:p>
            <a:pPr marL="0" indent="0">
              <a:buNone/>
            </a:pPr>
            <a:r>
              <a:rPr lang="cs-CZ" sz="2000" dirty="0" smtClean="0"/>
              <a:t>Znalostní testy:</a:t>
            </a:r>
          </a:p>
          <a:p>
            <a:r>
              <a:rPr lang="cs-CZ" sz="2000" dirty="0" smtClean="0"/>
              <a:t>3 písemné testy na přednáškách		0-20 bodů</a:t>
            </a:r>
          </a:p>
          <a:p>
            <a:pPr>
              <a:buNone/>
            </a:pPr>
            <a:r>
              <a:rPr lang="cs-CZ" sz="2000" dirty="0" smtClean="0"/>
              <a:t>						</a:t>
            </a:r>
            <a:r>
              <a:rPr lang="cs-CZ" sz="2000" dirty="0"/>
              <a:t>	</a:t>
            </a:r>
            <a:r>
              <a:rPr lang="cs-CZ" sz="2000" dirty="0" smtClean="0">
                <a:solidFill>
                  <a:schemeClr val="accent1">
                    <a:lumMod val="75000"/>
                  </a:schemeClr>
                </a:solidFill>
              </a:rPr>
              <a:t>40 (+3) bodů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Podmínky pro absolvování předmětu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endParaRPr lang="cs-CZ" sz="2000" dirty="0" smtClean="0"/>
          </a:p>
          <a:p>
            <a:r>
              <a:rPr lang="cs-CZ" sz="2000" dirty="0" smtClean="0"/>
              <a:t>A = 35 a více bodů</a:t>
            </a:r>
          </a:p>
          <a:p>
            <a:r>
              <a:rPr lang="cs-CZ" sz="2000" dirty="0" smtClean="0"/>
              <a:t>B = 30 – 34 bodů</a:t>
            </a:r>
          </a:p>
          <a:p>
            <a:r>
              <a:rPr lang="cs-CZ" sz="2000" dirty="0" smtClean="0"/>
              <a:t>C = 26 – 29 bodů</a:t>
            </a:r>
          </a:p>
          <a:p>
            <a:r>
              <a:rPr lang="cs-CZ" sz="2000" dirty="0" smtClean="0"/>
              <a:t>D = 22 – 25 bodů</a:t>
            </a:r>
          </a:p>
          <a:p>
            <a:r>
              <a:rPr lang="cs-CZ" sz="2000" dirty="0" smtClean="0"/>
              <a:t>E = 18 – 21 bodů</a:t>
            </a:r>
          </a:p>
          <a:p>
            <a:r>
              <a:rPr lang="cs-CZ" sz="2000" dirty="0" smtClean="0"/>
              <a:t>F = 17 a méně</a:t>
            </a:r>
          </a:p>
          <a:p>
            <a:endParaRPr lang="cs-CZ" dirty="0" smtClean="0"/>
          </a:p>
          <a:p>
            <a:pPr>
              <a:buNone/>
            </a:pPr>
            <a:r>
              <a:rPr lang="cs-CZ" sz="2000" dirty="0" smtClean="0"/>
              <a:t>+ všechny úkoly odevzdané včas</a:t>
            </a:r>
          </a:p>
          <a:p>
            <a:pPr>
              <a:buNone/>
            </a:pPr>
            <a:r>
              <a:rPr lang="cs-CZ" sz="2000" dirty="0" smtClean="0"/>
              <a:t>+ účast na alespoň 5ti z 6ti seminářů (+1 omluvitelná absence)</a:t>
            </a:r>
          </a:p>
          <a:p>
            <a:pPr>
              <a:buNone/>
            </a:pPr>
            <a:r>
              <a:rPr lang="cs-CZ" dirty="0" smtClean="0"/>
              <a:t> </a:t>
            </a: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Případová studie </a:t>
            </a:r>
            <a:r>
              <a:rPr lang="cs-CZ" dirty="0" err="1" smtClean="0"/>
              <a:t>Ugo.kasu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/>
        <p:txBody>
          <a:bodyPr>
            <a:normAutofit/>
          </a:bodyPr>
          <a:lstStyle/>
          <a:p>
            <a:r>
              <a:rPr lang="cs-CZ" sz="2000" smtClean="0"/>
              <a:t>Tým </a:t>
            </a:r>
            <a:r>
              <a:rPr lang="cs-CZ" sz="2000" b="1" smtClean="0"/>
              <a:t>4</a:t>
            </a:r>
            <a:r>
              <a:rPr lang="cs-CZ" sz="2000" smtClean="0"/>
              <a:t>(-</a:t>
            </a:r>
            <a:r>
              <a:rPr lang="cs-CZ" sz="2000" dirty="0" smtClean="0"/>
              <a:t>5)</a:t>
            </a:r>
            <a:r>
              <a:rPr lang="cs-CZ" sz="2000" b="1" dirty="0" smtClean="0"/>
              <a:t> </a:t>
            </a:r>
            <a:r>
              <a:rPr lang="cs-CZ" sz="2000" b="1" dirty="0" smtClean="0"/>
              <a:t>studentů </a:t>
            </a:r>
            <a:r>
              <a:rPr lang="cs-CZ" sz="2000" dirty="0" smtClean="0"/>
              <a:t>z jedné seminární skupiny</a:t>
            </a:r>
          </a:p>
          <a:p>
            <a:r>
              <a:rPr lang="cs-CZ" sz="2000" dirty="0" smtClean="0"/>
              <a:t>Řešení případové studie o psychologické smlouvě, povyšování a rozvoji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Podrobné zadání v </a:t>
            </a:r>
            <a:r>
              <a:rPr lang="cs-CZ" sz="1600" dirty="0" err="1" smtClean="0"/>
              <a:t>ISu</a:t>
            </a:r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Konkrétní otázky v šabloně v </a:t>
            </a:r>
            <a:r>
              <a:rPr lang="cs-CZ" sz="1600" dirty="0" err="1" smtClean="0"/>
              <a:t>ISu</a:t>
            </a:r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Společné řešení případové studie na semináři</a:t>
            </a:r>
          </a:p>
          <a:p>
            <a:r>
              <a:rPr lang="cs-CZ" sz="2000" dirty="0" smtClean="0"/>
              <a:t>Prezentace na semináři: až 3 bonusové </a:t>
            </a:r>
            <a:r>
              <a:rPr lang="cs-CZ" sz="2000" dirty="0"/>
              <a:t>body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/>
              <a:t>Prezentace na </a:t>
            </a:r>
            <a:r>
              <a:rPr lang="cs-CZ" sz="1600" b="1" dirty="0" smtClean="0"/>
              <a:t>třetím </a:t>
            </a:r>
            <a:r>
              <a:rPr lang="cs-CZ" sz="1600" dirty="0" smtClean="0"/>
              <a:t>semináři </a:t>
            </a:r>
            <a:r>
              <a:rPr lang="cs-CZ" sz="1600" dirty="0"/>
              <a:t>na 5-7 minut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Připravenost, odbornost</a:t>
            </a:r>
            <a:r>
              <a:rPr lang="cs-CZ" sz="1600" dirty="0"/>
              <a:t>, smysluplnost a kvalita argumentace</a:t>
            </a:r>
          </a:p>
          <a:p>
            <a:r>
              <a:rPr lang="cs-CZ" sz="2000" dirty="0" smtClean="0"/>
              <a:t>Písemné řešení do </a:t>
            </a:r>
            <a:r>
              <a:rPr lang="cs-CZ" sz="2000" dirty="0" err="1" smtClean="0"/>
              <a:t>ISu</a:t>
            </a:r>
            <a:r>
              <a:rPr lang="cs-CZ" sz="2000" dirty="0" smtClean="0"/>
              <a:t>: až 5 bodů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Odevzdání ve </a:t>
            </a:r>
            <a:r>
              <a:rPr lang="cs-CZ" sz="1600" b="1" dirty="0" smtClean="0"/>
              <a:t>čtvrtek</a:t>
            </a:r>
            <a:r>
              <a:rPr lang="cs-CZ" sz="1600" dirty="0" smtClean="0"/>
              <a:t> </a:t>
            </a:r>
            <a:r>
              <a:rPr lang="cs-CZ" sz="1600" b="1" dirty="0" smtClean="0"/>
              <a:t>po třetím </a:t>
            </a:r>
            <a:r>
              <a:rPr lang="cs-CZ" sz="1600" dirty="0" smtClean="0"/>
              <a:t>semináři (21.3. / 28.3.)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Povinné odevzdání v šabloně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Maximální rozsah 3600 znaků</a:t>
            </a:r>
          </a:p>
          <a:p>
            <a:pPr>
              <a:buNone/>
            </a:pPr>
            <a:endParaRPr lang="cs-CZ" sz="2000" dirty="0" smtClean="0"/>
          </a:p>
          <a:p>
            <a:endParaRPr lang="cs-CZ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dirty="0" smtClean="0"/>
              <a:t>Vyvracení mýtu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57400"/>
            <a:ext cx="8147248" cy="5400600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Tým </a:t>
            </a:r>
            <a:r>
              <a:rPr lang="cs-CZ" sz="2000" dirty="0" smtClean="0"/>
              <a:t>(3-)</a:t>
            </a:r>
            <a:r>
              <a:rPr lang="cs-CZ" sz="2000" b="1" dirty="0" smtClean="0"/>
              <a:t>4 </a:t>
            </a:r>
            <a:r>
              <a:rPr lang="cs-CZ" sz="2000" b="1" dirty="0" smtClean="0"/>
              <a:t>studentů </a:t>
            </a:r>
            <a:r>
              <a:rPr lang="cs-CZ" sz="2000" dirty="0" smtClean="0"/>
              <a:t>z jedné seminární skupiny</a:t>
            </a:r>
          </a:p>
          <a:p>
            <a:r>
              <a:rPr lang="cs-CZ" sz="2000" dirty="0" smtClean="0"/>
              <a:t>Vyvrácení publikovaného mýtu z oblasti psychologie práce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Citace mýtu + odkaz na zdroj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Argumentace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Odkazy na odborné zdroje argumentů</a:t>
            </a:r>
            <a:endParaRPr lang="cs-CZ" sz="2000" dirty="0" smtClean="0"/>
          </a:p>
          <a:p>
            <a:r>
              <a:rPr lang="cs-CZ" sz="2000" dirty="0" smtClean="0"/>
              <a:t>Zdroj mýtu: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Vydané knihy (popularizační i „odborné“), slovníky, encyklopedie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Tištěná i elektronická média, výuková videa, weby „odborníků“ v HR</a:t>
            </a:r>
          </a:p>
          <a:p>
            <a:r>
              <a:rPr lang="cs-CZ" sz="2000" dirty="0" smtClean="0"/>
              <a:t>Zadání mýtu a pak odevzdání úkolu do </a:t>
            </a:r>
            <a:r>
              <a:rPr lang="cs-CZ" sz="2000" dirty="0" err="1" smtClean="0"/>
              <a:t>ISu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Povinné odevzdání v šabloně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Maximální rozsah 2700 znaků</a:t>
            </a:r>
          </a:p>
          <a:p>
            <a:r>
              <a:rPr lang="cs-CZ" sz="2000" dirty="0" smtClean="0"/>
              <a:t>Termíny:  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Složení týmu + výběr zdroje mýtu – do 14.3.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Odevzdání do </a:t>
            </a:r>
            <a:r>
              <a:rPr lang="cs-CZ" sz="1600" dirty="0" err="1" smtClean="0"/>
              <a:t>Isu</a:t>
            </a:r>
            <a:r>
              <a:rPr lang="cs-CZ" sz="1600" dirty="0" smtClean="0"/>
              <a:t> – ve </a:t>
            </a:r>
            <a:r>
              <a:rPr lang="cs-CZ" sz="1600" b="1" dirty="0" smtClean="0"/>
              <a:t>čtvrtek před pátým </a:t>
            </a:r>
            <a:r>
              <a:rPr lang="cs-CZ" sz="1600" dirty="0" smtClean="0"/>
              <a:t>seminářem (11.4. / 18.4.)</a:t>
            </a:r>
          </a:p>
          <a:p>
            <a:r>
              <a:rPr lang="cs-CZ" sz="2000" dirty="0" smtClean="0"/>
              <a:t>Hodnocení: 0-10 bodů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Vhodnost mýtu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Srozumitelnost, odbornost, kvalita argumentace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Splnění formálních požadavků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Nevybírejte si mýty již publikované na psych.</a:t>
            </a:r>
            <a:r>
              <a:rPr lang="cs-CZ" sz="2000" dirty="0" err="1" smtClean="0">
                <a:solidFill>
                  <a:srgbClr val="FF0000"/>
                </a:solidFill>
              </a:rPr>
              <a:t>fss.muni.cz</a:t>
            </a:r>
            <a:endParaRPr lang="cs-CZ" sz="2000" dirty="0" smtClean="0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1" y="3429001"/>
            <a:ext cx="4572000" cy="3364156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1" y="3016183"/>
            <a:ext cx="4464497" cy="3776974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44009" y="59347"/>
            <a:ext cx="4499992" cy="3500862"/>
          </a:xfrm>
          <a:prstGeom prst="rect">
            <a:avLst/>
          </a:prstGeom>
        </p:spPr>
      </p:pic>
      <p:pic>
        <p:nvPicPr>
          <p:cNvPr id="7" name="Obrázek 6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5" y="1"/>
            <a:ext cx="4568350" cy="3284983"/>
          </a:xfrm>
          <a:prstGeom prst="rect">
            <a:avLst/>
          </a:prstGeom>
        </p:spPr>
      </p:pic>
      <p:pic>
        <p:nvPicPr>
          <p:cNvPr id="8" name="Obrázek 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31640" y="2311551"/>
            <a:ext cx="4211960" cy="237744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131645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7467600" cy="1143000"/>
          </a:xfrm>
        </p:spPr>
        <p:txBody>
          <a:bodyPr/>
          <a:lstStyle/>
          <a:p>
            <a:r>
              <a:rPr lang="cs-CZ" dirty="0" smtClean="0"/>
              <a:t>Sebereflexe: Mé úspěchy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457400"/>
            <a:ext cx="8147248" cy="5400600"/>
          </a:xfrm>
        </p:spPr>
        <p:txBody>
          <a:bodyPr>
            <a:normAutofit/>
          </a:bodyPr>
          <a:lstStyle/>
          <a:p>
            <a:r>
              <a:rPr lang="cs-CZ" sz="2000" dirty="0" smtClean="0"/>
              <a:t>Individuální úkol</a:t>
            </a:r>
          </a:p>
          <a:p>
            <a:r>
              <a:rPr lang="cs-CZ" sz="2000" dirty="0" smtClean="0"/>
              <a:t>Co jste dokázali a jaké kompetence jste tím prokázali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Posílení sebedůvěry, podklad pro výběrový pohovor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2 vybrané úspěchy v práci i osobním životě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Co vypovídají o vašich kompetencích, jak je můžete dále využít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Čím můžete své úspěchy doložit</a:t>
            </a:r>
            <a:endParaRPr lang="cs-CZ" sz="2000" dirty="0" smtClean="0"/>
          </a:p>
          <a:p>
            <a:r>
              <a:rPr lang="cs-CZ" sz="2000" dirty="0" smtClean="0"/>
              <a:t>Odevzdání do </a:t>
            </a:r>
            <a:r>
              <a:rPr lang="cs-CZ" sz="2000" dirty="0" err="1" smtClean="0"/>
              <a:t>Isu</a:t>
            </a:r>
            <a:endParaRPr lang="cs-CZ" sz="20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Odevzdání 25.4. / 2.5.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Povinné odevzdání v šabloně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Maximální rozsah 3600 znaků</a:t>
            </a:r>
          </a:p>
          <a:p>
            <a:r>
              <a:rPr lang="cs-CZ" sz="2000" dirty="0" smtClean="0"/>
              <a:t>Hodnocení: 0-5 bodů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Dva relevantní úspěchy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Počet prezentovaných projevených kompetencí (alespoň 6 pro max. bodů)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Dodržení struktury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Kvalita reflexe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Přesvědčivost důkazů</a:t>
            </a:r>
            <a:endParaRPr lang="cs-CZ" sz="2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Průběžné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8363272" cy="4873752"/>
          </a:xfrm>
        </p:spPr>
        <p:txBody>
          <a:bodyPr>
            <a:normAutofit fontScale="92500" lnSpcReduction="10000"/>
          </a:bodyPr>
          <a:lstStyle/>
          <a:p>
            <a:r>
              <a:rPr lang="cs-CZ" sz="2000" dirty="0" smtClean="0"/>
              <a:t>Témata: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1. Psychologie organizace + Organizační kultura </a:t>
            </a:r>
            <a:r>
              <a:rPr lang="cs-CZ" sz="1600" b="1" dirty="0" smtClean="0"/>
              <a:t>19. 3.</a:t>
            </a:r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2. Postoje a chování lidí v organizaci + Stres na pracovišti a jeho konsekvence </a:t>
            </a:r>
            <a:r>
              <a:rPr lang="cs-CZ" sz="1600" b="1" dirty="0" smtClean="0"/>
              <a:t>16. 4.</a:t>
            </a:r>
            <a:endParaRPr lang="cs-CZ" sz="1600" dirty="0" smtClean="0"/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3. Leadership + Plánování a řízení kariéry </a:t>
            </a:r>
            <a:r>
              <a:rPr lang="cs-CZ" sz="1600" b="1" dirty="0" smtClean="0"/>
              <a:t>21. 5.</a:t>
            </a:r>
            <a:endParaRPr lang="cs-CZ" sz="1600" dirty="0" smtClean="0"/>
          </a:p>
          <a:p>
            <a:r>
              <a:rPr lang="cs-CZ" sz="2000" dirty="0" smtClean="0"/>
              <a:t>Termín: Přednáška následující po probrání druhého tématu </a:t>
            </a:r>
          </a:p>
          <a:p>
            <a:r>
              <a:rPr lang="cs-CZ" sz="2000" dirty="0" smtClean="0"/>
              <a:t>Otázky: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Cca. 3 otázky na každé téma (celkem 6-7 otázek na test)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Uzavřené otázky, 5 možností odpovědi, právě 1 správná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1 bod za správně zodpovězenou otázku</a:t>
            </a:r>
          </a:p>
          <a:p>
            <a:r>
              <a:rPr lang="cs-CZ" sz="2000" dirty="0" smtClean="0"/>
              <a:t>Možnost opravy nebo nahrazení </a:t>
            </a:r>
            <a:r>
              <a:rPr lang="cs-CZ" sz="2000" b="1" dirty="0" smtClean="0"/>
              <a:t>21. 5.</a:t>
            </a:r>
            <a:r>
              <a:rPr lang="cs-CZ" sz="2000" dirty="0" smtClean="0"/>
              <a:t>: 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1 oprava nebo nahrazení nenapsaného testu ve zkouškovém období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Počítají se body z opravného testu</a:t>
            </a:r>
            <a:endParaRPr lang="cs-CZ" sz="2000" dirty="0" smtClean="0"/>
          </a:p>
          <a:p>
            <a:r>
              <a:rPr lang="cs-CZ" sz="2000" dirty="0" smtClean="0"/>
              <a:t>Hlavní zdroj: 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Arnold, J., </a:t>
            </a:r>
            <a:r>
              <a:rPr lang="cs-CZ" sz="1600" dirty="0" err="1" smtClean="0"/>
              <a:t>Randall</a:t>
            </a:r>
            <a:r>
              <a:rPr lang="cs-CZ" sz="1600" dirty="0" smtClean="0"/>
              <a:t>, R. (2010). </a:t>
            </a:r>
            <a:r>
              <a:rPr lang="cs-CZ" sz="1600" i="1" dirty="0" err="1" smtClean="0"/>
              <a:t>Work</a:t>
            </a:r>
            <a:r>
              <a:rPr lang="cs-CZ" sz="1600" i="1" dirty="0" smtClean="0"/>
              <a:t> psychology: </a:t>
            </a:r>
            <a:r>
              <a:rPr lang="cs-CZ" sz="1600" i="1" dirty="0" err="1" smtClean="0"/>
              <a:t>understanding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human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behaviour</a:t>
            </a:r>
            <a:r>
              <a:rPr lang="cs-CZ" sz="1600" i="1" dirty="0" smtClean="0"/>
              <a:t> in </a:t>
            </a:r>
            <a:r>
              <a:rPr lang="cs-CZ" sz="1600" i="1" dirty="0" err="1" smtClean="0"/>
              <a:t>the</a:t>
            </a:r>
            <a:r>
              <a:rPr lang="cs-CZ" sz="1600" i="1" dirty="0" smtClean="0"/>
              <a:t> </a:t>
            </a:r>
            <a:r>
              <a:rPr lang="cs-CZ" sz="1600" i="1" dirty="0" err="1" smtClean="0"/>
              <a:t>workplace</a:t>
            </a:r>
            <a:r>
              <a:rPr lang="cs-CZ" sz="1600" i="1" dirty="0" smtClean="0"/>
              <a:t> </a:t>
            </a:r>
          </a:p>
          <a:p>
            <a:pPr lvl="1">
              <a:buFont typeface="Arial" pitchFamily="34" charset="0"/>
              <a:buChar char="•"/>
            </a:pPr>
            <a:r>
              <a:rPr lang="cs-CZ" sz="1600" dirty="0" smtClean="0"/>
              <a:t>Další zdroje povinná a doporučená literatura dle tématu</a:t>
            </a:r>
            <a:endParaRPr lang="cs-CZ" sz="2000" dirty="0" smtClean="0"/>
          </a:p>
          <a:p>
            <a:r>
              <a:rPr lang="cs-CZ" sz="2000" dirty="0" smtClean="0">
                <a:solidFill>
                  <a:srgbClr val="FF0000"/>
                </a:solidFill>
              </a:rPr>
              <a:t>Pozor: Není žádný souhrnný zkouškový test po skončení výuky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0"/>
            <a:ext cx="7467600" cy="1143000"/>
          </a:xfrm>
        </p:spPr>
        <p:txBody>
          <a:bodyPr/>
          <a:lstStyle/>
          <a:p>
            <a:r>
              <a:rPr lang="cs-CZ" dirty="0" smtClean="0"/>
              <a:t>Proč jen „nesbírat body“ a učit se?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sz="quarter" idx="1"/>
          </p:nvPr>
        </p:nvSpPr>
        <p:spPr>
          <a:xfrm>
            <a:off x="467544" y="1268760"/>
            <a:ext cx="8147248" cy="5373216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cs-CZ" b="1" dirty="0" smtClean="0"/>
              <a:t>Průzkum absolventů KPSY FSS MU 2002-2014: </a:t>
            </a:r>
          </a:p>
          <a:p>
            <a:pPr>
              <a:buNone/>
            </a:pPr>
            <a:r>
              <a:rPr lang="cs-CZ" b="1" dirty="0" smtClean="0"/>
              <a:t>Kde se uplatňují naši absolventi</a:t>
            </a:r>
          </a:p>
          <a:p>
            <a:r>
              <a:rPr lang="cs-CZ" dirty="0" smtClean="0"/>
              <a:t>1. místo: Psychologie práce</a:t>
            </a:r>
          </a:p>
          <a:p>
            <a:r>
              <a:rPr lang="cs-CZ" dirty="0" smtClean="0"/>
              <a:t>2.-3. místo: Školní psychologie</a:t>
            </a:r>
          </a:p>
          <a:p>
            <a:r>
              <a:rPr lang="cs-CZ" dirty="0" smtClean="0"/>
              <a:t>2.-3. místo: Mimo obor</a:t>
            </a:r>
          </a:p>
          <a:p>
            <a:r>
              <a:rPr lang="cs-CZ" dirty="0" smtClean="0"/>
              <a:t>4. místo: Klinická psychologie</a:t>
            </a:r>
          </a:p>
          <a:p>
            <a:r>
              <a:rPr lang="cs-CZ" dirty="0" smtClean="0"/>
              <a:t>5. místo: Poradenství </a:t>
            </a:r>
          </a:p>
          <a:p>
            <a:endParaRPr lang="cs-CZ" dirty="0" smtClean="0"/>
          </a:p>
          <a:p>
            <a:pPr>
              <a:buNone/>
            </a:pPr>
            <a:r>
              <a:rPr lang="cs-CZ" b="1" dirty="0" err="1" smtClean="0"/>
              <a:t>Bureau</a:t>
            </a:r>
            <a:r>
              <a:rPr lang="cs-CZ" b="1" dirty="0" smtClean="0"/>
              <a:t> </a:t>
            </a:r>
            <a:r>
              <a:rPr lang="cs-CZ" b="1" dirty="0" err="1" smtClean="0"/>
              <a:t>of</a:t>
            </a:r>
            <a:r>
              <a:rPr lang="cs-CZ" b="1" dirty="0" smtClean="0"/>
              <a:t> </a:t>
            </a:r>
            <a:r>
              <a:rPr lang="cs-CZ" b="1" dirty="0" err="1" smtClean="0"/>
              <a:t>Labor</a:t>
            </a:r>
            <a:r>
              <a:rPr lang="cs-CZ" b="1" dirty="0" smtClean="0"/>
              <a:t> </a:t>
            </a:r>
            <a:r>
              <a:rPr lang="cs-CZ" b="1" dirty="0" err="1" smtClean="0"/>
              <a:t>Statistics</a:t>
            </a:r>
            <a:r>
              <a:rPr lang="cs-CZ" b="1" dirty="0" smtClean="0"/>
              <a:t> (2014): </a:t>
            </a:r>
          </a:p>
          <a:p>
            <a:pPr>
              <a:buNone/>
            </a:pPr>
            <a:r>
              <a:rPr lang="cs-CZ" b="1" dirty="0" smtClean="0"/>
              <a:t>Predikce nejrychleji rostoucích profesí v USA</a:t>
            </a:r>
          </a:p>
          <a:p>
            <a:r>
              <a:rPr lang="cs-CZ" dirty="0" smtClean="0"/>
              <a:t>1. místo: I/O </a:t>
            </a:r>
            <a:r>
              <a:rPr lang="cs-CZ" dirty="0" err="1" smtClean="0"/>
              <a:t>psychologist</a:t>
            </a:r>
            <a:r>
              <a:rPr lang="cs-CZ" dirty="0" smtClean="0"/>
              <a:t>, do roku 2022 přes 15 tis. nových pracovních míst</a:t>
            </a:r>
          </a:p>
          <a:p>
            <a:pPr>
              <a:buNone/>
            </a:pPr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rkýř">
  <a:themeElements>
    <a:clrScheme name="Arkýř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Arkýř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Arkýř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308</TotalTime>
  <Words>639</Words>
  <Application>Microsoft Office PowerPoint</Application>
  <PresentationFormat>Předvádění na obrazovce (4:3)</PresentationFormat>
  <Paragraphs>112</Paragraphs>
  <Slides>10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4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10</vt:i4>
      </vt:variant>
    </vt:vector>
  </HeadingPairs>
  <TitlesOfParts>
    <vt:vector size="15" baseType="lpstr">
      <vt:lpstr>Arial</vt:lpstr>
      <vt:lpstr>Century Schoolbook</vt:lpstr>
      <vt:lpstr>Wingdings</vt:lpstr>
      <vt:lpstr>Wingdings 2</vt:lpstr>
      <vt:lpstr>Arkýř</vt:lpstr>
      <vt:lpstr>Průběžná práce v předmětu</vt:lpstr>
      <vt:lpstr>Podmínky pro absolvování předmětu</vt:lpstr>
      <vt:lpstr>Podmínky pro absolvování předmětu</vt:lpstr>
      <vt:lpstr>Případová studie Ugo.kasu</vt:lpstr>
      <vt:lpstr>Vyvracení mýtu</vt:lpstr>
      <vt:lpstr>Prezentace aplikace PowerPoint</vt:lpstr>
      <vt:lpstr>Sebereflexe: Mé úspěchy</vt:lpstr>
      <vt:lpstr>Průběžné testy</vt:lpstr>
      <vt:lpstr>Proč jen „nesbírat body“ a učit se?</vt:lpstr>
      <vt:lpstr>Prezentace aplikace PowerPoint</vt:lpstr>
    </vt:vector>
  </TitlesOfParts>
  <Company>Infinity, a.s.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Průběžná práce v předmětu</dc:title>
  <dc:creator>Uzivatel</dc:creator>
  <cp:lastModifiedBy>Jakub Procházka</cp:lastModifiedBy>
  <cp:revision>23</cp:revision>
  <dcterms:created xsi:type="dcterms:W3CDTF">2014-02-17T14:41:48Z</dcterms:created>
  <dcterms:modified xsi:type="dcterms:W3CDTF">2019-02-19T08:55:50Z</dcterms:modified>
</cp:coreProperties>
</file>