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notesMasterIdLst>
    <p:notesMasterId r:id="rId50"/>
  </p:notesMasterIdLst>
  <p:handoutMasterIdLst>
    <p:handoutMasterId r:id="rId51"/>
  </p:handoutMasterIdLst>
  <p:sldIdLst>
    <p:sldId id="257" r:id="rId3"/>
    <p:sldId id="309" r:id="rId4"/>
    <p:sldId id="310" r:id="rId5"/>
    <p:sldId id="311" r:id="rId6"/>
    <p:sldId id="314" r:id="rId7"/>
    <p:sldId id="258" r:id="rId8"/>
    <p:sldId id="281" r:id="rId9"/>
    <p:sldId id="308" r:id="rId10"/>
    <p:sldId id="315" r:id="rId11"/>
    <p:sldId id="317" r:id="rId12"/>
    <p:sldId id="316" r:id="rId13"/>
    <p:sldId id="280" r:id="rId14"/>
    <p:sldId id="283" r:id="rId15"/>
    <p:sldId id="282" r:id="rId16"/>
    <p:sldId id="260" r:id="rId17"/>
    <p:sldId id="263" r:id="rId18"/>
    <p:sldId id="265" r:id="rId19"/>
    <p:sldId id="305" r:id="rId20"/>
    <p:sldId id="266" r:id="rId21"/>
    <p:sldId id="267" r:id="rId22"/>
    <p:sldId id="284" r:id="rId23"/>
    <p:sldId id="287" r:id="rId24"/>
    <p:sldId id="286" r:id="rId25"/>
    <p:sldId id="312" r:id="rId26"/>
    <p:sldId id="270" r:id="rId27"/>
    <p:sldId id="272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313" r:id="rId40"/>
    <p:sldId id="299" r:id="rId41"/>
    <p:sldId id="300" r:id="rId42"/>
    <p:sldId id="301" r:id="rId43"/>
    <p:sldId id="302" r:id="rId44"/>
    <p:sldId id="275" r:id="rId45"/>
    <p:sldId id="303" r:id="rId46"/>
    <p:sldId id="277" r:id="rId47"/>
    <p:sldId id="307" r:id="rId48"/>
    <p:sldId id="278" r:id="rId4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47F45-6A0E-444A-BB4C-DC0324F21449}" type="datetimeFigureOut">
              <a:rPr lang="cs-CZ" smtClean="0"/>
              <a:pPr/>
              <a:t>20.2.2019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BD5AB-479A-4C85-858E-22FFB145BA2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A0D87-03B8-4AB9-B8E2-DD74561806E3}" type="datetimeFigureOut">
              <a:rPr lang="cs-CZ" smtClean="0"/>
              <a:pPr/>
              <a:t>20.2.2019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552F4-267A-4C88-93E1-064F23F238D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60F676B-5BC1-4C6C-9CDC-3ECB721E1C03}" type="slidenum">
              <a:rPr lang="en-GB"/>
              <a:pPr/>
              <a:t>2</a:t>
            </a:fld>
            <a:endParaRPr lang="en-GB"/>
          </a:p>
        </p:txBody>
      </p:sp>
      <p:sp>
        <p:nvSpPr>
          <p:cNvPr id="5427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427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3884677-FD95-4F99-9CD9-43C02EA5EE9C}" type="slidenum">
              <a:rPr lang="en-GB"/>
              <a:pPr/>
              <a:t>18</a:t>
            </a:fld>
            <a:endParaRPr lang="en-GB"/>
          </a:p>
        </p:txBody>
      </p:sp>
      <p:sp>
        <p:nvSpPr>
          <p:cNvPr id="634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34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A209AC8-E931-44DB-BD99-EB1AC83C685E}" type="slidenum">
              <a:rPr lang="en-GB"/>
              <a:pPr/>
              <a:t>19</a:t>
            </a:fld>
            <a:endParaRPr lang="en-GB"/>
          </a:p>
        </p:txBody>
      </p:sp>
      <p:sp>
        <p:nvSpPr>
          <p:cNvPr id="593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93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B49E5B0-CB6B-4D01-A164-3968B418FC90}" type="slidenum">
              <a:rPr lang="en-GB"/>
              <a:pPr/>
              <a:t>20</a:t>
            </a:fld>
            <a:endParaRPr lang="en-GB"/>
          </a:p>
        </p:txBody>
      </p:sp>
      <p:sp>
        <p:nvSpPr>
          <p:cNvPr id="614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144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E60F5D4-2A55-4C88-9D96-A2E50CB461D7}" type="slidenum">
              <a:rPr lang="en-GB"/>
              <a:pPr/>
              <a:t>24</a:t>
            </a:fld>
            <a:endParaRPr lang="en-GB"/>
          </a:p>
        </p:txBody>
      </p:sp>
      <p:sp>
        <p:nvSpPr>
          <p:cNvPr id="655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55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D3379ED-00EB-4649-8ABE-32646EB1DBB8}" type="slidenum">
              <a:rPr lang="en-GB"/>
              <a:pPr/>
              <a:t>25</a:t>
            </a:fld>
            <a:endParaRPr lang="en-GB"/>
          </a:p>
        </p:txBody>
      </p:sp>
      <p:sp>
        <p:nvSpPr>
          <p:cNvPr id="645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45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773436D-1AFB-461B-A46F-AB105DC2FFCB}" type="slidenum">
              <a:rPr lang="en-GB"/>
              <a:pPr/>
              <a:t>26</a:t>
            </a:fld>
            <a:endParaRPr lang="en-GB"/>
          </a:p>
        </p:txBody>
      </p:sp>
      <p:sp>
        <p:nvSpPr>
          <p:cNvPr id="665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65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4AC62E9-7998-4927-B840-968890CE38F4}" type="slidenum">
              <a:rPr lang="en-GB"/>
              <a:pPr/>
              <a:t>35</a:t>
            </a:fld>
            <a:endParaRPr lang="en-GB"/>
          </a:p>
        </p:txBody>
      </p:sp>
      <p:sp>
        <p:nvSpPr>
          <p:cNvPr id="860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60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1354660-4EA0-4BB8-89BD-BA2E56FC98EE}" type="slidenum">
              <a:rPr lang="en-GB"/>
              <a:pPr/>
              <a:t>43</a:t>
            </a:fld>
            <a:endParaRPr lang="en-GB"/>
          </a:p>
        </p:txBody>
      </p:sp>
      <p:sp>
        <p:nvSpPr>
          <p:cNvPr id="849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49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B7574C3-843D-41CA-AF88-62F2340D316A}" type="slidenum">
              <a:rPr lang="en-GB"/>
              <a:pPr/>
              <a:t>45</a:t>
            </a:fld>
            <a:endParaRPr lang="en-GB"/>
          </a:p>
        </p:txBody>
      </p:sp>
      <p:sp>
        <p:nvSpPr>
          <p:cNvPr id="870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704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A7851B0-1E1F-4396-801C-C944C83EDDA3}" type="slidenum">
              <a:rPr lang="en-GB"/>
              <a:pPr/>
              <a:t>47</a:t>
            </a:fld>
            <a:endParaRPr lang="en-GB"/>
          </a:p>
        </p:txBody>
      </p:sp>
      <p:sp>
        <p:nvSpPr>
          <p:cNvPr id="890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90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7361C68-211C-4677-B1F0-4FDEA9859121}" type="slidenum">
              <a:rPr lang="en-GB"/>
              <a:pPr/>
              <a:t>3</a:t>
            </a:fld>
            <a:endParaRPr lang="en-GB"/>
          </a:p>
        </p:txBody>
      </p:sp>
      <p:sp>
        <p:nvSpPr>
          <p:cNvPr id="6246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246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66EEBF2-3720-494A-B1F4-F8A9E6A2C85C}" type="slidenum">
              <a:rPr lang="en-GB"/>
              <a:pPr/>
              <a:t>4</a:t>
            </a:fld>
            <a:endParaRPr lang="en-GB"/>
          </a:p>
        </p:txBody>
      </p:sp>
      <p:sp>
        <p:nvSpPr>
          <p:cNvPr id="501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01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888C9DA-AE37-4E18-9C0E-2A5C73559144}" type="slidenum">
              <a:rPr lang="en-GB"/>
              <a:pPr/>
              <a:t>6</a:t>
            </a:fld>
            <a:endParaRPr lang="en-GB"/>
          </a:p>
        </p:txBody>
      </p:sp>
      <p:sp>
        <p:nvSpPr>
          <p:cNvPr id="4915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915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A66C40-367B-4C89-98E2-5AE22A473994}" type="slidenum">
              <a:rPr lang="cs-CZ"/>
              <a:pPr/>
              <a:t>12</a:t>
            </a:fld>
            <a:endParaRPr lang="cs-CZ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138" y="4343110"/>
            <a:ext cx="5027724" cy="4114221"/>
          </a:xfrm>
        </p:spPr>
        <p:txBody>
          <a:bodyPr/>
          <a:lstStyle/>
          <a:p>
            <a:r>
              <a:rPr lang="cs-CZ"/>
              <a:t>DLBsH Rajhrad</a:t>
            </a:r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285B081-8698-4ABA-8B14-A198BAC67685}" type="slidenum">
              <a:rPr lang="en-GB"/>
              <a:pPr/>
              <a:t>14</a:t>
            </a:fld>
            <a:endParaRPr lang="en-GB"/>
          </a:p>
        </p:txBody>
      </p:sp>
      <p:sp>
        <p:nvSpPr>
          <p:cNvPr id="5222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222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6B8CBDA-061F-463E-AEFC-9F70936FB026}" type="slidenum">
              <a:rPr lang="en-GB"/>
              <a:pPr/>
              <a:t>15</a:t>
            </a:fld>
            <a:endParaRPr lang="en-GB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3DA80D3-1122-4FAD-BA82-76C85A2E00D5}" type="slidenum">
              <a:rPr lang="en-GB"/>
              <a:pPr/>
              <a:t>16</a:t>
            </a:fld>
            <a:endParaRPr lang="en-GB"/>
          </a:p>
        </p:txBody>
      </p:sp>
      <p:sp>
        <p:nvSpPr>
          <p:cNvPr id="532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32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7C5EE15-2D71-41D8-BC81-7F587A38F9BB}" type="slidenum">
              <a:rPr lang="en-GB"/>
              <a:pPr/>
              <a:t>17</a:t>
            </a:fld>
            <a:endParaRPr lang="en-GB"/>
          </a:p>
        </p:txBody>
      </p:sp>
      <p:sp>
        <p:nvSpPr>
          <p:cNvPr id="583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8372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lIns="90000" tIns="46800" rIns="90000" bIns="46800"/>
          <a:lstStyle/>
          <a:p>
            <a:pPr eaLnBrk="1" hangingPunct="1">
              <a:lnSpc>
                <a:spcPct val="93000"/>
              </a:lnSpc>
              <a:spcBef>
                <a:spcPts val="450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>
                <a:latin typeface="Arial" charset="0"/>
                <a:ea typeface="MS Gothic" pitchFamily="49" charset="-128"/>
              </a:rPr>
              <a:t>Kazuistiky – zkušenosti z hospice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D882B7-CD70-47DE-8C09-3C747A002CF2}" type="datetimeFigureOut">
              <a:rPr lang="cs-CZ" smtClean="0"/>
              <a:pPr/>
              <a:t>20.2.2019</a:t>
            </a:fld>
            <a:endParaRPr lang="cs-CZ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972AB3-A554-410C-8C19-E305C6D0C39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D882B7-CD70-47DE-8C09-3C747A002CF2}" type="datetimeFigureOut">
              <a:rPr lang="cs-CZ" smtClean="0"/>
              <a:pPr/>
              <a:t>20.2.2019</a:t>
            </a:fld>
            <a:endParaRPr lang="cs-CZ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972AB3-A554-410C-8C19-E305C6D0C39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5813" cy="452913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9138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D882B7-CD70-47DE-8C09-3C747A002CF2}" type="datetimeFigureOut">
              <a:rPr lang="cs-CZ" smtClean="0"/>
              <a:pPr/>
              <a:t>20.2.2019</a:t>
            </a:fld>
            <a:endParaRPr lang="cs-CZ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972AB3-A554-410C-8C19-E305C6D0C39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8013" cy="182721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D882B7-CD70-47DE-8C09-3C747A002CF2}" type="datetimeFigureOut">
              <a:rPr lang="cs-CZ" smtClean="0"/>
              <a:pPr/>
              <a:t>20.2.2019</a:t>
            </a:fld>
            <a:endParaRPr lang="cs-CZ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972AB3-A554-410C-8C19-E305C6D0C39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DE376E3-C820-45E5-B086-AE5DEC5221C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DDA8A-9D23-4FB0-B2FD-C281955ADC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A4F09-C5A5-4EA4-A54E-E8C55B7E89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4C9DC-65FB-420C-A4FE-520A49BCA2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4571B-F197-4379-BC6E-86D10428B7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F76E5-68B3-455E-9D49-5767D15EAD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01CAF-B0BB-41FC-B325-7E57A7A352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D882B7-CD70-47DE-8C09-3C747A002CF2}" type="datetimeFigureOut">
              <a:rPr lang="cs-CZ" smtClean="0"/>
              <a:pPr/>
              <a:t>20.2.2019</a:t>
            </a:fld>
            <a:endParaRPr lang="cs-CZ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972AB3-A554-410C-8C19-E305C6D0C39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62502-277D-471D-9F25-3306C36273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F2229-1261-4CB3-8E34-B6D4DA45C7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FC4FC-4C46-4F50-B51D-7D17E9C9A5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8A928-F7A6-4823-8971-9549F08F11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31763"/>
            <a:ext cx="2055813" cy="599757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31763"/>
            <a:ext cx="6019800" cy="59975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4D034-8238-47A2-A46A-942934FF43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D882B7-CD70-47DE-8C09-3C747A002CF2}" type="datetimeFigureOut">
              <a:rPr lang="cs-CZ" smtClean="0"/>
              <a:pPr/>
              <a:t>20.2.2019</a:t>
            </a:fld>
            <a:endParaRPr lang="cs-CZ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972AB3-A554-410C-8C19-E305C6D0C39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D882B7-CD70-47DE-8C09-3C747A002CF2}" type="datetimeFigureOut">
              <a:rPr lang="cs-CZ" smtClean="0"/>
              <a:pPr/>
              <a:t>20.2.2019</a:t>
            </a:fld>
            <a:endParaRPr lang="cs-CZ"/>
          </a:p>
        </p:txBody>
      </p:sp>
      <p:sp>
        <p:nvSpPr>
          <p:cNvPr id="6" name="Rectangle 4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972AB3-A554-410C-8C19-E305C6D0C39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D882B7-CD70-47DE-8C09-3C747A002CF2}" type="datetimeFigureOut">
              <a:rPr lang="cs-CZ" smtClean="0"/>
              <a:pPr/>
              <a:t>20.2.2019</a:t>
            </a:fld>
            <a:endParaRPr lang="cs-CZ"/>
          </a:p>
        </p:txBody>
      </p:sp>
      <p:sp>
        <p:nvSpPr>
          <p:cNvPr id="8" name="Rectangle 4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Rectangle 4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972AB3-A554-410C-8C19-E305C6D0C39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D882B7-CD70-47DE-8C09-3C747A002CF2}" type="datetimeFigureOut">
              <a:rPr lang="cs-CZ" smtClean="0"/>
              <a:pPr/>
              <a:t>20.2.2019</a:t>
            </a:fld>
            <a:endParaRPr lang="cs-CZ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972AB3-A554-410C-8C19-E305C6D0C39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D882B7-CD70-47DE-8C09-3C747A002CF2}" type="datetimeFigureOut">
              <a:rPr lang="cs-CZ" smtClean="0"/>
              <a:pPr/>
              <a:t>20.2.2019</a:t>
            </a:fld>
            <a:endParaRPr lang="cs-CZ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972AB3-A554-410C-8C19-E305C6D0C39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D882B7-CD70-47DE-8C09-3C747A002CF2}" type="datetimeFigureOut">
              <a:rPr lang="cs-CZ" smtClean="0"/>
              <a:pPr/>
              <a:t>20.2.2019</a:t>
            </a:fld>
            <a:endParaRPr lang="cs-CZ"/>
          </a:p>
        </p:txBody>
      </p:sp>
      <p:sp>
        <p:nvSpPr>
          <p:cNvPr id="6" name="Rectangle 4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972AB3-A554-410C-8C19-E305C6D0C39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D882B7-CD70-47DE-8C09-3C747A002CF2}" type="datetimeFigureOut">
              <a:rPr lang="cs-CZ" smtClean="0"/>
              <a:pPr/>
              <a:t>20.2.2019</a:t>
            </a:fld>
            <a:endParaRPr lang="cs-CZ"/>
          </a:p>
        </p:txBody>
      </p:sp>
      <p:sp>
        <p:nvSpPr>
          <p:cNvPr id="6" name="Rectangle 4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972AB3-A554-410C-8C19-E305C6D0C39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99"/>
            </a:gs>
            <a:gs pos="100000">
              <a:srgbClr val="000057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0" y="0"/>
            <a:ext cx="9142413" cy="6854825"/>
            <a:chOff x="0" y="0"/>
            <a:chExt cx="5759" cy="4318"/>
          </a:xfrm>
        </p:grpSpPr>
        <p:sp>
          <p:nvSpPr>
            <p:cNvPr id="2" name="Freeform 2"/>
            <p:cNvSpPr>
              <a:spLocks noChangeArrowheads="1"/>
            </p:cNvSpPr>
            <p:nvPr/>
          </p:nvSpPr>
          <p:spPr bwMode="auto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51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51" name="Freeform 3"/>
            <p:cNvSpPr>
              <a:spLocks noChangeArrowheads="1"/>
            </p:cNvSpPr>
            <p:nvPr/>
          </p:nvSpPr>
          <p:spPr bwMode="auto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5C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52" name="Freeform 4"/>
            <p:cNvSpPr>
              <a:spLocks noChangeArrowheads="1"/>
            </p:cNvSpPr>
            <p:nvPr/>
          </p:nvSpPr>
          <p:spPr bwMode="auto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6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53" name="Freeform 5"/>
            <p:cNvSpPr>
              <a:spLocks noChangeArrowheads="1"/>
            </p:cNvSpPr>
            <p:nvPr/>
          </p:nvSpPr>
          <p:spPr bwMode="auto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8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54" name="Freeform 6"/>
            <p:cNvSpPr>
              <a:spLocks noChangeArrowheads="1"/>
            </p:cNvSpPr>
            <p:nvPr/>
          </p:nvSpPr>
          <p:spPr bwMode="auto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7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55" name="Freeform 7"/>
            <p:cNvSpPr>
              <a:spLocks noChangeArrowheads="1"/>
            </p:cNvSpPr>
            <p:nvPr/>
          </p:nvSpPr>
          <p:spPr bwMode="auto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56" name="Freeform 8"/>
            <p:cNvSpPr>
              <a:spLocks noChangeArrowheads="1"/>
            </p:cNvSpPr>
            <p:nvPr/>
          </p:nvSpPr>
          <p:spPr bwMode="auto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57" name="Freeform 9"/>
            <p:cNvSpPr>
              <a:spLocks noChangeArrowheads="1"/>
            </p:cNvSpPr>
            <p:nvPr/>
          </p:nvSpPr>
          <p:spPr bwMode="auto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6E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58" name="Freeform 10"/>
            <p:cNvSpPr>
              <a:spLocks noChangeArrowheads="1"/>
            </p:cNvSpPr>
            <p:nvPr/>
          </p:nvSpPr>
          <p:spPr bwMode="auto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59" name="Freeform 11"/>
            <p:cNvSpPr>
              <a:spLocks noChangeArrowheads="1"/>
            </p:cNvSpPr>
            <p:nvPr/>
          </p:nvSpPr>
          <p:spPr bwMode="auto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rgbClr val="07079B"/>
                </a:gs>
                <a:gs pos="100000">
                  <a:srgbClr val="000099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60" name="Freeform 12"/>
            <p:cNvSpPr>
              <a:spLocks noChangeArrowheads="1"/>
            </p:cNvSpPr>
            <p:nvPr/>
          </p:nvSpPr>
          <p:spPr bwMode="auto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61" name="Freeform 13"/>
            <p:cNvSpPr>
              <a:spLocks noChangeArrowheads="1"/>
            </p:cNvSpPr>
            <p:nvPr/>
          </p:nvSpPr>
          <p:spPr bwMode="auto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53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62" name="Freeform 14"/>
            <p:cNvSpPr>
              <a:spLocks noChangeArrowheads="1"/>
            </p:cNvSpPr>
            <p:nvPr/>
          </p:nvSpPr>
          <p:spPr bwMode="auto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8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63" name="Freeform 15"/>
            <p:cNvSpPr>
              <a:spLocks noChangeArrowheads="1"/>
            </p:cNvSpPr>
            <p:nvPr/>
          </p:nvSpPr>
          <p:spPr bwMode="auto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55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64" name="Freeform 16"/>
            <p:cNvSpPr>
              <a:spLocks noChangeArrowheads="1"/>
            </p:cNvSpPr>
            <p:nvPr/>
          </p:nvSpPr>
          <p:spPr bwMode="auto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6A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65" name="Freeform 17"/>
            <p:cNvSpPr>
              <a:spLocks noChangeArrowheads="1"/>
            </p:cNvSpPr>
            <p:nvPr/>
          </p:nvSpPr>
          <p:spPr bwMode="auto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rgbClr val="0E0E9E"/>
                </a:gs>
                <a:gs pos="100000">
                  <a:srgbClr val="0000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66" name="Freeform 18"/>
            <p:cNvSpPr>
              <a:spLocks noChangeArrowheads="1"/>
            </p:cNvSpPr>
            <p:nvPr/>
          </p:nvSpPr>
          <p:spPr bwMode="auto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67" name="Freeform 19"/>
            <p:cNvSpPr>
              <a:spLocks noChangeArrowheads="1"/>
            </p:cNvSpPr>
            <p:nvPr/>
          </p:nvSpPr>
          <p:spPr bwMode="auto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46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68" name="Freeform 20"/>
            <p:cNvSpPr>
              <a:spLocks noChangeArrowheads="1"/>
            </p:cNvSpPr>
            <p:nvPr/>
          </p:nvSpPr>
          <p:spPr bwMode="auto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69" name="Freeform 21"/>
            <p:cNvSpPr>
              <a:spLocks noChangeArrowheads="1"/>
            </p:cNvSpPr>
            <p:nvPr/>
          </p:nvSpPr>
          <p:spPr bwMode="auto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4E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70" name="Freeform 22"/>
            <p:cNvSpPr>
              <a:spLocks noChangeArrowheads="1"/>
            </p:cNvSpPr>
            <p:nvPr/>
          </p:nvSpPr>
          <p:spPr bwMode="auto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64"/>
                </a:gs>
                <a:gs pos="100000">
                  <a:srgbClr val="00008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71" name="Freeform 23"/>
            <p:cNvSpPr>
              <a:spLocks noChangeArrowheads="1"/>
            </p:cNvSpPr>
            <p:nvPr/>
          </p:nvSpPr>
          <p:spPr bwMode="auto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rgbClr val="1616A1"/>
                </a:gs>
                <a:gs pos="100000">
                  <a:srgbClr val="0000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72" name="Freeform 24"/>
            <p:cNvSpPr>
              <a:spLocks noChangeArrowheads="1"/>
            </p:cNvSpPr>
            <p:nvPr/>
          </p:nvSpPr>
          <p:spPr bwMode="auto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73" name="Freeform 25"/>
            <p:cNvSpPr>
              <a:spLocks noChangeArrowheads="1"/>
            </p:cNvSpPr>
            <p:nvPr/>
          </p:nvSpPr>
          <p:spPr bwMode="auto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55"/>
                </a:gs>
                <a:gs pos="100000">
                  <a:srgbClr val="00008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74" name="Freeform 26"/>
            <p:cNvSpPr>
              <a:spLocks noChangeArrowheads="1"/>
            </p:cNvSpPr>
            <p:nvPr/>
          </p:nvSpPr>
          <p:spPr bwMode="auto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59"/>
                </a:gs>
                <a:gs pos="100000">
                  <a:srgbClr val="00008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75" name="Freeform 27"/>
            <p:cNvSpPr>
              <a:spLocks noChangeArrowheads="1"/>
            </p:cNvSpPr>
            <p:nvPr/>
          </p:nvSpPr>
          <p:spPr bwMode="auto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76" name="Freeform 28"/>
            <p:cNvSpPr>
              <a:spLocks noChangeArrowheads="1"/>
            </p:cNvSpPr>
            <p:nvPr/>
          </p:nvSpPr>
          <p:spPr bwMode="auto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60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77" name="Freeform 29"/>
            <p:cNvSpPr>
              <a:spLocks noChangeArrowheads="1"/>
            </p:cNvSpPr>
            <p:nvPr/>
          </p:nvSpPr>
          <p:spPr bwMode="auto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78" name="Freeform 30"/>
            <p:cNvSpPr>
              <a:spLocks noChangeArrowheads="1"/>
            </p:cNvSpPr>
            <p:nvPr/>
          </p:nvSpPr>
          <p:spPr bwMode="auto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5C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79" name="Freeform 31"/>
            <p:cNvSpPr>
              <a:spLocks noChangeArrowheads="1"/>
            </p:cNvSpPr>
            <p:nvPr/>
          </p:nvSpPr>
          <p:spPr bwMode="auto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81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80" name="Freeform 32"/>
            <p:cNvSpPr>
              <a:spLocks noChangeArrowheads="1"/>
            </p:cNvSpPr>
            <p:nvPr/>
          </p:nvSpPr>
          <p:spPr bwMode="auto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4A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81" name="Freeform 33"/>
            <p:cNvSpPr>
              <a:spLocks noChangeArrowheads="1"/>
            </p:cNvSpPr>
            <p:nvPr/>
          </p:nvSpPr>
          <p:spPr bwMode="auto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81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82" name="Freeform 34"/>
            <p:cNvSpPr>
              <a:spLocks noChangeArrowheads="1"/>
            </p:cNvSpPr>
            <p:nvPr/>
          </p:nvSpPr>
          <p:spPr bwMode="auto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64"/>
                </a:gs>
                <a:gs pos="100000">
                  <a:srgbClr val="00008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83" name="Freeform 35"/>
            <p:cNvSpPr>
              <a:spLocks noChangeArrowheads="1"/>
            </p:cNvSpPr>
            <p:nvPr/>
          </p:nvSpPr>
          <p:spPr bwMode="auto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57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84" name="Freeform 36"/>
            <p:cNvSpPr>
              <a:spLocks noChangeArrowheads="1"/>
            </p:cNvSpPr>
            <p:nvPr/>
          </p:nvSpPr>
          <p:spPr bwMode="auto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6E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85" name="Freeform 37"/>
            <p:cNvSpPr>
              <a:spLocks noChangeArrowheads="1"/>
            </p:cNvSpPr>
            <p:nvPr/>
          </p:nvSpPr>
          <p:spPr bwMode="auto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78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grpSp>
          <p:nvGrpSpPr>
            <p:cNvPr id="4" name="Group 38"/>
            <p:cNvGrpSpPr>
              <a:grpSpLocks/>
            </p:cNvGrpSpPr>
            <p:nvPr/>
          </p:nvGrpSpPr>
          <p:grpSpPr bwMode="auto">
            <a:xfrm>
              <a:off x="0" y="1632"/>
              <a:ext cx="5757" cy="1857"/>
              <a:chOff x="0" y="1632"/>
              <a:chExt cx="5757" cy="1857"/>
            </a:xfrm>
          </p:grpSpPr>
          <p:sp>
            <p:nvSpPr>
              <p:cNvPr id="2087" name="Freeform 39"/>
              <p:cNvSpPr>
                <a:spLocks noChangeArrowheads="1"/>
              </p:cNvSpPr>
              <p:nvPr/>
            </p:nvSpPr>
            <p:spPr bwMode="auto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E"/>
                  </a:gs>
                </a:gsLst>
                <a:lin ang="108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088" name="Freeform 40"/>
              <p:cNvSpPr>
                <a:spLocks noChangeArrowheads="1"/>
              </p:cNvSpPr>
              <p:nvPr/>
            </p:nvSpPr>
            <p:spPr bwMode="auto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1616A1"/>
                  </a:gs>
                  <a:gs pos="100000">
                    <a:srgbClr val="000099"/>
                  </a:gs>
                </a:gsLst>
                <a:lin ang="108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</p:grpSp>
      </p:grpSp>
      <p:sp>
        <p:nvSpPr>
          <p:cNvPr id="2089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00200"/>
            <a:ext cx="8228013" cy="1827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90" name="Rectangle 4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3638"/>
            <a:ext cx="21320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SzPct val="45000"/>
              <a:buFont typeface="Wingdings" pitchFamily="2" charset="2"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</a:lstStyle>
          <a:p>
            <a:fld id="{BAD882B7-CD70-47DE-8C09-3C747A002CF2}" type="datetimeFigureOut">
              <a:rPr lang="cs-CZ" smtClean="0"/>
              <a:pPr/>
              <a:t>20.2.2019</a:t>
            </a:fld>
            <a:endParaRPr lang="cs-CZ"/>
          </a:p>
        </p:txBody>
      </p:sp>
      <p:sp>
        <p:nvSpPr>
          <p:cNvPr id="2091" name="Rectangle 4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</a:lstStyle>
          <a:p>
            <a:endParaRPr lang="cs-CZ"/>
          </a:p>
        </p:txBody>
      </p:sp>
      <p:sp>
        <p:nvSpPr>
          <p:cNvPr id="2092" name="Rectangle 4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3638"/>
            <a:ext cx="21320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SzPct val="45000"/>
              <a:buFont typeface="Wingdings" pitchFamily="2" charset="2"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</a:lstStyle>
          <a:p>
            <a:fld id="{F7972AB3-A554-410C-8C19-E305C6D0C39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093" name="Rectangle 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97" r:id="rId13"/>
  </p:sldLayoutIdLst>
  <p:txStyles>
    <p:titleStyle>
      <a:lvl1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Gothic" pitchFamily="49" charset="-128"/>
        </a:defRPr>
      </a:lvl2pPr>
      <a:lvl3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Gothic" pitchFamily="49" charset="-128"/>
        </a:defRPr>
      </a:lvl3pPr>
      <a:lvl4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Gothic" pitchFamily="49" charset="-128"/>
        </a:defRPr>
      </a:lvl4pPr>
      <a:lvl5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Gothic" pitchFamily="49" charset="-128"/>
        </a:defRPr>
      </a:lvl5pPr>
      <a:lvl6pPr marL="1536700" indent="-2159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pitchFamily="2" charset="2"/>
        <a:defRPr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Gothic" pitchFamily="49" charset="-128"/>
        </a:defRPr>
      </a:lvl6pPr>
      <a:lvl7pPr marL="1993900" indent="-2159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pitchFamily="2" charset="2"/>
        <a:defRPr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Gothic" pitchFamily="49" charset="-128"/>
        </a:defRPr>
      </a:lvl7pPr>
      <a:lvl8pPr marL="2451100" indent="-2159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pitchFamily="2" charset="2"/>
        <a:defRPr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Gothic" pitchFamily="49" charset="-128"/>
        </a:defRPr>
      </a:lvl8pPr>
      <a:lvl9pPr marL="2908300" indent="-2159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pitchFamily="2" charset="2"/>
        <a:defRPr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Gothic" pitchFamily="49" charset="-128"/>
        </a:defRPr>
      </a:lvl9pPr>
    </p:titleStyle>
    <p:bodyStyle>
      <a:lvl1pPr marL="341313" indent="-341313" algn="l" defTabSz="449263" rtl="0" eaLnBrk="1" fontAlgn="base" hangingPunct="1">
        <a:lnSpc>
          <a:spcPct val="93000"/>
        </a:lnSpc>
        <a:spcBef>
          <a:spcPts val="800"/>
        </a:spcBef>
        <a:spcAft>
          <a:spcPct val="0"/>
        </a:spcAft>
        <a:buClr>
          <a:srgbClr val="FFFFFF"/>
        </a:buClr>
        <a:buSzPct val="90000"/>
        <a:buFont typeface="StarSymbol" charset="0"/>
        <a:buBlip>
          <a:blip r:embed="rId15"/>
        </a:buBlip>
        <a:defRPr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1363" indent="-284163" algn="l" defTabSz="449263" rtl="0" eaLnBrk="1" fontAlgn="base" hangingPunct="1">
        <a:lnSpc>
          <a:spcPct val="93000"/>
        </a:lnSpc>
        <a:spcBef>
          <a:spcPts val="700"/>
        </a:spcBef>
        <a:spcAft>
          <a:spcPct val="0"/>
        </a:spcAft>
        <a:buClr>
          <a:srgbClr val="FFFFFF"/>
        </a:buClr>
        <a:buSzPct val="100000"/>
        <a:buFont typeface="Arial" charset="0"/>
        <a:buChar char="–"/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FFFFFF"/>
        </a:buClr>
        <a:buSzPct val="90000"/>
        <a:buFont typeface="StarSymbol" charset="0"/>
        <a:buBlip>
          <a:blip r:embed="rId16"/>
        </a:buBlip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–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ts val="500"/>
        </a:spcBef>
        <a:spcAft>
          <a:spcPct val="0"/>
        </a:spcAft>
        <a:buClr>
          <a:srgbClr val="FFFFFF"/>
        </a:buClr>
        <a:buSzPct val="75000"/>
        <a:buFont typeface="StarSymbol" charset="0"/>
        <a:buBlip>
          <a:blip r:embed="rId17"/>
        </a:buBlip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500"/>
        </a:spcBef>
        <a:spcAft>
          <a:spcPct val="0"/>
        </a:spcAft>
        <a:buClr>
          <a:srgbClr val="FFFFFF"/>
        </a:buClr>
        <a:buSzPct val="75000"/>
        <a:buFont typeface="StarSymbol" charset="0"/>
        <a:buBlip>
          <a:blip r:embed="rId17"/>
        </a:buBlip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500"/>
        </a:spcBef>
        <a:spcAft>
          <a:spcPct val="0"/>
        </a:spcAft>
        <a:buClr>
          <a:srgbClr val="FFFFFF"/>
        </a:buClr>
        <a:buSzPct val="75000"/>
        <a:buFont typeface="StarSymbol" charset="0"/>
        <a:buBlip>
          <a:blip r:embed="rId17"/>
        </a:buBlip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500"/>
        </a:spcBef>
        <a:spcAft>
          <a:spcPct val="0"/>
        </a:spcAft>
        <a:buClr>
          <a:srgbClr val="FFFFFF"/>
        </a:buClr>
        <a:buSzPct val="75000"/>
        <a:buFont typeface="StarSymbol" charset="0"/>
        <a:buBlip>
          <a:blip r:embed="rId17"/>
        </a:buBlip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500"/>
        </a:spcBef>
        <a:spcAft>
          <a:spcPct val="0"/>
        </a:spcAft>
        <a:buClr>
          <a:srgbClr val="FFFFFF"/>
        </a:buClr>
        <a:buSzPct val="75000"/>
        <a:buFont typeface="StarSymbol" charset="0"/>
        <a:buBlip>
          <a:blip r:embed="rId17"/>
        </a:buBlip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99"/>
            </a:gs>
            <a:gs pos="100000">
              <a:srgbClr val="000057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0" y="0"/>
            <a:ext cx="9142413" cy="6854825"/>
            <a:chOff x="0" y="0"/>
            <a:chExt cx="5759" cy="4318"/>
          </a:xfrm>
        </p:grpSpPr>
        <p:sp>
          <p:nvSpPr>
            <p:cNvPr id="2" name="Freeform 2"/>
            <p:cNvSpPr>
              <a:spLocks noChangeArrowheads="1"/>
            </p:cNvSpPr>
            <p:nvPr/>
          </p:nvSpPr>
          <p:spPr bwMode="auto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51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27" name="Freeform 3"/>
            <p:cNvSpPr>
              <a:spLocks noChangeArrowheads="1"/>
            </p:cNvSpPr>
            <p:nvPr/>
          </p:nvSpPr>
          <p:spPr bwMode="auto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5C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28" name="Freeform 4"/>
            <p:cNvSpPr>
              <a:spLocks noChangeArrowheads="1"/>
            </p:cNvSpPr>
            <p:nvPr/>
          </p:nvSpPr>
          <p:spPr bwMode="auto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6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29" name="Freeform 5"/>
            <p:cNvSpPr>
              <a:spLocks noChangeArrowheads="1"/>
            </p:cNvSpPr>
            <p:nvPr/>
          </p:nvSpPr>
          <p:spPr bwMode="auto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8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30" name="Freeform 6"/>
            <p:cNvSpPr>
              <a:spLocks noChangeArrowheads="1"/>
            </p:cNvSpPr>
            <p:nvPr/>
          </p:nvSpPr>
          <p:spPr bwMode="auto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7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31" name="Freeform 7"/>
            <p:cNvSpPr>
              <a:spLocks noChangeArrowheads="1"/>
            </p:cNvSpPr>
            <p:nvPr/>
          </p:nvSpPr>
          <p:spPr bwMode="auto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32" name="Freeform 8"/>
            <p:cNvSpPr>
              <a:spLocks noChangeArrowheads="1"/>
            </p:cNvSpPr>
            <p:nvPr/>
          </p:nvSpPr>
          <p:spPr bwMode="auto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33" name="Freeform 9"/>
            <p:cNvSpPr>
              <a:spLocks noChangeArrowheads="1"/>
            </p:cNvSpPr>
            <p:nvPr/>
          </p:nvSpPr>
          <p:spPr bwMode="auto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6E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34" name="Freeform 10"/>
            <p:cNvSpPr>
              <a:spLocks noChangeArrowheads="1"/>
            </p:cNvSpPr>
            <p:nvPr/>
          </p:nvSpPr>
          <p:spPr bwMode="auto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35" name="Freeform 11"/>
            <p:cNvSpPr>
              <a:spLocks noChangeArrowheads="1"/>
            </p:cNvSpPr>
            <p:nvPr/>
          </p:nvSpPr>
          <p:spPr bwMode="auto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rgbClr val="07079B"/>
                </a:gs>
                <a:gs pos="100000">
                  <a:srgbClr val="000099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36" name="Freeform 12"/>
            <p:cNvSpPr>
              <a:spLocks noChangeArrowheads="1"/>
            </p:cNvSpPr>
            <p:nvPr/>
          </p:nvSpPr>
          <p:spPr bwMode="auto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37" name="Freeform 13"/>
            <p:cNvSpPr>
              <a:spLocks noChangeArrowheads="1"/>
            </p:cNvSpPr>
            <p:nvPr/>
          </p:nvSpPr>
          <p:spPr bwMode="auto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53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38" name="Freeform 14"/>
            <p:cNvSpPr>
              <a:spLocks noChangeArrowheads="1"/>
            </p:cNvSpPr>
            <p:nvPr/>
          </p:nvSpPr>
          <p:spPr bwMode="auto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8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39" name="Freeform 15"/>
            <p:cNvSpPr>
              <a:spLocks noChangeArrowheads="1"/>
            </p:cNvSpPr>
            <p:nvPr/>
          </p:nvSpPr>
          <p:spPr bwMode="auto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55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40" name="Freeform 16"/>
            <p:cNvSpPr>
              <a:spLocks noChangeArrowheads="1"/>
            </p:cNvSpPr>
            <p:nvPr/>
          </p:nvSpPr>
          <p:spPr bwMode="auto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6A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41" name="Freeform 17"/>
            <p:cNvSpPr>
              <a:spLocks noChangeArrowheads="1"/>
            </p:cNvSpPr>
            <p:nvPr/>
          </p:nvSpPr>
          <p:spPr bwMode="auto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rgbClr val="0E0E9E"/>
                </a:gs>
                <a:gs pos="100000">
                  <a:srgbClr val="0000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42" name="Freeform 18"/>
            <p:cNvSpPr>
              <a:spLocks noChangeArrowheads="1"/>
            </p:cNvSpPr>
            <p:nvPr/>
          </p:nvSpPr>
          <p:spPr bwMode="auto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43" name="Freeform 19"/>
            <p:cNvSpPr>
              <a:spLocks noChangeArrowheads="1"/>
            </p:cNvSpPr>
            <p:nvPr/>
          </p:nvSpPr>
          <p:spPr bwMode="auto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46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44" name="Freeform 20"/>
            <p:cNvSpPr>
              <a:spLocks noChangeArrowheads="1"/>
            </p:cNvSpPr>
            <p:nvPr/>
          </p:nvSpPr>
          <p:spPr bwMode="auto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45" name="Freeform 21"/>
            <p:cNvSpPr>
              <a:spLocks noChangeArrowheads="1"/>
            </p:cNvSpPr>
            <p:nvPr/>
          </p:nvSpPr>
          <p:spPr bwMode="auto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4E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46" name="Freeform 22"/>
            <p:cNvSpPr>
              <a:spLocks noChangeArrowheads="1"/>
            </p:cNvSpPr>
            <p:nvPr/>
          </p:nvSpPr>
          <p:spPr bwMode="auto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64"/>
                </a:gs>
                <a:gs pos="100000">
                  <a:srgbClr val="00008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47" name="Freeform 23"/>
            <p:cNvSpPr>
              <a:spLocks noChangeArrowheads="1"/>
            </p:cNvSpPr>
            <p:nvPr/>
          </p:nvSpPr>
          <p:spPr bwMode="auto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rgbClr val="1616A1"/>
                </a:gs>
                <a:gs pos="100000">
                  <a:srgbClr val="0000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48" name="Freeform 24"/>
            <p:cNvSpPr>
              <a:spLocks noChangeArrowheads="1"/>
            </p:cNvSpPr>
            <p:nvPr/>
          </p:nvSpPr>
          <p:spPr bwMode="auto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49" name="Freeform 25"/>
            <p:cNvSpPr>
              <a:spLocks noChangeArrowheads="1"/>
            </p:cNvSpPr>
            <p:nvPr/>
          </p:nvSpPr>
          <p:spPr bwMode="auto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55"/>
                </a:gs>
                <a:gs pos="100000">
                  <a:srgbClr val="00008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50" name="Freeform 26"/>
            <p:cNvSpPr>
              <a:spLocks noChangeArrowheads="1"/>
            </p:cNvSpPr>
            <p:nvPr/>
          </p:nvSpPr>
          <p:spPr bwMode="auto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59"/>
                </a:gs>
                <a:gs pos="100000">
                  <a:srgbClr val="00008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51" name="Freeform 27"/>
            <p:cNvSpPr>
              <a:spLocks noChangeArrowheads="1"/>
            </p:cNvSpPr>
            <p:nvPr/>
          </p:nvSpPr>
          <p:spPr bwMode="auto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52" name="Freeform 28"/>
            <p:cNvSpPr>
              <a:spLocks noChangeArrowheads="1"/>
            </p:cNvSpPr>
            <p:nvPr/>
          </p:nvSpPr>
          <p:spPr bwMode="auto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60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53" name="Freeform 29"/>
            <p:cNvSpPr>
              <a:spLocks noChangeArrowheads="1"/>
            </p:cNvSpPr>
            <p:nvPr/>
          </p:nvSpPr>
          <p:spPr bwMode="auto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54" name="Freeform 30"/>
            <p:cNvSpPr>
              <a:spLocks noChangeArrowheads="1"/>
            </p:cNvSpPr>
            <p:nvPr/>
          </p:nvSpPr>
          <p:spPr bwMode="auto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5C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55" name="Freeform 31"/>
            <p:cNvSpPr>
              <a:spLocks noChangeArrowheads="1"/>
            </p:cNvSpPr>
            <p:nvPr/>
          </p:nvSpPr>
          <p:spPr bwMode="auto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81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56" name="Freeform 32"/>
            <p:cNvSpPr>
              <a:spLocks noChangeArrowheads="1"/>
            </p:cNvSpPr>
            <p:nvPr/>
          </p:nvSpPr>
          <p:spPr bwMode="auto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4A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57" name="Freeform 33"/>
            <p:cNvSpPr>
              <a:spLocks noChangeArrowheads="1"/>
            </p:cNvSpPr>
            <p:nvPr/>
          </p:nvSpPr>
          <p:spPr bwMode="auto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81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58" name="Freeform 34"/>
            <p:cNvSpPr>
              <a:spLocks noChangeArrowheads="1"/>
            </p:cNvSpPr>
            <p:nvPr/>
          </p:nvSpPr>
          <p:spPr bwMode="auto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64"/>
                </a:gs>
                <a:gs pos="100000">
                  <a:srgbClr val="00008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59" name="Freeform 35"/>
            <p:cNvSpPr>
              <a:spLocks noChangeArrowheads="1"/>
            </p:cNvSpPr>
            <p:nvPr/>
          </p:nvSpPr>
          <p:spPr bwMode="auto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57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60" name="Freeform 36"/>
            <p:cNvSpPr>
              <a:spLocks noChangeArrowheads="1"/>
            </p:cNvSpPr>
            <p:nvPr/>
          </p:nvSpPr>
          <p:spPr bwMode="auto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6E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61" name="Freeform 37"/>
            <p:cNvSpPr>
              <a:spLocks noChangeArrowheads="1"/>
            </p:cNvSpPr>
            <p:nvPr/>
          </p:nvSpPr>
          <p:spPr bwMode="auto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78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grpSp>
          <p:nvGrpSpPr>
            <p:cNvPr id="4" name="Group 38"/>
            <p:cNvGrpSpPr>
              <a:grpSpLocks/>
            </p:cNvGrpSpPr>
            <p:nvPr/>
          </p:nvGrpSpPr>
          <p:grpSpPr bwMode="auto">
            <a:xfrm>
              <a:off x="0" y="1632"/>
              <a:ext cx="5757" cy="1857"/>
              <a:chOff x="0" y="1632"/>
              <a:chExt cx="5757" cy="1857"/>
            </a:xfrm>
          </p:grpSpPr>
          <p:sp>
            <p:nvSpPr>
              <p:cNvPr id="1063" name="Freeform 39"/>
              <p:cNvSpPr>
                <a:spLocks noChangeArrowheads="1"/>
              </p:cNvSpPr>
              <p:nvPr/>
            </p:nvSpPr>
            <p:spPr bwMode="auto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E"/>
                  </a:gs>
                </a:gsLst>
                <a:lin ang="108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064" name="Freeform 40"/>
              <p:cNvSpPr>
                <a:spLocks noChangeArrowheads="1"/>
              </p:cNvSpPr>
              <p:nvPr/>
            </p:nvSpPr>
            <p:spPr bwMode="auto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1616A1"/>
                  </a:gs>
                  <a:gs pos="100000">
                    <a:srgbClr val="000099"/>
                  </a:gs>
                </a:gsLst>
                <a:lin ang="108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</p:grpSp>
      </p:grpSp>
      <p:sp>
        <p:nvSpPr>
          <p:cNvPr id="1065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1763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66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9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1067" name="Rectangle 4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3638"/>
            <a:ext cx="21320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68" name="Rectangle 4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69" name="Rectangle 4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3638"/>
            <a:ext cx="21320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D4180F7B-9B93-459A-A0FA-4CE9C4A2DE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Gothic" pitchFamily="49" charset="-128"/>
        </a:defRPr>
      </a:lvl2pPr>
      <a:lvl3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Gothic" pitchFamily="49" charset="-128"/>
        </a:defRPr>
      </a:lvl3pPr>
      <a:lvl4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Gothic" pitchFamily="49" charset="-128"/>
        </a:defRPr>
      </a:lvl4pPr>
      <a:lvl5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Gothic" pitchFamily="49" charset="-128"/>
        </a:defRPr>
      </a:lvl5pPr>
      <a:lvl6pPr marL="1536700" indent="-2159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pitchFamily="2" charset="2"/>
        <a:defRPr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Gothic" pitchFamily="49" charset="-128"/>
        </a:defRPr>
      </a:lvl6pPr>
      <a:lvl7pPr marL="1993900" indent="-2159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pitchFamily="2" charset="2"/>
        <a:defRPr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Gothic" pitchFamily="49" charset="-128"/>
        </a:defRPr>
      </a:lvl7pPr>
      <a:lvl8pPr marL="2451100" indent="-2159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pitchFamily="2" charset="2"/>
        <a:defRPr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Gothic" pitchFamily="49" charset="-128"/>
        </a:defRPr>
      </a:lvl8pPr>
      <a:lvl9pPr marL="2908300" indent="-2159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pitchFamily="2" charset="2"/>
        <a:defRPr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Gothic" pitchFamily="49" charset="-128"/>
        </a:defRPr>
      </a:lvl9pPr>
    </p:titleStyle>
    <p:bodyStyle>
      <a:lvl1pPr marL="341313" indent="-341313" algn="l" defTabSz="449263" rtl="0" eaLnBrk="1" fontAlgn="base" hangingPunct="1">
        <a:lnSpc>
          <a:spcPct val="93000"/>
        </a:lnSpc>
        <a:spcBef>
          <a:spcPts val="800"/>
        </a:spcBef>
        <a:spcAft>
          <a:spcPct val="0"/>
        </a:spcAft>
        <a:buClr>
          <a:srgbClr val="FFFFFF"/>
        </a:buClr>
        <a:buSzPct val="90000"/>
        <a:buFont typeface="StarSymbol" charset="0"/>
        <a:buBlip>
          <a:blip r:embed="rId13"/>
        </a:buBlip>
        <a:defRPr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1363" indent="-284163" algn="l" defTabSz="449263" rtl="0" eaLnBrk="1" fontAlgn="base" hangingPunct="1">
        <a:lnSpc>
          <a:spcPct val="93000"/>
        </a:lnSpc>
        <a:spcBef>
          <a:spcPts val="700"/>
        </a:spcBef>
        <a:spcAft>
          <a:spcPct val="0"/>
        </a:spcAft>
        <a:buClr>
          <a:srgbClr val="FFFFFF"/>
        </a:buClr>
        <a:buSzPct val="100000"/>
        <a:buFont typeface="Arial" charset="0"/>
        <a:buChar char="–"/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FFFFFF"/>
        </a:buClr>
        <a:buSzPct val="90000"/>
        <a:buFont typeface="StarSymbol" charset="0"/>
        <a:buBlip>
          <a:blip r:embed="rId14"/>
        </a:buBlip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–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ts val="500"/>
        </a:spcBef>
        <a:spcAft>
          <a:spcPct val="0"/>
        </a:spcAft>
        <a:buClr>
          <a:srgbClr val="FFFFFF"/>
        </a:buClr>
        <a:buSzPct val="75000"/>
        <a:buFont typeface="StarSymbol" charset="0"/>
        <a:buBlip>
          <a:blip r:embed="rId15"/>
        </a:buBlip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500"/>
        </a:spcBef>
        <a:spcAft>
          <a:spcPct val="0"/>
        </a:spcAft>
        <a:buClr>
          <a:srgbClr val="FFFFFF"/>
        </a:buClr>
        <a:buSzPct val="75000"/>
        <a:buFont typeface="StarSymbol" charset="0"/>
        <a:buBlip>
          <a:blip r:embed="rId15"/>
        </a:buBlip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500"/>
        </a:spcBef>
        <a:spcAft>
          <a:spcPct val="0"/>
        </a:spcAft>
        <a:buClr>
          <a:srgbClr val="FFFFFF"/>
        </a:buClr>
        <a:buSzPct val="75000"/>
        <a:buFont typeface="StarSymbol" charset="0"/>
        <a:buBlip>
          <a:blip r:embed="rId15"/>
        </a:buBlip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500"/>
        </a:spcBef>
        <a:spcAft>
          <a:spcPct val="0"/>
        </a:spcAft>
        <a:buClr>
          <a:srgbClr val="FFFFFF"/>
        </a:buClr>
        <a:buSzPct val="75000"/>
        <a:buFont typeface="StarSymbol" charset="0"/>
        <a:buBlip>
          <a:blip r:embed="rId15"/>
        </a:buBlip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500"/>
        </a:spcBef>
        <a:spcAft>
          <a:spcPct val="0"/>
        </a:spcAft>
        <a:buClr>
          <a:srgbClr val="FFFFFF"/>
        </a:buClr>
        <a:buSzPct val="75000"/>
        <a:buFont typeface="StarSymbol" charset="0"/>
        <a:buBlip>
          <a:blip r:embed="rId15"/>
        </a:buBlip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sociacehospicu.cz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liativnimedicina.cz/" TargetMode="External"/><Relationship Id="rId2" Type="http://schemas.openxmlformats.org/officeDocument/2006/relationships/hyperlink" Target="http://www.hospice.cz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adka.alexandrova@gmail.com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paliativnimedicina.cz/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60350"/>
            <a:ext cx="8229600" cy="2520950"/>
          </a:xfrm>
        </p:spPr>
        <p:txBody>
          <a:bodyPr/>
          <a:lstStyle/>
          <a:p>
            <a:r>
              <a:rPr lang="cs-CZ" sz="4800" b="1" i="1" dirty="0" smtClean="0">
                <a:solidFill>
                  <a:srgbClr val="FFFF00"/>
                </a:solidFill>
              </a:rPr>
              <a:t/>
            </a:r>
            <a:br>
              <a:rPr lang="cs-CZ" sz="4800" b="1" i="1" dirty="0" smtClean="0">
                <a:solidFill>
                  <a:srgbClr val="FFFF00"/>
                </a:solidFill>
              </a:rPr>
            </a:br>
            <a:r>
              <a:rPr lang="cs-CZ" sz="4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Psycholog </a:t>
            </a:r>
            <a:r>
              <a:rPr lang="cs-CZ" sz="4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 paliativní léčbě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373688"/>
            <a:ext cx="6400800" cy="1295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Mgr. Radka </a:t>
            </a:r>
            <a:r>
              <a:rPr lang="cs-CZ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Alexandrová</a:t>
            </a:r>
            <a:r>
              <a:rPr lang="cs-CZ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MOÚ Brno</a:t>
            </a:r>
            <a:r>
              <a:rPr lang="cs-CZ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FSS MU, </a:t>
            </a:r>
            <a:r>
              <a:rPr lang="cs-CZ" sz="2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Brno 20.2.2019</a:t>
            </a:r>
            <a:endParaRPr lang="cs-CZ" sz="28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77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2786058"/>
            <a:ext cx="3673475" cy="2305050"/>
          </a:xfrm>
          <a:prstGeom prst="rect">
            <a:avLst/>
          </a:prstGeom>
          <a:noFill/>
        </p:spPr>
      </p:pic>
      <p:graphicFrame>
        <p:nvGraphicFramePr>
          <p:cNvPr id="157703" name="Object 7"/>
          <p:cNvGraphicFramePr>
            <a:graphicFrameLocks noChangeAspect="1"/>
          </p:cNvGraphicFramePr>
          <p:nvPr/>
        </p:nvGraphicFramePr>
        <p:xfrm>
          <a:off x="2411413" y="260350"/>
          <a:ext cx="4176712" cy="865188"/>
        </p:xfrm>
        <a:graphic>
          <a:graphicData uri="http://schemas.openxmlformats.org/presentationml/2006/ole">
            <p:oleObj spid="_x0000_s1026" name="Acrobat Document" r:id="rId4" imgW="3944520" imgH="748800" progId="AcroExch.Document.DC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80728"/>
            <a:ext cx="8228013" cy="1800201"/>
          </a:xfrm>
        </p:spPr>
        <p:txBody>
          <a:bodyPr/>
          <a:lstStyle/>
          <a:p>
            <a:r>
              <a:rPr lang="cs-CZ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Kde paliativní léčba probíhá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852738"/>
            <a:ext cx="8229600" cy="3167062"/>
          </a:xfrm>
        </p:spPr>
        <p:txBody>
          <a:bodyPr/>
          <a:lstStyle/>
          <a:p>
            <a:r>
              <a:rPr lang="cs-CZ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Speciální paliativní oddělení nemocnic</a:t>
            </a:r>
          </a:p>
          <a:p>
            <a:r>
              <a:rPr lang="cs-CZ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Hospice (</a:t>
            </a:r>
            <a:r>
              <a:rPr lang="cs-CZ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</a:t>
            </a:r>
            <a:r>
              <a:rPr lang="cs-CZ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asociacehospicu.cz</a:t>
            </a:r>
            <a:r>
              <a:rPr lang="cs-CZ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cs-CZ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APHPP (18 – 20)</a:t>
            </a:r>
            <a:endParaRPr lang="cs-CZ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Domácí (hospicová ) péče</a:t>
            </a:r>
          </a:p>
          <a:p>
            <a:r>
              <a:rPr lang="cs-CZ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Sociální ústavy (DS apod.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3071833"/>
          </a:xfrm>
        </p:spPr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APHPP </a:t>
            </a:r>
            <a:br>
              <a:rPr lang="cs-CZ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Asociace poskytovatelů hospicové a paliativní péče 5.4.2005</a:t>
            </a:r>
            <a:endParaRPr lang="cs-CZ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Aktuálně 49 lůžkových a domácích hospiců</a:t>
            </a: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www.hospice.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cz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DSC000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413" y="0"/>
            <a:ext cx="9937751" cy="6858000"/>
          </a:xfrm>
          <a:prstGeom prst="rect">
            <a:avLst/>
          </a:prstGeom>
          <a:noFill/>
        </p:spPr>
      </p:pic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0" y="0"/>
            <a:ext cx="11201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400" b="1" i="1">
                <a:solidFill>
                  <a:srgbClr val="000066"/>
                </a:solidFill>
                <a:latin typeface="Times New Roman" pitchFamily="18" charset="0"/>
              </a:rPr>
              <a:t>Dům léčby bolesti s hospicem sv. Josefa, Rajhrad</a:t>
            </a:r>
          </a:p>
          <a:p>
            <a:r>
              <a:rPr lang="cs-CZ" sz="1600" b="1" i="1">
                <a:solidFill>
                  <a:srgbClr val="000066"/>
                </a:solidFill>
                <a:latin typeface="Times New Roman" pitchFamily="18" charset="0"/>
              </a:rPr>
              <a:t>2 oddělení + JIP</a:t>
            </a:r>
          </a:p>
          <a:p>
            <a:r>
              <a:rPr lang="cs-CZ" sz="1600" b="1" i="1">
                <a:solidFill>
                  <a:srgbClr val="000066"/>
                </a:solidFill>
                <a:latin typeface="Times New Roman" pitchFamily="18" charset="0"/>
              </a:rPr>
              <a:t>Obložnost 50 pacientů, morbidita 95% - cca 300 pacientů ročně</a:t>
            </a:r>
            <a:endParaRPr lang="en-GB" sz="1600" b="1" i="1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5181600" y="6061075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 sz="2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414"/>
            <a:ext cx="8228013" cy="2061443"/>
          </a:xfrm>
        </p:spPr>
        <p:txBody>
          <a:bodyPr/>
          <a:lstStyle/>
          <a:p>
            <a:r>
              <a:rPr lang="cs-CZ" sz="36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Principy paliativního </a:t>
            </a:r>
            <a:r>
              <a:rPr lang="cs-CZ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přístupu</a:t>
            </a:r>
            <a:endParaRPr lang="cs-CZ" sz="36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1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28802"/>
            <a:ext cx="8329642" cy="4572032"/>
          </a:xfrm>
        </p:spPr>
        <p:txBody>
          <a:bodyPr/>
          <a:lstStyle/>
          <a:p>
            <a:r>
              <a:rPr lang="cs-CZ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Týmová práce a spolupráce</a:t>
            </a:r>
          </a:p>
          <a:p>
            <a:r>
              <a:rPr lang="cs-CZ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Důstojnost - v </a:t>
            </a:r>
            <a:r>
              <a:rPr lang="cs-CZ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popředí jsou vždy potřeby pacienta</a:t>
            </a:r>
          </a:p>
          <a:p>
            <a:r>
              <a:rPr lang="cs-CZ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Respektování autonomie a individuality, </a:t>
            </a:r>
            <a:r>
              <a:rPr lang="cs-CZ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úcta</a:t>
            </a:r>
          </a:p>
          <a:p>
            <a:r>
              <a:rPr lang="cs-CZ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Kvalitní komunikace</a:t>
            </a:r>
            <a:endParaRPr lang="cs-CZ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Pravdivý a otevřený přístup</a:t>
            </a:r>
          </a:p>
          <a:p>
            <a:r>
              <a:rPr lang="cs-CZ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Podpora, pozornost, pochopení, empatie</a:t>
            </a:r>
            <a:endParaRPr lang="cs-CZ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Pokora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-263525"/>
            <a:ext cx="8229600" cy="2808288"/>
          </a:xfrm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dirty="0" smtClean="0">
                <a:solidFill>
                  <a:srgbClr val="FFFF00"/>
                </a:solidFill>
              </a:rPr>
              <a:t/>
            </a:r>
            <a:br>
              <a:rPr lang="en-GB" sz="2800" b="1" dirty="0" smtClean="0">
                <a:solidFill>
                  <a:srgbClr val="FFFF00"/>
                </a:solidFill>
              </a:rPr>
            </a:b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Filozofie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paliativní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léčby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CELOSTNÍ PŘÍSTUP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1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komplexní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péče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zkvalitnění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prožívání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a </a:t>
            </a:r>
            <a:br>
              <a:rPr lang="en-GB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uspokojování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potřeb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stránce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en-GB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2349500"/>
            <a:ext cx="8229600" cy="4103688"/>
          </a:xfrm>
        </p:spPr>
        <p:txBody>
          <a:bodyPr lIns="90000" tIns="46800" rIns="90000" bIns="46800"/>
          <a:lstStyle/>
          <a:p>
            <a:pPr algn="ctr" eaLnBrk="1" hangingPunct="1">
              <a:spcBef>
                <a:spcPts val="600"/>
              </a:spcBef>
              <a:buSzPct val="12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biologické</a:t>
            </a:r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600"/>
              </a:spcBef>
              <a:buSzPct val="12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psychologické</a:t>
            </a:r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600"/>
              </a:spcBef>
              <a:buSzPct val="12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sociální</a:t>
            </a:r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600"/>
              </a:spcBef>
              <a:buSzPct val="12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b="1" dirty="0" err="1" smtClean="0"/>
              <a:t>spirituální</a:t>
            </a:r>
            <a:endParaRPr lang="en-GB" sz="2400" b="1" dirty="0" smtClean="0"/>
          </a:p>
        </p:txBody>
      </p:sp>
      <p:sp>
        <p:nvSpPr>
          <p:cNvPr id="7172" name="AutoShape 3"/>
          <p:cNvSpPr>
            <a:spLocks noChangeArrowheads="1"/>
          </p:cNvSpPr>
          <p:nvPr/>
        </p:nvSpPr>
        <p:spPr bwMode="auto">
          <a:xfrm>
            <a:off x="3563888" y="4149080"/>
            <a:ext cx="2303462" cy="936625"/>
          </a:xfrm>
          <a:prstGeom prst="downArrow">
            <a:avLst>
              <a:gd name="adj1" fmla="val 35593"/>
              <a:gd name="adj2" fmla="val 22588"/>
            </a:avLst>
          </a:prstGeom>
          <a:solidFill>
            <a:srgbClr val="3366FF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1908175" y="4508500"/>
            <a:ext cx="5616575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1619250" y="5085184"/>
            <a:ext cx="6265863" cy="151028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Život s nemocí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Zajištění</a:t>
            </a:r>
            <a:r>
              <a:rPr lang="en-GB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kvality</a:t>
            </a:r>
            <a:r>
              <a:rPr lang="en-GB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života</a:t>
            </a:r>
            <a:r>
              <a:rPr lang="en-GB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GB" sz="2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lidské</a:t>
            </a:r>
            <a:r>
              <a:rPr lang="en-GB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důstojnosti</a:t>
            </a:r>
            <a:r>
              <a:rPr lang="en-GB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GB" sz="2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konce</a:t>
            </a:r>
            <a:r>
              <a:rPr lang="en-GB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života</a:t>
            </a:r>
            <a:endParaRPr lang="en-GB" sz="2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Pacient</a:t>
            </a:r>
            <a:r>
              <a:rPr lang="en-GB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v </a:t>
            </a:r>
            <a:r>
              <a:rPr lang="en-GB" sz="36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paliativní</a:t>
            </a:r>
            <a:r>
              <a:rPr lang="en-GB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léčbě</a:t>
            </a:r>
            <a:endParaRPr lang="en-GB" sz="3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08050"/>
            <a:ext cx="8229600" cy="6337300"/>
          </a:xfrm>
        </p:spPr>
        <p:txBody>
          <a:bodyPr lIns="90000" tIns="46800" rIns="90000" bIns="46800"/>
          <a:lstStyle/>
          <a:p>
            <a:pPr eaLnBrk="1" hangingPunct="1">
              <a:lnSpc>
                <a:spcPct val="75000"/>
              </a:lnSpc>
              <a:spcBef>
                <a:spcPts val="700"/>
              </a:spcBef>
              <a:buFont typeface="StarSymbo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800" b="1" dirty="0" err="1" smtClean="0">
                <a:latin typeface="Times New Roman" pitchFamily="18" charset="0"/>
                <a:cs typeface="Times New Roman" pitchFamily="18" charset="0"/>
              </a:rPr>
              <a:t>Věk</a:t>
            </a:r>
            <a:endParaRPr lang="en-GB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75000"/>
              </a:lnSpc>
              <a:spcBef>
                <a:spcPts val="700"/>
              </a:spcBef>
              <a:buFont typeface="StarSymbo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Typ</a:t>
            </a:r>
            <a:r>
              <a:rPr lang="en-GB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nemoci</a:t>
            </a:r>
            <a:r>
              <a:rPr lang="en-GB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onkologická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dg,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polymorbidita,geriatrická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křehkost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deteriorace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neurodegenerativní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dg., 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onemocnění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mozku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, coma…..</a:t>
            </a:r>
          </a:p>
          <a:p>
            <a:pPr eaLnBrk="1" hangingPunct="1">
              <a:lnSpc>
                <a:spcPct val="75000"/>
              </a:lnSpc>
              <a:spcBef>
                <a:spcPts val="700"/>
              </a:spcBef>
              <a:buFont typeface="StarSymbo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Somatický</a:t>
            </a:r>
            <a:r>
              <a:rPr lang="en-GB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stav</a:t>
            </a:r>
            <a:r>
              <a:rPr lang="en-GB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mobilita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vstupy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sebeobslužnost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, deformity,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kachexie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inkontinence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dech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nespavost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celková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slabost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…..</a:t>
            </a:r>
          </a:p>
          <a:p>
            <a:pPr eaLnBrk="1" hangingPunct="1">
              <a:lnSpc>
                <a:spcPct val="75000"/>
              </a:lnSpc>
              <a:spcBef>
                <a:spcPts val="700"/>
              </a:spcBef>
              <a:buFont typeface="StarSymbo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Emoční</a:t>
            </a:r>
            <a:r>
              <a:rPr lang="en-GB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rozpoložení</a:t>
            </a:r>
            <a:r>
              <a:rPr lang="en-GB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strach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úzkost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smutek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depresivní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ladění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labilita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apatie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negativismus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zlost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tenze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…..</a:t>
            </a:r>
          </a:p>
          <a:p>
            <a:pPr eaLnBrk="1" hangingPunct="1">
              <a:lnSpc>
                <a:spcPct val="75000"/>
              </a:lnSpc>
              <a:spcBef>
                <a:spcPts val="700"/>
              </a:spcBef>
              <a:buFont typeface="StarSymbo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Kognitivní</a:t>
            </a:r>
            <a:r>
              <a:rPr lang="en-GB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úroveň</a:t>
            </a:r>
            <a:r>
              <a:rPr lang="en-GB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organické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postižení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deficity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vlivem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medikace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vyčerpání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organismu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poruchy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vnímání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poruchy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řeči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……</a:t>
            </a:r>
          </a:p>
          <a:p>
            <a:pPr eaLnBrk="1" hangingPunct="1">
              <a:lnSpc>
                <a:spcPct val="75000"/>
              </a:lnSpc>
              <a:spcBef>
                <a:spcPts val="700"/>
              </a:spcBef>
              <a:buFont typeface="StarSymbo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Čas</a:t>
            </a:r>
            <a:endParaRPr lang="en-GB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75000"/>
              </a:lnSpc>
              <a:spcBef>
                <a:spcPts val="700"/>
              </a:spcBef>
              <a:buFont typeface="StarSymbo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2800" b="1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341438"/>
          </a:xfrm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Základní</a:t>
            </a:r>
            <a:r>
              <a:rPr lang="en-GB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potřeby</a:t>
            </a:r>
            <a:r>
              <a:rPr lang="en-GB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umírajících</a:t>
            </a:r>
            <a:r>
              <a:rPr lang="en-GB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pacientů</a:t>
            </a:r>
            <a:endParaRPr lang="en-GB" sz="40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395288" y="1600200"/>
            <a:ext cx="8229600" cy="5257800"/>
          </a:xfrm>
        </p:spPr>
        <p:txBody>
          <a:bodyPr lIns="90000" tIns="46800" rIns="90000" bIns="46800"/>
          <a:lstStyle/>
          <a:p>
            <a:pPr eaLnBrk="1" hangingPunct="1">
              <a:lnSpc>
                <a:spcPct val="75000"/>
              </a:lnSpc>
              <a:spcBef>
                <a:spcPts val="600"/>
              </a:spcBef>
              <a:buSzPct val="103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Biologická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fyzický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komfort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nemít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bolesti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jistota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eaLnBrk="1" hangingPunct="1">
              <a:lnSpc>
                <a:spcPct val="75000"/>
              </a:lnSpc>
              <a:spcBef>
                <a:spcPts val="600"/>
              </a:spcBef>
              <a:buFont typeface="StarSymbo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péče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(„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nebudu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trpět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“),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důstojnost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konce</a:t>
            </a: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75000"/>
              </a:lnSpc>
              <a:spcBef>
                <a:spcPts val="600"/>
              </a:spcBef>
              <a:buSzPct val="103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Sociální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potřeba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podpůrných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důvěrných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vztahů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eaLnBrk="1" hangingPunct="1">
              <a:lnSpc>
                <a:spcPct val="75000"/>
              </a:lnSpc>
              <a:spcBef>
                <a:spcPts val="600"/>
              </a:spcBef>
              <a:buFont typeface="StarSymbo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rodinné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zázemí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zpětná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vazba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zvyšující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eaLnBrk="1" hangingPunct="1">
              <a:lnSpc>
                <a:spcPct val="75000"/>
              </a:lnSpc>
              <a:spcBef>
                <a:spcPts val="600"/>
              </a:spcBef>
              <a:buFont typeface="StarSymbo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sebevědomí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potřeba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pozitivních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emocí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- </a:t>
            </a:r>
          </a:p>
          <a:p>
            <a:pPr eaLnBrk="1" hangingPunct="1">
              <a:lnSpc>
                <a:spcPct val="75000"/>
              </a:lnSpc>
              <a:spcBef>
                <a:spcPts val="700"/>
              </a:spcBef>
              <a:buFont typeface="StarSymbo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lásky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radosti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přijetí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Potřeba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jistoty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bezpečí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75000"/>
              </a:lnSpc>
              <a:spcBef>
                <a:spcPts val="600"/>
              </a:spcBef>
              <a:buSzPct val="103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Psychické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potřeba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adaptace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nové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podmínky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eaLnBrk="1" hangingPunct="1">
              <a:lnSpc>
                <a:spcPct val="75000"/>
              </a:lnSpc>
              <a:spcBef>
                <a:spcPts val="600"/>
              </a:spcBef>
              <a:buFont typeface="StarSymbo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vyrovnání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se ,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přijetí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reality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sebe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identita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 eaLnBrk="1" hangingPunct="1">
              <a:lnSpc>
                <a:spcPct val="75000"/>
              </a:lnSpc>
              <a:spcBef>
                <a:spcPts val="600"/>
              </a:spcBef>
              <a:buFont typeface="StarSymbo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možnost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být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sám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sebou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autonomie</a:t>
            </a: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75000"/>
              </a:lnSpc>
              <a:spcBef>
                <a:spcPts val="600"/>
              </a:spcBef>
              <a:buSzPct val="103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Spirituální</a:t>
            </a:r>
            <a:r>
              <a:rPr lang="en-GB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víra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naděje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vědomí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hodnoty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a </a:t>
            </a:r>
          </a:p>
          <a:p>
            <a:pPr eaLnBrk="1" hangingPunct="1">
              <a:lnSpc>
                <a:spcPct val="75000"/>
              </a:lnSpc>
              <a:spcBef>
                <a:spcPts val="600"/>
              </a:spcBef>
              <a:buFont typeface="StarSymbo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smyslu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potřeba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dokončit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uzavřít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Kam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75000"/>
              </a:lnSpc>
              <a:spcBef>
                <a:spcPts val="600"/>
              </a:spcBef>
              <a:buFont typeface="StarSymbo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směřuje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náš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život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, co je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jeho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naplněním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eaLnBrk="1" hangingPunct="1">
              <a:lnSpc>
                <a:spcPct val="75000"/>
              </a:lnSpc>
              <a:spcBef>
                <a:spcPts val="600"/>
              </a:spcBef>
              <a:buFont typeface="StarSymbo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Odpuštění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smíření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2226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endParaRPr lang="cs-CZ" smtClean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endParaRPr lang="cs-CZ" smtClean="0"/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975" y="0"/>
            <a:ext cx="993775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3975100" y="496888"/>
            <a:ext cx="5168900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318" name="Text Box 5"/>
          <p:cNvSpPr txBox="1">
            <a:spLocks noChangeArrowheads="1"/>
          </p:cNvSpPr>
          <p:nvPr/>
        </p:nvSpPr>
        <p:spPr bwMode="auto">
          <a:xfrm flipV="1">
            <a:off x="2700338" y="0"/>
            <a:ext cx="6840537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rot="10800000" wrap="none" anchor="ctr"/>
          <a:lstStyle/>
          <a:p>
            <a:endParaRPr lang="cs-CZ"/>
          </a:p>
        </p:txBody>
      </p:sp>
      <p:sp>
        <p:nvSpPr>
          <p:cNvPr id="13319" name="Text Box 6"/>
          <p:cNvSpPr txBox="1">
            <a:spLocks noChangeArrowheads="1"/>
          </p:cNvSpPr>
          <p:nvPr/>
        </p:nvSpPr>
        <p:spPr bwMode="auto">
          <a:xfrm>
            <a:off x="2824163" y="-79375"/>
            <a:ext cx="6643687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320" name="Text Box 7"/>
          <p:cNvSpPr txBox="1">
            <a:spLocks noChangeArrowheads="1"/>
          </p:cNvSpPr>
          <p:nvPr/>
        </p:nvSpPr>
        <p:spPr bwMode="auto">
          <a:xfrm>
            <a:off x="2555875" y="0"/>
            <a:ext cx="5508625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0" y="260350"/>
            <a:ext cx="9540875" cy="6569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b="1">
                <a:solidFill>
                  <a:srgbClr val="FFFFFF"/>
                </a:solidFill>
              </a:rPr>
              <a:t> </a:t>
            </a:r>
            <a:r>
              <a:rPr lang="en-GB" sz="2800" b="1" i="1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Celostní přístup v pp</a:t>
            </a:r>
            <a:r>
              <a:rPr lang="en-GB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</a:t>
            </a:r>
            <a:r>
              <a:rPr lang="en-GB" sz="28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vynořující se figura se vždy   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musí brát v kontextu celého pole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36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</a:t>
            </a:r>
            <a:r>
              <a:rPr lang="en-GB" sz="4400" b="1" i="1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„Total pain“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                              </a:t>
            </a:r>
            <a:r>
              <a:rPr lang="en-GB" sz="24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– zvyšování intenzity   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                                                subjektivního prožívání bolesti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                                                a jiných somatických obtíží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                                                velice často souvisí se vztahy,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                                                psychickými problémy,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                                                nezpracovanými emocemi apod. </a:t>
            </a:r>
          </a:p>
          <a:p>
            <a:pPr algn="ctr">
              <a:lnSpc>
                <a:spcPct val="84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400" b="1" i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22" name="AutoShape 9"/>
          <p:cNvSpPr>
            <a:spLocks noChangeArrowheads="1"/>
          </p:cNvSpPr>
          <p:nvPr/>
        </p:nvSpPr>
        <p:spPr bwMode="auto">
          <a:xfrm>
            <a:off x="5292725" y="1844675"/>
            <a:ext cx="1566863" cy="1336675"/>
          </a:xfrm>
          <a:prstGeom prst="downArrow">
            <a:avLst>
              <a:gd name="adj1" fmla="val 32324"/>
              <a:gd name="adj2" fmla="val 24940"/>
            </a:avLst>
          </a:prstGeom>
          <a:solidFill>
            <a:srgbClr val="66CCFF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58738"/>
            <a:ext cx="9144000" cy="1581150"/>
          </a:xfrm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Fáze</a:t>
            </a:r>
            <a:r>
              <a:rPr lang="en-GB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vývoje</a:t>
            </a:r>
            <a:r>
              <a:rPr lang="en-GB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procesu</a:t>
            </a:r>
            <a:r>
              <a:rPr lang="en-GB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prožívání</a:t>
            </a:r>
            <a:r>
              <a:rPr lang="en-GB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nevyléčitené</a:t>
            </a:r>
            <a:r>
              <a:rPr lang="en-GB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choroby</a:t>
            </a:r>
            <a:r>
              <a:rPr lang="en-GB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GB" sz="36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umírání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podle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Elizabeth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Kübler-Rossové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obecné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aspekty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0" y="1916113"/>
            <a:ext cx="5508625" cy="4941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608013" indent="-608013">
              <a:spcBef>
                <a:spcPts val="500"/>
              </a:spcBef>
              <a:buSzPct val="90000"/>
              <a:buFont typeface="Arial" charset="0"/>
              <a:buBlip>
                <a:blip r:embed="rId3"/>
              </a:buBlip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lang="en-GB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NEGACE, ŠOK, POPŘENÍ </a:t>
            </a:r>
            <a:r>
              <a:rPr lang="en-GB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– „ </a:t>
            </a:r>
            <a:r>
              <a:rPr lang="en-GB" sz="20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Já</a:t>
            </a:r>
            <a:r>
              <a:rPr lang="en-GB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ne!“</a:t>
            </a:r>
          </a:p>
          <a:p>
            <a:pPr marL="608013" indent="-608013">
              <a:spcBef>
                <a:spcPts val="500"/>
              </a:spcBef>
              <a:buSzPct val="90000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endParaRPr lang="en-GB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08013" indent="-608013">
              <a:spcBef>
                <a:spcPts val="500"/>
              </a:spcBef>
              <a:buSzPct val="90000"/>
              <a:buFont typeface="Arial" charset="0"/>
              <a:buBlip>
                <a:blip r:embed="rId3"/>
              </a:buBlip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lang="en-GB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AGRESE, HNĚV, VZPOURA </a:t>
            </a:r>
            <a:r>
              <a:rPr lang="en-GB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GB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en-GB" sz="20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Proč</a:t>
            </a:r>
            <a:r>
              <a:rPr lang="en-GB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já</a:t>
            </a:r>
            <a:r>
              <a:rPr lang="en-GB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?“</a:t>
            </a:r>
          </a:p>
          <a:p>
            <a:pPr marL="608013" indent="-608013">
              <a:spcBef>
                <a:spcPts val="500"/>
              </a:spcBef>
              <a:buSzPct val="90000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endParaRPr lang="en-GB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08013" indent="-608013">
              <a:spcBef>
                <a:spcPts val="500"/>
              </a:spcBef>
              <a:buSzPct val="90000"/>
              <a:buFont typeface="Arial" charset="0"/>
              <a:buBlip>
                <a:blip r:embed="rId3"/>
              </a:buBlip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lang="en-GB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SMLOUVÁNÍ, VYJEDNÁVÁNÍ </a:t>
            </a:r>
            <a:r>
              <a:rPr lang="en-GB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GB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en-GB" sz="20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Možná</a:t>
            </a:r>
            <a:r>
              <a:rPr lang="en-GB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že</a:t>
            </a:r>
            <a:r>
              <a:rPr lang="en-GB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GB" sz="20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přece</a:t>
            </a:r>
            <a:r>
              <a:rPr lang="en-GB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jenom</a:t>
            </a:r>
            <a:r>
              <a:rPr lang="en-GB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já</a:t>
            </a:r>
            <a:r>
              <a:rPr lang="en-GB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ne!“</a:t>
            </a:r>
          </a:p>
          <a:p>
            <a:pPr marL="608013" indent="-608013">
              <a:spcBef>
                <a:spcPts val="500"/>
              </a:spcBef>
              <a:buSzPct val="90000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endParaRPr lang="en-GB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08013" indent="-608013">
              <a:spcBef>
                <a:spcPts val="500"/>
              </a:spcBef>
              <a:buSzPct val="90000"/>
              <a:buFont typeface="Arial" charset="0"/>
              <a:buBlip>
                <a:blip r:embed="rId3"/>
              </a:buBlip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lang="en-GB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DEPRESE, ZOUFALSTVÍ, SMUTEK  </a:t>
            </a:r>
            <a:r>
              <a:rPr lang="en-GB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„Co to pro </a:t>
            </a:r>
            <a:r>
              <a:rPr lang="en-GB" sz="20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mne</a:t>
            </a:r>
            <a:r>
              <a:rPr lang="en-GB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znamená</a:t>
            </a:r>
            <a:r>
              <a:rPr lang="en-GB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?“</a:t>
            </a:r>
          </a:p>
          <a:p>
            <a:pPr marL="608013" indent="-608013">
              <a:spcBef>
                <a:spcPts val="500"/>
              </a:spcBef>
              <a:buSzPct val="90000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endParaRPr lang="en-GB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08013" indent="-608013">
              <a:spcBef>
                <a:spcPts val="600"/>
              </a:spcBef>
              <a:buSzPct val="90000"/>
              <a:buFont typeface="Arial" charset="0"/>
              <a:buBlip>
                <a:blip r:embed="rId3"/>
              </a:buBlip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lang="en-GB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PŘITAKÁNÍ, SMÍŘENÍ, SOUHLAS</a:t>
            </a:r>
            <a:r>
              <a:rPr lang="en-GB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– „</a:t>
            </a:r>
            <a:r>
              <a:rPr lang="en-GB" sz="20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Ano</a:t>
            </a:r>
            <a:r>
              <a:rPr lang="en-GB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musí-li</a:t>
            </a:r>
            <a:r>
              <a:rPr lang="en-GB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GB" sz="20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tak</a:t>
            </a:r>
            <a:r>
              <a:rPr lang="en-GB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být</a:t>
            </a:r>
            <a:r>
              <a:rPr lang="en-GB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jsem</a:t>
            </a:r>
            <a:r>
              <a:rPr lang="en-GB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toho</a:t>
            </a:r>
            <a:r>
              <a:rPr lang="en-GB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schopen</a:t>
            </a:r>
            <a:r>
              <a:rPr lang="en-GB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.“</a:t>
            </a: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2924175"/>
            <a:ext cx="3995737" cy="295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2633663"/>
            <a:ext cx="8229600" cy="3165475"/>
          </a:xfrm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b="1" i="1" dirty="0" smtClean="0"/>
              <a:t/>
            </a:r>
            <a:br>
              <a:rPr lang="en-GB" sz="3600" b="1" i="1" dirty="0" smtClean="0"/>
            </a:br>
            <a:r>
              <a:rPr lang="en-GB" sz="3600" b="1" i="1" dirty="0" smtClean="0"/>
              <a:t/>
            </a:r>
            <a:br>
              <a:rPr lang="en-GB" sz="3600" b="1" i="1" dirty="0" smtClean="0"/>
            </a:br>
            <a:r>
              <a:rPr lang="en-GB" sz="3600" b="1" i="1" dirty="0" smtClean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en-GB" sz="3600" b="1" i="1" dirty="0" err="1" smtClean="0">
                <a:latin typeface="Times New Roman" pitchFamily="18" charset="0"/>
                <a:cs typeface="Times New Roman" pitchFamily="18" charset="0"/>
              </a:rPr>
              <a:t>Smrt</a:t>
            </a:r>
            <a:r>
              <a:rPr lang="en-GB" sz="3600" b="1" i="1" dirty="0" smtClean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GB" sz="3600" b="1" i="1" dirty="0" err="1" smtClean="0">
                <a:latin typeface="Times New Roman" pitchFamily="18" charset="0"/>
                <a:cs typeface="Times New Roman" pitchFamily="18" charset="0"/>
              </a:rPr>
              <a:t>osobní</a:t>
            </a:r>
            <a:r>
              <a:rPr lang="en-GB" sz="36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600" b="1" i="1" dirty="0" err="1" smtClean="0">
                <a:latin typeface="Times New Roman" pitchFamily="18" charset="0"/>
                <a:cs typeface="Times New Roman" pitchFamily="18" charset="0"/>
              </a:rPr>
              <a:t>individuální</a:t>
            </a:r>
            <a:r>
              <a:rPr lang="en-GB" sz="36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600" b="1" i="1" dirty="0" err="1" smtClean="0">
                <a:latin typeface="Times New Roman" pitchFamily="18" charset="0"/>
                <a:cs typeface="Times New Roman" pitchFamily="18" charset="0"/>
              </a:rPr>
              <a:t>hluboce</a:t>
            </a:r>
            <a:r>
              <a:rPr lang="en-GB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i="1" dirty="0" err="1" smtClean="0">
                <a:latin typeface="Times New Roman" pitchFamily="18" charset="0"/>
                <a:cs typeface="Times New Roman" pitchFamily="18" charset="0"/>
              </a:rPr>
              <a:t>intimní</a:t>
            </a:r>
            <a:r>
              <a:rPr lang="en-GB" sz="3600" b="1" i="1" dirty="0" smtClean="0">
                <a:latin typeface="Times New Roman" pitchFamily="18" charset="0"/>
                <a:cs typeface="Times New Roman" pitchFamily="18" charset="0"/>
              </a:rPr>
              <a:t> pro</a:t>
            </a:r>
            <a:r>
              <a:rPr lang="cs-CZ" sz="3600" b="1" i="1" dirty="0" err="1" smtClean="0">
                <a:latin typeface="Times New Roman" pitchFamily="18" charset="0"/>
                <a:cs typeface="Times New Roman" pitchFamily="18" charset="0"/>
              </a:rPr>
              <a:t>žite</a:t>
            </a:r>
            <a:r>
              <a:rPr lang="en-GB" sz="3600" b="1" i="1" dirty="0" smtClean="0">
                <a:latin typeface="Times New Roman" pitchFamily="18" charset="0"/>
                <a:cs typeface="Times New Roman" pitchFamily="18" charset="0"/>
              </a:rPr>
              <a:t>k, </a:t>
            </a:r>
            <a:r>
              <a:rPr lang="en-GB" sz="3600" b="1" i="1" dirty="0" err="1" smtClean="0">
                <a:latin typeface="Times New Roman" pitchFamily="18" charset="0"/>
                <a:cs typeface="Times New Roman" pitchFamily="18" charset="0"/>
              </a:rPr>
              <a:t>jeho</a:t>
            </a:r>
            <a:r>
              <a:rPr lang="cs-CZ" sz="3600" b="1" i="1" dirty="0" smtClean="0">
                <a:latin typeface="Times New Roman" pitchFamily="18" charset="0"/>
                <a:cs typeface="Times New Roman" pitchFamily="18" charset="0"/>
              </a:rPr>
              <a:t>ž </a:t>
            </a:r>
            <a:r>
              <a:rPr lang="en-GB" sz="3600" b="1" i="1" dirty="0" err="1" smtClean="0">
                <a:latin typeface="Times New Roman" pitchFamily="18" charset="0"/>
                <a:cs typeface="Times New Roman" pitchFamily="18" charset="0"/>
              </a:rPr>
              <a:t>výjim</a:t>
            </a:r>
            <a:r>
              <a:rPr lang="cs-CZ" sz="3600" b="1" i="1" dirty="0" err="1" smtClean="0">
                <a:latin typeface="Times New Roman" pitchFamily="18" charset="0"/>
                <a:cs typeface="Times New Roman" pitchFamily="18" charset="0"/>
              </a:rPr>
              <a:t>eč</a:t>
            </a:r>
            <a:r>
              <a:rPr lang="en-GB" sz="3600" b="1" i="1" dirty="0" err="1" smtClean="0">
                <a:latin typeface="Times New Roman" pitchFamily="18" charset="0"/>
                <a:cs typeface="Times New Roman" pitchFamily="18" charset="0"/>
              </a:rPr>
              <a:t>nost</a:t>
            </a:r>
            <a:r>
              <a:rPr lang="en-GB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i="1" dirty="0" err="1" smtClean="0">
                <a:latin typeface="Times New Roman" pitchFamily="18" charset="0"/>
                <a:cs typeface="Times New Roman" pitchFamily="18" charset="0"/>
              </a:rPr>
              <a:t>tkví</a:t>
            </a:r>
            <a:r>
              <a:rPr lang="en-GB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i="1" dirty="0" err="1" smtClean="0">
                <a:latin typeface="Times New Roman" pitchFamily="18" charset="0"/>
                <a:cs typeface="Times New Roman" pitchFamily="18" charset="0"/>
              </a:rPr>
              <a:t>hlavn</a:t>
            </a:r>
            <a:r>
              <a:rPr lang="cs-CZ" sz="3600" b="1" i="1" dirty="0" smtClean="0">
                <a:latin typeface="Times New Roman" pitchFamily="18" charset="0"/>
                <a:cs typeface="Times New Roman" pitchFamily="18" charset="0"/>
              </a:rPr>
              <a:t>ě</a:t>
            </a:r>
            <a:r>
              <a:rPr lang="en-GB" sz="3600" b="1" i="1" dirty="0" smtClean="0">
                <a:latin typeface="Times New Roman" pitchFamily="18" charset="0"/>
                <a:cs typeface="Times New Roman" pitchFamily="18" charset="0"/>
              </a:rPr>
              <a:t> v </a:t>
            </a:r>
            <a:r>
              <a:rPr lang="en-GB" sz="3600" b="1" i="1" dirty="0" err="1" smtClean="0">
                <a:latin typeface="Times New Roman" pitchFamily="18" charset="0"/>
                <a:cs typeface="Times New Roman" pitchFamily="18" charset="0"/>
              </a:rPr>
              <a:t>jeho</a:t>
            </a:r>
            <a:r>
              <a:rPr lang="en-GB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i="1" dirty="0" err="1" smtClean="0">
                <a:latin typeface="Times New Roman" pitchFamily="18" charset="0"/>
                <a:cs typeface="Times New Roman" pitchFamily="18" charset="0"/>
              </a:rPr>
              <a:t>nezvratitelnosti</a:t>
            </a:r>
            <a:r>
              <a:rPr lang="en-GB" sz="3600" b="1" i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GB" sz="3600" b="1" i="1" dirty="0" err="1" smtClean="0">
                <a:latin typeface="Times New Roman" pitchFamily="18" charset="0"/>
                <a:cs typeface="Times New Roman" pitchFamily="18" charset="0"/>
              </a:rPr>
              <a:t>nesd</a:t>
            </a:r>
            <a:r>
              <a:rPr lang="cs-CZ" sz="3600" b="1" i="1" dirty="0" smtClean="0">
                <a:latin typeface="Times New Roman" pitchFamily="18" charset="0"/>
                <a:cs typeface="Times New Roman" pitchFamily="18" charset="0"/>
              </a:rPr>
              <a:t>ě</a:t>
            </a:r>
            <a:r>
              <a:rPr lang="en-GB" sz="3600" b="1" i="1" dirty="0" err="1" smtClean="0">
                <a:latin typeface="Times New Roman" pitchFamily="18" charset="0"/>
                <a:cs typeface="Times New Roman" pitchFamily="18" charset="0"/>
              </a:rPr>
              <a:t>litelnosti</a:t>
            </a:r>
            <a:r>
              <a:rPr lang="en-GB" sz="3600" b="1" i="1" dirty="0" smtClean="0">
                <a:latin typeface="Times New Roman" pitchFamily="18" charset="0"/>
                <a:cs typeface="Times New Roman" pitchFamily="18" charset="0"/>
              </a:rPr>
              <a:t>.“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404813"/>
            <a:ext cx="4332287" cy="2836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60013" y="-674688"/>
            <a:ext cx="80962" cy="790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3286124"/>
            <a:ext cx="4071966" cy="27543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182688"/>
            <a:ext cx="8229600" cy="4062413"/>
          </a:xfrm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 b="1" i="1" dirty="0" smtClean="0"/>
              <a:t/>
            </a:r>
            <a:br>
              <a:rPr lang="en-GB" sz="4000" b="1" i="1" dirty="0" smtClean="0"/>
            </a:br>
            <a:r>
              <a:rPr lang="en-GB" sz="4000" b="1" i="1" dirty="0" smtClean="0"/>
              <a:t/>
            </a:r>
            <a:br>
              <a:rPr lang="en-GB" sz="4000" b="1" i="1" dirty="0" smtClean="0"/>
            </a:br>
            <a:r>
              <a:rPr lang="en-GB" sz="4000" b="1" i="1" dirty="0" smtClean="0"/>
              <a:t/>
            </a:r>
            <a:br>
              <a:rPr lang="en-GB" sz="4000" b="1" i="1" dirty="0" smtClean="0"/>
            </a:br>
            <a:r>
              <a:rPr lang="en-GB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en-GB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Smrt</a:t>
            </a:r>
            <a:r>
              <a:rPr lang="en-GB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GB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přirozenou</a:t>
            </a:r>
            <a:r>
              <a:rPr lang="en-GB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součástí</a:t>
            </a:r>
            <a:r>
              <a:rPr lang="en-GB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života</a:t>
            </a:r>
            <a:r>
              <a:rPr lang="en-GB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všech</a:t>
            </a:r>
            <a:r>
              <a:rPr lang="en-GB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bytostí</a:t>
            </a:r>
            <a:r>
              <a:rPr lang="en-GB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GB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tomto</a:t>
            </a:r>
            <a:r>
              <a:rPr lang="en-GB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světě</a:t>
            </a:r>
            <a:r>
              <a:rPr lang="en-GB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.“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91513" cy="3367087"/>
          </a:xfrm>
        </p:spPr>
        <p:txBody>
          <a:bodyPr lIns="90000" tIns="46800" rIns="90000" bIns="46800"/>
          <a:lstStyle/>
          <a:p>
            <a:pPr eaLnBrk="1" hangingPunct="1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b="1" i="1" smtClean="0">
                <a:latin typeface="Times New Roman" pitchFamily="18" charset="0"/>
              </a:rPr>
              <a:t/>
            </a:r>
            <a:br>
              <a:rPr lang="en-GB" sz="3600" b="1" i="1" smtClean="0">
                <a:latin typeface="Times New Roman" pitchFamily="18" charset="0"/>
              </a:rPr>
            </a:br>
            <a:r>
              <a:rPr lang="en-GB" sz="3600" b="1" i="1" smtClean="0">
                <a:latin typeface="Times New Roman" pitchFamily="18" charset="0"/>
              </a:rPr>
              <a:t/>
            </a:r>
            <a:br>
              <a:rPr lang="en-GB" sz="3600" b="1" i="1" smtClean="0">
                <a:latin typeface="Times New Roman" pitchFamily="18" charset="0"/>
              </a:rPr>
            </a:br>
            <a:r>
              <a:rPr lang="en-GB" sz="3600" b="1" i="1" smtClean="0">
                <a:latin typeface="Times New Roman" pitchFamily="18" charset="0"/>
              </a:rPr>
              <a:t/>
            </a:r>
            <a:br>
              <a:rPr lang="en-GB" sz="3600" b="1" i="1" smtClean="0">
                <a:latin typeface="Times New Roman" pitchFamily="18" charset="0"/>
              </a:rPr>
            </a:br>
            <a:endParaRPr lang="en-GB" sz="3600" b="1" i="1" smtClean="0">
              <a:latin typeface="Times New Roman" pitchFamily="18" charset="0"/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endParaRPr lang="cs-CZ" smtClean="0"/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24975" cy="7388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062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„Cíl paliativní pé</a:t>
            </a:r>
            <a:r>
              <a:rPr lang="cs-CZ" sz="32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č</a:t>
            </a:r>
            <a:r>
              <a:rPr lang="en-GB" sz="32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 – zachování </a:t>
            </a:r>
            <a:r>
              <a:rPr lang="en-GB" sz="3200" b="1" i="1">
                <a:solidFill>
                  <a:srgbClr val="FFFFFF"/>
                </a:solidFill>
              </a:rPr>
              <a:t>kvality</a:t>
            </a:r>
            <a:r>
              <a:rPr lang="en-GB" sz="32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  <a:r>
              <a:rPr lang="cs-CZ" sz="32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ž</a:t>
            </a:r>
            <a:r>
              <a:rPr lang="en-GB" sz="32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ivota pacient</a:t>
            </a:r>
            <a:r>
              <a:rPr lang="cs-CZ" sz="32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ů</a:t>
            </a:r>
            <a:r>
              <a:rPr lang="en-GB" sz="32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 nevylé</a:t>
            </a:r>
            <a:r>
              <a:rPr lang="cs-CZ" sz="32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č</a:t>
            </a:r>
            <a:r>
              <a:rPr lang="en-GB" sz="32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itelnou nemocí“</a:t>
            </a:r>
            <a:br>
              <a:rPr lang="en-GB" sz="32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32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GB" sz="32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                     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16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                                           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16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16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                                        </a:t>
            </a:r>
            <a:r>
              <a:rPr lang="en-GB" sz="32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 je vlastn</a:t>
            </a:r>
            <a:r>
              <a:rPr lang="cs-CZ" sz="32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ě</a:t>
            </a:r>
            <a:r>
              <a:rPr lang="en-GB" sz="32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„kvalita </a:t>
            </a:r>
            <a:r>
              <a:rPr lang="cs-CZ" sz="32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ž</a:t>
            </a:r>
            <a:r>
              <a:rPr lang="en-GB" sz="32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ivota“?</a:t>
            </a:r>
            <a:br>
              <a:rPr lang="en-GB" sz="32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32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                      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3200" b="1" i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1600" b="1" i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6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                                             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1600" b="1" i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6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                                                             </a:t>
            </a:r>
            <a:r>
              <a:rPr lang="en-GB" sz="32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</a:t>
            </a:r>
            <a:r>
              <a:rPr lang="cs-CZ" sz="32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ž</a:t>
            </a:r>
            <a:r>
              <a:rPr lang="en-GB" sz="32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nost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„být sám sebou“?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1"/>
            <a:ext cx="8228013" cy="2304256"/>
          </a:xfrm>
        </p:spPr>
        <p:txBody>
          <a:bodyPr/>
          <a:lstStyle/>
          <a:p>
            <a:r>
              <a:rPr lang="cs-CZ" sz="4000" b="1" i="1" dirty="0">
                <a:solidFill>
                  <a:srgbClr val="FFFF00"/>
                </a:solidFill>
              </a:rPr>
              <a:t>Úrovně psychologické práce v paliativní léčbě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9363"/>
            <a:ext cx="8229600" cy="3933825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cs-CZ">
                <a:solidFill>
                  <a:srgbClr val="FFFF00"/>
                </a:solidFill>
              </a:rPr>
              <a:t>péče o pacienty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cs-CZ">
                <a:solidFill>
                  <a:srgbClr val="FFFF00"/>
                </a:solidFill>
              </a:rPr>
              <a:t>péče o příbuzné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cs-CZ">
                <a:solidFill>
                  <a:srgbClr val="FFFF00"/>
                </a:solidFill>
              </a:rPr>
              <a:t>bereavement - péče o pozůstalé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cs-CZ">
                <a:solidFill>
                  <a:srgbClr val="FFFF00"/>
                </a:solidFill>
              </a:rPr>
              <a:t>péče o ošetřující tým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cs-CZ">
                <a:solidFill>
                  <a:srgbClr val="FFFF00"/>
                </a:solidFill>
              </a:rPr>
              <a:t>práce s dobrovolníky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cs-CZ">
                <a:solidFill>
                  <a:srgbClr val="FFFF00"/>
                </a:solidFill>
              </a:rPr>
              <a:t>edukace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cs-CZ">
                <a:solidFill>
                  <a:srgbClr val="FFFF00"/>
                </a:solidFill>
              </a:rPr>
              <a:t>práce na sobě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229600" cy="1873250"/>
          </a:xfrm>
        </p:spPr>
        <p:txBody>
          <a:bodyPr/>
          <a:lstStyle/>
          <a:p>
            <a:pPr algn="ctr"/>
            <a:r>
              <a:rPr lang="cs-CZ" sz="4000" b="1" i="1" dirty="0">
                <a:solidFill>
                  <a:srgbClr val="FFFF00"/>
                </a:solidFill>
              </a:rPr>
              <a:t>Specifika psychologické práce v paliativní léčbě: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16113"/>
            <a:ext cx="8229600" cy="4537075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cs-CZ" sz="24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lang="cs-CZ" b="1" dirty="0">
                <a:solidFill>
                  <a:srgbClr val="FFFF00"/>
                </a:solidFill>
              </a:rPr>
              <a:t>Zakázka</a:t>
            </a:r>
            <a:r>
              <a:rPr lang="cs-CZ" dirty="0">
                <a:solidFill>
                  <a:srgbClr val="FFFF00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cs-CZ" b="1" dirty="0">
                <a:solidFill>
                  <a:srgbClr val="FFFF00"/>
                </a:solidFill>
              </a:rPr>
              <a:t>Struktura času</a:t>
            </a:r>
            <a:endParaRPr lang="cs-CZ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lang="cs-CZ" b="1" dirty="0">
                <a:solidFill>
                  <a:srgbClr val="FFFF00"/>
                </a:solidFill>
              </a:rPr>
              <a:t>Emočně nabité prostředí</a:t>
            </a:r>
            <a:endParaRPr lang="cs-CZ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lang="cs-CZ" b="1" dirty="0">
                <a:solidFill>
                  <a:srgbClr val="FFFF00"/>
                </a:solidFill>
              </a:rPr>
              <a:t>Terapeutický cíl</a:t>
            </a:r>
            <a:r>
              <a:rPr lang="cs-CZ" dirty="0">
                <a:solidFill>
                  <a:srgbClr val="FFFF00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cs-CZ" b="1" dirty="0">
                <a:solidFill>
                  <a:srgbClr val="FFFF00"/>
                </a:solidFill>
              </a:rPr>
              <a:t>Forma práce</a:t>
            </a:r>
            <a:endParaRPr lang="cs-CZ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lang="cs-CZ" b="1" dirty="0">
                <a:solidFill>
                  <a:srgbClr val="FFFF00"/>
                </a:solidFill>
              </a:rPr>
              <a:t>Možnosti PT působení</a:t>
            </a:r>
            <a:r>
              <a:rPr lang="cs-CZ" dirty="0">
                <a:solidFill>
                  <a:srgbClr val="FFFF00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cs-CZ" b="1" dirty="0">
                <a:solidFill>
                  <a:srgbClr val="FFFF00"/>
                </a:solidFill>
              </a:rPr>
              <a:t>Komunikace - individuální přístup</a:t>
            </a:r>
            <a:endParaRPr lang="cs-CZ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760413"/>
          </a:xfrm>
        </p:spPr>
        <p:txBody>
          <a:bodyPr/>
          <a:lstStyle/>
          <a:p>
            <a:r>
              <a:rPr lang="cs-CZ" sz="3200" b="1" i="1" dirty="0">
                <a:solidFill>
                  <a:srgbClr val="FFFF00"/>
                </a:solidFill>
              </a:rPr>
              <a:t>Jak vypadá vlastní psychologická práce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57324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400" b="1" dirty="0">
                <a:solidFill>
                  <a:srgbClr val="FFFF00"/>
                </a:solidFill>
              </a:rPr>
              <a:t>Kontakt, vztah</a:t>
            </a:r>
            <a:r>
              <a:rPr lang="cs-CZ" sz="2400" dirty="0">
                <a:solidFill>
                  <a:srgbClr val="FFFF00"/>
                </a:solidFill>
              </a:rPr>
              <a:t> </a:t>
            </a:r>
            <a:r>
              <a:rPr lang="cs-CZ" sz="2400" dirty="0">
                <a:solidFill>
                  <a:schemeClr val="bg1"/>
                </a:solidFill>
              </a:rPr>
              <a:t>– co by měl přinést, dotyk</a:t>
            </a:r>
          </a:p>
          <a:p>
            <a:pPr>
              <a:lnSpc>
                <a:spcPct val="90000"/>
              </a:lnSpc>
            </a:pPr>
            <a:r>
              <a:rPr lang="cs-CZ" sz="2400" dirty="0">
                <a:solidFill>
                  <a:schemeClr val="bg1"/>
                </a:solidFill>
              </a:rPr>
              <a:t>Respektovat</a:t>
            </a:r>
            <a:r>
              <a:rPr lang="cs-CZ" sz="2400" dirty="0">
                <a:solidFill>
                  <a:srgbClr val="FFFF00"/>
                </a:solidFill>
              </a:rPr>
              <a:t> </a:t>
            </a:r>
            <a:r>
              <a:rPr lang="cs-CZ" sz="2400" b="1" dirty="0">
                <a:solidFill>
                  <a:srgbClr val="FFFF00"/>
                </a:solidFill>
              </a:rPr>
              <a:t>individuální proces</a:t>
            </a:r>
            <a:r>
              <a:rPr lang="cs-CZ" sz="2400" dirty="0">
                <a:solidFill>
                  <a:srgbClr val="FFFF00"/>
                </a:solidFill>
              </a:rPr>
              <a:t> </a:t>
            </a:r>
            <a:r>
              <a:rPr lang="cs-CZ" sz="2400" dirty="0">
                <a:solidFill>
                  <a:schemeClr val="bg1"/>
                </a:solidFill>
              </a:rPr>
              <a:t>– dát prostor a čas</a:t>
            </a:r>
          </a:p>
          <a:p>
            <a:pPr>
              <a:lnSpc>
                <a:spcPct val="90000"/>
              </a:lnSpc>
            </a:pPr>
            <a:r>
              <a:rPr lang="cs-CZ" sz="2400" dirty="0">
                <a:solidFill>
                  <a:schemeClr val="bg1"/>
                </a:solidFill>
              </a:rPr>
              <a:t>Jak</a:t>
            </a:r>
            <a:r>
              <a:rPr lang="cs-CZ" sz="2400" dirty="0">
                <a:solidFill>
                  <a:srgbClr val="FFFF00"/>
                </a:solidFill>
              </a:rPr>
              <a:t> </a:t>
            </a:r>
            <a:r>
              <a:rPr lang="cs-CZ" sz="2400" b="1" dirty="0">
                <a:solidFill>
                  <a:srgbClr val="FFFF00"/>
                </a:solidFill>
              </a:rPr>
              <a:t>pacient rozumí</a:t>
            </a:r>
            <a:r>
              <a:rPr lang="cs-CZ" sz="2400" dirty="0">
                <a:solidFill>
                  <a:srgbClr val="FFFF00"/>
                </a:solidFill>
              </a:rPr>
              <a:t> </a:t>
            </a:r>
            <a:r>
              <a:rPr lang="cs-CZ" sz="2400" dirty="0">
                <a:solidFill>
                  <a:schemeClr val="bg1"/>
                </a:solidFill>
              </a:rPr>
              <a:t>tomu, co se s ním děje</a:t>
            </a:r>
          </a:p>
          <a:p>
            <a:pPr>
              <a:lnSpc>
                <a:spcPct val="90000"/>
              </a:lnSpc>
            </a:pPr>
            <a:r>
              <a:rPr lang="cs-CZ" sz="2400" dirty="0">
                <a:solidFill>
                  <a:schemeClr val="bg1"/>
                </a:solidFill>
              </a:rPr>
              <a:t>Hledat smysl toho</a:t>
            </a:r>
            <a:r>
              <a:rPr lang="cs-CZ" sz="2400" dirty="0">
                <a:solidFill>
                  <a:srgbClr val="FFFF00"/>
                </a:solidFill>
              </a:rPr>
              <a:t>, </a:t>
            </a:r>
            <a:r>
              <a:rPr lang="cs-CZ" sz="2400" b="1" dirty="0">
                <a:solidFill>
                  <a:srgbClr val="FFFF00"/>
                </a:solidFill>
              </a:rPr>
              <a:t>co pacient říká-</a:t>
            </a:r>
            <a:r>
              <a:rPr lang="cs-CZ" sz="2400" dirty="0">
                <a:solidFill>
                  <a:srgbClr val="FFFF00"/>
                </a:solidFill>
              </a:rPr>
              <a:t> </a:t>
            </a:r>
            <a:r>
              <a:rPr lang="cs-CZ" sz="2400" dirty="0">
                <a:solidFill>
                  <a:schemeClr val="bg1"/>
                </a:solidFill>
              </a:rPr>
              <a:t>proč teď? kontext</a:t>
            </a:r>
          </a:p>
          <a:p>
            <a:pPr>
              <a:lnSpc>
                <a:spcPct val="90000"/>
              </a:lnSpc>
            </a:pPr>
            <a:r>
              <a:rPr lang="cs-CZ" sz="2400" dirty="0">
                <a:solidFill>
                  <a:schemeClr val="bg1"/>
                </a:solidFill>
              </a:rPr>
              <a:t>Uvědomění</a:t>
            </a:r>
            <a:r>
              <a:rPr lang="cs-CZ" sz="2400" dirty="0">
                <a:solidFill>
                  <a:srgbClr val="FFFF00"/>
                </a:solidFill>
              </a:rPr>
              <a:t> </a:t>
            </a:r>
            <a:r>
              <a:rPr lang="cs-CZ" sz="2400" b="1" dirty="0">
                <a:solidFill>
                  <a:srgbClr val="FFFF00"/>
                </a:solidFill>
              </a:rPr>
              <a:t>bazálního  ohrožení života</a:t>
            </a:r>
            <a:r>
              <a:rPr lang="cs-CZ" sz="2400" dirty="0">
                <a:solidFill>
                  <a:srgbClr val="FFFF00"/>
                </a:solidFill>
              </a:rPr>
              <a:t> –  </a:t>
            </a:r>
            <a:r>
              <a:rPr lang="cs-CZ" sz="2400" dirty="0">
                <a:solidFill>
                  <a:schemeClr val="bg1"/>
                </a:solidFill>
              </a:rPr>
              <a:t>v popředí není primárně psychický problém, ale fyziologické funkce těla</a:t>
            </a:r>
          </a:p>
          <a:p>
            <a:pPr>
              <a:lnSpc>
                <a:spcPct val="90000"/>
              </a:lnSpc>
            </a:pPr>
            <a:r>
              <a:rPr lang="cs-CZ" sz="2400" b="1" dirty="0">
                <a:solidFill>
                  <a:srgbClr val="FFFF00"/>
                </a:solidFill>
              </a:rPr>
              <a:t>Práce s bolestí</a:t>
            </a:r>
            <a:r>
              <a:rPr lang="cs-CZ" sz="2400" dirty="0">
                <a:solidFill>
                  <a:srgbClr val="FFFF00"/>
                </a:solidFill>
              </a:rPr>
              <a:t> </a:t>
            </a:r>
            <a:r>
              <a:rPr lang="cs-CZ" sz="2400" dirty="0">
                <a:solidFill>
                  <a:schemeClr val="bg1"/>
                </a:solidFill>
              </a:rPr>
              <a:t>– a jak ji člověk používá. Psychická bolest</a:t>
            </a:r>
          </a:p>
          <a:p>
            <a:pPr>
              <a:lnSpc>
                <a:spcPct val="90000"/>
              </a:lnSpc>
            </a:pPr>
            <a:r>
              <a:rPr lang="cs-CZ" sz="2400" dirty="0">
                <a:solidFill>
                  <a:schemeClr val="bg1"/>
                </a:solidFill>
              </a:rPr>
              <a:t>Zprostředkování kontaktu s vlastní </a:t>
            </a:r>
            <a:r>
              <a:rPr lang="cs-CZ" sz="2400" b="1" dirty="0" err="1">
                <a:solidFill>
                  <a:srgbClr val="FFFF00"/>
                </a:solidFill>
              </a:rPr>
              <a:t>sebepodporou</a:t>
            </a:r>
            <a:r>
              <a:rPr lang="cs-CZ" sz="2400" dirty="0">
                <a:solidFill>
                  <a:srgbClr val="FFFF00"/>
                </a:solidFill>
              </a:rPr>
              <a:t> </a:t>
            </a:r>
            <a:r>
              <a:rPr lang="cs-CZ" sz="2400" dirty="0">
                <a:solidFill>
                  <a:schemeClr val="bg1"/>
                </a:solidFill>
              </a:rPr>
              <a:t>– tělo selhává, najít jiné zdroje. Jaké obrany? Hranice</a:t>
            </a:r>
          </a:p>
          <a:p>
            <a:pPr>
              <a:lnSpc>
                <a:spcPct val="90000"/>
              </a:lnSpc>
            </a:pPr>
            <a:r>
              <a:rPr lang="cs-CZ" sz="2400" b="1" dirty="0">
                <a:solidFill>
                  <a:srgbClr val="FFFF00"/>
                </a:solidFill>
              </a:rPr>
              <a:t>Podpora </a:t>
            </a:r>
            <a:r>
              <a:rPr lang="cs-CZ" sz="2400" dirty="0">
                <a:solidFill>
                  <a:schemeClr val="bg1"/>
                </a:solidFill>
              </a:rPr>
              <a:t>– může si dovolit požádat a přijmout podporu zvenčí? Sociální vztahy, blízkost.</a:t>
            </a:r>
          </a:p>
          <a:p>
            <a:pPr>
              <a:lnSpc>
                <a:spcPct val="90000"/>
              </a:lnSpc>
            </a:pPr>
            <a:r>
              <a:rPr lang="cs-CZ" sz="2400" b="1" dirty="0">
                <a:solidFill>
                  <a:srgbClr val="FFFF00"/>
                </a:solidFill>
              </a:rPr>
              <a:t>Emoce</a:t>
            </a:r>
            <a:r>
              <a:rPr lang="cs-CZ" sz="2400" dirty="0">
                <a:solidFill>
                  <a:srgbClr val="FFFF00"/>
                </a:solidFill>
              </a:rPr>
              <a:t> </a:t>
            </a:r>
            <a:r>
              <a:rPr lang="cs-CZ" sz="2400" dirty="0">
                <a:solidFill>
                  <a:schemeClr val="bg1"/>
                </a:solidFill>
              </a:rPr>
              <a:t>a jak s nimi nakládá</a:t>
            </a:r>
          </a:p>
          <a:p>
            <a:pPr>
              <a:lnSpc>
                <a:spcPct val="90000"/>
              </a:lnSpc>
            </a:pPr>
            <a:endParaRPr lang="cs-CZ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91513" cy="2301875"/>
          </a:xfrm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4000" b="1" i="1" dirty="0" smtClean="0">
                <a:solidFill>
                  <a:srgbClr val="FFFF00"/>
                </a:solidFill>
              </a:rPr>
              <a:t>TERAPEUTICKÁ PRÁCE: </a:t>
            </a:r>
            <a:r>
              <a:rPr lang="en-GB" sz="4000" i="1" dirty="0" smtClean="0"/>
              <a:t/>
            </a:r>
            <a:br>
              <a:rPr lang="en-GB" sz="4000" i="1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b="1" i="1" dirty="0" err="1" smtClean="0">
                <a:solidFill>
                  <a:srgbClr val="FFFF00"/>
                </a:solidFill>
              </a:rPr>
              <a:t>Prožívání</a:t>
            </a:r>
            <a:r>
              <a:rPr lang="en-GB" sz="3200" b="1" i="1" dirty="0" smtClean="0">
                <a:solidFill>
                  <a:srgbClr val="FFFF00"/>
                </a:solidFill>
              </a:rPr>
              <a:t>, </a:t>
            </a:r>
            <a:r>
              <a:rPr lang="en-GB" sz="3200" b="1" i="1" dirty="0" err="1" smtClean="0">
                <a:solidFill>
                  <a:srgbClr val="FFFF00"/>
                </a:solidFill>
              </a:rPr>
              <a:t>uvědomování</a:t>
            </a:r>
            <a:r>
              <a:rPr lang="en-GB" sz="3200" b="1" i="1" dirty="0" smtClean="0">
                <a:solidFill>
                  <a:srgbClr val="FFFF00"/>
                </a:solidFill>
              </a:rPr>
              <a:t> a </a:t>
            </a:r>
            <a:r>
              <a:rPr lang="en-GB" sz="3200" b="1" i="1" dirty="0" err="1" smtClean="0">
                <a:solidFill>
                  <a:srgbClr val="FFFF00"/>
                </a:solidFill>
              </a:rPr>
              <a:t>podpora</a:t>
            </a:r>
            <a:r>
              <a:rPr lang="en-GB" sz="3200" b="1" i="1" dirty="0" smtClean="0">
                <a:solidFill>
                  <a:srgbClr val="FFFF00"/>
                </a:solidFill>
              </a:rPr>
              <a:t> </a:t>
            </a:r>
            <a:br>
              <a:rPr lang="en-GB" sz="3200" b="1" i="1" dirty="0" smtClean="0">
                <a:solidFill>
                  <a:srgbClr val="FFFF00"/>
                </a:solidFill>
              </a:rPr>
            </a:br>
            <a:r>
              <a:rPr lang="en-GB" sz="3200" b="1" i="1" dirty="0" err="1" smtClean="0">
                <a:solidFill>
                  <a:srgbClr val="FFFF00"/>
                </a:solidFill>
              </a:rPr>
              <a:t>na</a:t>
            </a:r>
            <a:r>
              <a:rPr lang="en-GB" sz="3200" b="1" i="1" dirty="0" smtClean="0">
                <a:solidFill>
                  <a:srgbClr val="FFFF00"/>
                </a:solidFill>
              </a:rPr>
              <a:t> </a:t>
            </a:r>
            <a:r>
              <a:rPr lang="en-GB" sz="3200" b="1" i="1" dirty="0" err="1" smtClean="0">
                <a:solidFill>
                  <a:srgbClr val="FFFF00"/>
                </a:solidFill>
              </a:rPr>
              <a:t>úrovni</a:t>
            </a:r>
            <a:r>
              <a:rPr lang="en-GB" sz="3200" b="1" i="1" dirty="0" smtClean="0">
                <a:solidFill>
                  <a:srgbClr val="FFFF00"/>
                </a:solidFill>
              </a:rPr>
              <a:t>: </a:t>
            </a:r>
            <a:r>
              <a:rPr lang="en-GB" sz="3200" b="1" i="1" dirty="0" smtClean="0"/>
              <a:t/>
            </a:r>
            <a:br>
              <a:rPr lang="en-GB" sz="3200" b="1" i="1" dirty="0" smtClean="0"/>
            </a:br>
            <a:endParaRPr lang="en-GB" sz="3200" b="1" i="1" dirty="0" smtClean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 lIns="90000" tIns="46800" rIns="90000" bIns="46800"/>
          <a:lstStyle/>
          <a:p>
            <a:pPr eaLnBrk="1" hangingPunct="1">
              <a:lnSpc>
                <a:spcPct val="84000"/>
              </a:lnSpc>
              <a:spcBef>
                <a:spcPts val="700"/>
              </a:spcBef>
              <a:buSzPct val="103000"/>
              <a:buFont typeface="StarSymbo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2800" dirty="0" smtClean="0"/>
          </a:p>
          <a:p>
            <a:pPr eaLnBrk="1" hangingPunct="1">
              <a:lnSpc>
                <a:spcPct val="84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cs-CZ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4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800" b="1" dirty="0" err="1" smtClean="0">
                <a:solidFill>
                  <a:srgbClr val="FFFF00"/>
                </a:solidFill>
              </a:rPr>
              <a:t>Tělesné</a:t>
            </a:r>
            <a:r>
              <a:rPr lang="en-GB" sz="2800" dirty="0" smtClean="0"/>
              <a:t> – v </a:t>
            </a:r>
            <a:r>
              <a:rPr lang="en-GB" sz="2800" dirty="0" err="1" smtClean="0"/>
              <a:t>popředí</a:t>
            </a:r>
            <a:r>
              <a:rPr lang="en-GB" sz="2800" dirty="0" smtClean="0"/>
              <a:t> </a:t>
            </a:r>
            <a:r>
              <a:rPr lang="en-GB" sz="2800" dirty="0" err="1" smtClean="0"/>
              <a:t>prožívání</a:t>
            </a:r>
            <a:r>
              <a:rPr lang="en-GB" sz="2800" dirty="0" smtClean="0"/>
              <a:t> </a:t>
            </a:r>
            <a:r>
              <a:rPr lang="en-GB" sz="2800" dirty="0" err="1" smtClean="0"/>
              <a:t>nemoci</a:t>
            </a:r>
            <a:r>
              <a:rPr lang="en-GB" sz="2800" dirty="0" smtClean="0"/>
              <a:t> a </a:t>
            </a:r>
            <a:r>
              <a:rPr lang="en-GB" sz="2800" dirty="0" err="1" smtClean="0"/>
              <a:t>jejích</a:t>
            </a:r>
            <a:r>
              <a:rPr lang="en-GB" sz="2800" dirty="0" smtClean="0"/>
              <a:t> </a:t>
            </a:r>
            <a:r>
              <a:rPr lang="en-GB" sz="2800" dirty="0" err="1" smtClean="0"/>
              <a:t>symptomů</a:t>
            </a:r>
            <a:r>
              <a:rPr lang="en-GB" sz="2800" dirty="0" smtClean="0"/>
              <a:t>, </a:t>
            </a:r>
            <a:r>
              <a:rPr lang="en-GB" sz="2800" dirty="0" err="1" smtClean="0"/>
              <a:t>bolest</a:t>
            </a:r>
            <a:r>
              <a:rPr lang="en-GB" sz="2800" dirty="0" smtClean="0"/>
              <a:t>, </a:t>
            </a:r>
            <a:r>
              <a:rPr lang="en-GB" sz="2800" dirty="0" err="1" smtClean="0"/>
              <a:t>fyzické</a:t>
            </a:r>
            <a:r>
              <a:rPr lang="en-GB" sz="2800" dirty="0" smtClean="0"/>
              <a:t> </a:t>
            </a:r>
            <a:r>
              <a:rPr lang="en-GB" sz="2800" dirty="0" err="1" smtClean="0"/>
              <a:t>utrpení</a:t>
            </a:r>
            <a:r>
              <a:rPr lang="en-GB" sz="2800" dirty="0" smtClean="0"/>
              <a:t>. </a:t>
            </a:r>
            <a:r>
              <a:rPr lang="en-GB" sz="2800" dirty="0" err="1" smtClean="0"/>
              <a:t>Ztráta</a:t>
            </a:r>
            <a:r>
              <a:rPr lang="en-GB" sz="2800" dirty="0" smtClean="0"/>
              <a:t> </a:t>
            </a:r>
            <a:r>
              <a:rPr lang="en-GB" sz="2800" dirty="0" err="1" smtClean="0"/>
              <a:t>sebepodpory</a:t>
            </a:r>
            <a:endParaRPr lang="en-GB" sz="2800" dirty="0" smtClean="0"/>
          </a:p>
          <a:p>
            <a:pPr eaLnBrk="1" hangingPunct="1">
              <a:lnSpc>
                <a:spcPct val="84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800" b="1" dirty="0" err="1" smtClean="0">
                <a:solidFill>
                  <a:srgbClr val="FFFF00"/>
                </a:solidFill>
              </a:rPr>
              <a:t>Emocionální</a:t>
            </a:r>
            <a:r>
              <a:rPr lang="en-GB" sz="2800" dirty="0" smtClean="0">
                <a:solidFill>
                  <a:srgbClr val="FFFF00"/>
                </a:solidFill>
              </a:rPr>
              <a:t> </a:t>
            </a:r>
            <a:r>
              <a:rPr lang="en-GB" sz="2800" dirty="0" smtClean="0"/>
              <a:t>– </a:t>
            </a:r>
            <a:r>
              <a:rPr lang="en-GB" sz="2800" dirty="0" err="1" smtClean="0"/>
              <a:t>strach</a:t>
            </a:r>
            <a:r>
              <a:rPr lang="en-GB" sz="2800" dirty="0" smtClean="0"/>
              <a:t>, </a:t>
            </a:r>
            <a:r>
              <a:rPr lang="en-GB" sz="2800" dirty="0" err="1" smtClean="0"/>
              <a:t>úzkost</a:t>
            </a:r>
            <a:r>
              <a:rPr lang="en-GB" sz="2800" dirty="0" smtClean="0"/>
              <a:t> a </a:t>
            </a:r>
            <a:r>
              <a:rPr lang="en-GB" sz="2800" dirty="0" err="1" smtClean="0"/>
              <a:t>smutek</a:t>
            </a:r>
            <a:r>
              <a:rPr lang="en-GB" sz="2800" dirty="0" smtClean="0"/>
              <a:t> </a:t>
            </a:r>
            <a:r>
              <a:rPr lang="en-GB" sz="2800" dirty="0" err="1" smtClean="0"/>
              <a:t>jako</a:t>
            </a:r>
            <a:r>
              <a:rPr lang="en-GB" sz="2800" dirty="0" smtClean="0"/>
              <a:t> </a:t>
            </a:r>
            <a:r>
              <a:rPr lang="en-GB" sz="2800" dirty="0" err="1" smtClean="0"/>
              <a:t>přirozené</a:t>
            </a:r>
            <a:r>
              <a:rPr lang="en-GB" sz="2800" dirty="0" smtClean="0"/>
              <a:t> </a:t>
            </a:r>
            <a:r>
              <a:rPr lang="en-GB" sz="2800" dirty="0" err="1" smtClean="0"/>
              <a:t>reakce</a:t>
            </a:r>
            <a:r>
              <a:rPr lang="en-GB" sz="2800" dirty="0" smtClean="0"/>
              <a:t> </a:t>
            </a:r>
            <a:r>
              <a:rPr lang="en-GB" sz="2800" dirty="0" err="1" smtClean="0"/>
              <a:t>na</a:t>
            </a:r>
            <a:r>
              <a:rPr lang="en-GB" sz="2800" dirty="0" smtClean="0"/>
              <a:t> </a:t>
            </a:r>
            <a:r>
              <a:rPr lang="en-GB" sz="2800" dirty="0" err="1" smtClean="0"/>
              <a:t>nově</a:t>
            </a:r>
            <a:r>
              <a:rPr lang="en-GB" sz="2800" dirty="0" smtClean="0"/>
              <a:t> </a:t>
            </a:r>
            <a:r>
              <a:rPr lang="en-GB" sz="2800" dirty="0" err="1" smtClean="0"/>
              <a:t>zformované</a:t>
            </a:r>
            <a:r>
              <a:rPr lang="en-GB" sz="2800" dirty="0" smtClean="0"/>
              <a:t> pole</a:t>
            </a:r>
          </a:p>
          <a:p>
            <a:pPr eaLnBrk="1" hangingPunct="1">
              <a:lnSpc>
                <a:spcPct val="84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800" b="1" dirty="0" err="1" smtClean="0">
                <a:solidFill>
                  <a:srgbClr val="FFFF00"/>
                </a:solidFill>
              </a:rPr>
              <a:t>Kognitivní</a:t>
            </a:r>
            <a:r>
              <a:rPr lang="en-GB" sz="2800" dirty="0" smtClean="0"/>
              <a:t> – </a:t>
            </a:r>
            <a:r>
              <a:rPr lang="en-GB" sz="2800" dirty="0" err="1" smtClean="0"/>
              <a:t>pojmenování</a:t>
            </a:r>
            <a:r>
              <a:rPr lang="en-GB" sz="2800" dirty="0" smtClean="0"/>
              <a:t>, </a:t>
            </a:r>
            <a:r>
              <a:rPr lang="en-GB" sz="2800" dirty="0" err="1" smtClean="0"/>
              <a:t>porozumění</a:t>
            </a:r>
            <a:r>
              <a:rPr lang="en-GB" sz="2800" dirty="0" smtClean="0"/>
              <a:t>, </a:t>
            </a:r>
            <a:r>
              <a:rPr lang="en-GB" sz="2800" dirty="0" err="1" smtClean="0"/>
              <a:t>možnost</a:t>
            </a:r>
            <a:r>
              <a:rPr lang="en-GB" sz="2800" dirty="0" smtClean="0"/>
              <a:t> </a:t>
            </a:r>
            <a:r>
              <a:rPr lang="en-GB" sz="2800" dirty="0" err="1" smtClean="0"/>
              <a:t>integrace</a:t>
            </a:r>
            <a:r>
              <a:rPr lang="en-GB" sz="2800" dirty="0" smtClean="0"/>
              <a:t>. </a:t>
            </a:r>
            <a:r>
              <a:rPr lang="en-GB" sz="2800" dirty="0" err="1" smtClean="0"/>
              <a:t>Vzhledem</a:t>
            </a:r>
            <a:r>
              <a:rPr lang="en-GB" sz="2800" dirty="0" smtClean="0"/>
              <a:t> k dg. </a:t>
            </a:r>
            <a:r>
              <a:rPr lang="en-GB" sz="2800" dirty="0" err="1" smtClean="0"/>
              <a:t>někdy</a:t>
            </a:r>
            <a:r>
              <a:rPr lang="en-GB" sz="2800" dirty="0" smtClean="0"/>
              <a:t> </a:t>
            </a:r>
            <a:r>
              <a:rPr lang="en-GB" sz="2800" dirty="0" err="1" smtClean="0"/>
              <a:t>na</a:t>
            </a:r>
            <a:r>
              <a:rPr lang="en-GB" sz="2800" dirty="0" smtClean="0"/>
              <a:t> </a:t>
            </a:r>
            <a:r>
              <a:rPr lang="en-GB" sz="2800" dirty="0" err="1" smtClean="0"/>
              <a:t>této</a:t>
            </a:r>
            <a:r>
              <a:rPr lang="en-GB" sz="2800" dirty="0" smtClean="0"/>
              <a:t> </a:t>
            </a:r>
            <a:r>
              <a:rPr lang="en-GB" sz="2800" dirty="0" err="1" smtClean="0"/>
              <a:t>úrovni</a:t>
            </a:r>
            <a:r>
              <a:rPr lang="en-GB" sz="2800" dirty="0" smtClean="0"/>
              <a:t> </a:t>
            </a:r>
            <a:r>
              <a:rPr lang="en-GB" sz="2800" dirty="0" err="1" smtClean="0"/>
              <a:t>nelze</a:t>
            </a:r>
            <a:r>
              <a:rPr lang="en-GB" sz="2800" dirty="0" smtClean="0"/>
              <a:t> </a:t>
            </a:r>
            <a:r>
              <a:rPr lang="en-GB" sz="2800" dirty="0" err="1" smtClean="0"/>
              <a:t>plně</a:t>
            </a:r>
            <a:r>
              <a:rPr lang="en-GB" sz="2800" dirty="0" smtClean="0"/>
              <a:t> </a:t>
            </a:r>
            <a:r>
              <a:rPr lang="en-GB" sz="2800" dirty="0" err="1" smtClean="0"/>
              <a:t>pracovat</a:t>
            </a:r>
            <a:r>
              <a:rPr lang="en-GB" sz="2800" dirty="0" smtClean="0"/>
              <a:t> (</a:t>
            </a:r>
            <a:r>
              <a:rPr lang="en-GB" sz="2800" dirty="0" err="1" smtClean="0"/>
              <a:t>organicita</a:t>
            </a:r>
            <a:r>
              <a:rPr lang="en-GB" sz="2800" dirty="0" smtClean="0"/>
              <a:t>, </a:t>
            </a:r>
            <a:r>
              <a:rPr lang="en-GB" sz="2800" dirty="0" err="1" smtClean="0"/>
              <a:t>medikace</a:t>
            </a:r>
            <a:r>
              <a:rPr lang="en-GB" sz="2800" dirty="0" smtClean="0"/>
              <a:t>, </a:t>
            </a:r>
            <a:r>
              <a:rPr lang="en-GB" sz="2800" dirty="0" err="1" smtClean="0"/>
              <a:t>terminální</a:t>
            </a:r>
            <a:r>
              <a:rPr lang="en-GB" sz="2800" dirty="0" smtClean="0"/>
              <a:t> </a:t>
            </a:r>
            <a:r>
              <a:rPr lang="en-GB" sz="2800" dirty="0" err="1" smtClean="0"/>
              <a:t>vyčerpání</a:t>
            </a:r>
            <a:r>
              <a:rPr lang="en-GB" sz="2800" dirty="0" smtClean="0"/>
              <a:t>), </a:t>
            </a:r>
            <a:r>
              <a:rPr lang="en-GB" sz="2800" dirty="0" err="1" smtClean="0"/>
              <a:t>na</a:t>
            </a:r>
            <a:r>
              <a:rPr lang="en-GB" sz="2800" dirty="0" smtClean="0"/>
              <a:t> </a:t>
            </a:r>
            <a:r>
              <a:rPr lang="en-GB" sz="2800" dirty="0" err="1" smtClean="0"/>
              <a:t>druhou</a:t>
            </a:r>
            <a:r>
              <a:rPr lang="en-GB" sz="2800" dirty="0" smtClean="0"/>
              <a:t> </a:t>
            </a:r>
            <a:r>
              <a:rPr lang="en-GB" sz="2800" dirty="0" err="1" smtClean="0"/>
              <a:t>stranu</a:t>
            </a:r>
            <a:r>
              <a:rPr lang="en-GB" sz="2800" dirty="0" smtClean="0"/>
              <a:t> </a:t>
            </a:r>
            <a:r>
              <a:rPr lang="en-GB" sz="2800" dirty="0" err="1" smtClean="0"/>
              <a:t>i</a:t>
            </a:r>
            <a:r>
              <a:rPr lang="en-GB" sz="2800" dirty="0" smtClean="0"/>
              <a:t> </a:t>
            </a:r>
            <a:r>
              <a:rPr lang="en-GB" sz="2800" dirty="0" err="1" smtClean="0"/>
              <a:t>člověk</a:t>
            </a:r>
            <a:r>
              <a:rPr lang="en-GB" sz="2800" dirty="0" smtClean="0"/>
              <a:t> s </a:t>
            </a:r>
            <a:r>
              <a:rPr lang="en-GB" sz="2800" dirty="0" err="1" smtClean="0"/>
              <a:t>demencí</a:t>
            </a:r>
            <a:r>
              <a:rPr lang="en-GB" sz="2800" dirty="0" smtClean="0"/>
              <a:t> </a:t>
            </a:r>
            <a:r>
              <a:rPr lang="en-GB" sz="2800" dirty="0" err="1" smtClean="0"/>
              <a:t>má</a:t>
            </a:r>
            <a:r>
              <a:rPr lang="en-GB" sz="2800" dirty="0" smtClean="0"/>
              <a:t> </a:t>
            </a:r>
            <a:r>
              <a:rPr lang="en-GB" sz="2800" dirty="0" err="1" smtClean="0"/>
              <a:t>určitou</a:t>
            </a:r>
            <a:r>
              <a:rPr lang="en-GB" sz="2800" dirty="0" smtClean="0"/>
              <a:t> </a:t>
            </a:r>
            <a:r>
              <a:rPr lang="en-GB" sz="2800" dirty="0" err="1" smtClean="0"/>
              <a:t>míru</a:t>
            </a:r>
            <a:r>
              <a:rPr lang="en-GB" sz="2800" dirty="0" smtClean="0"/>
              <a:t> </a:t>
            </a:r>
            <a:r>
              <a:rPr lang="en-GB" sz="2800" dirty="0" err="1" smtClean="0"/>
              <a:t>sebereflexe</a:t>
            </a:r>
            <a:r>
              <a:rPr lang="en-GB" sz="2800" dirty="0" smtClean="0"/>
              <a:t> a </a:t>
            </a:r>
            <a:r>
              <a:rPr lang="en-GB" sz="2800" dirty="0" err="1" smtClean="0"/>
              <a:t>sebeuvědomování</a:t>
            </a:r>
            <a:r>
              <a:rPr lang="en-GB" sz="2800" dirty="0" smtClean="0"/>
              <a:t>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143000"/>
          </a:xfrm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 b="1" dirty="0" smtClean="0"/>
              <a:t> </a:t>
            </a:r>
            <a:r>
              <a:rPr lang="en-GB" sz="4000" b="1" i="1" dirty="0" err="1" smtClean="0">
                <a:solidFill>
                  <a:srgbClr val="FFFF00"/>
                </a:solidFill>
              </a:rPr>
              <a:t>Respekt</a:t>
            </a:r>
            <a:r>
              <a:rPr lang="en-GB" sz="4000" b="1" i="1" dirty="0" smtClean="0">
                <a:solidFill>
                  <a:srgbClr val="FFFF00"/>
                </a:solidFill>
              </a:rPr>
              <a:t> k </a:t>
            </a:r>
            <a:r>
              <a:rPr lang="en-GB" sz="4000" b="1" i="1" dirty="0" err="1" smtClean="0">
                <a:solidFill>
                  <a:srgbClr val="FFFF00"/>
                </a:solidFill>
              </a:rPr>
              <a:t>procesu</a:t>
            </a:r>
            <a:r>
              <a:rPr lang="en-GB" sz="4000" b="1" i="1" dirty="0" smtClean="0">
                <a:solidFill>
                  <a:srgbClr val="FFFF00"/>
                </a:solidFill>
              </a:rPr>
              <a:t> </a:t>
            </a:r>
            <a:r>
              <a:rPr lang="en-GB" sz="4000" b="1" i="1" dirty="0" err="1" smtClean="0">
                <a:solidFill>
                  <a:srgbClr val="FFFF00"/>
                </a:solidFill>
              </a:rPr>
              <a:t>klienta</a:t>
            </a:r>
            <a:r>
              <a:rPr lang="en-GB" sz="4000" b="1" i="1" dirty="0" smtClean="0">
                <a:solidFill>
                  <a:srgbClr val="FFFF00"/>
                </a:solidFill>
              </a:rPr>
              <a:t> v pp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 lIns="90000" tIns="46800" rIns="90000" bIns="46800"/>
          <a:lstStyle/>
          <a:p>
            <a:pPr eaLnBrk="1" hangingPunct="1">
              <a:lnSpc>
                <a:spcPct val="84000"/>
              </a:lnSpc>
              <a:spcBef>
                <a:spcPts val="700"/>
              </a:spcBef>
              <a:buSzPct val="103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800" smtClean="0"/>
              <a:t>Klient může reagovat teď a tady jakkoli, podle své momentální kapacity – důvěra v klienta</a:t>
            </a:r>
          </a:p>
          <a:p>
            <a:pPr eaLnBrk="1" hangingPunct="1">
              <a:lnSpc>
                <a:spcPct val="84000"/>
              </a:lnSpc>
              <a:spcBef>
                <a:spcPts val="700"/>
              </a:spcBef>
              <a:buSzPct val="103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800" smtClean="0"/>
              <a:t>Obrany a narušení mají svoji funkci – netlačit</a:t>
            </a:r>
          </a:p>
          <a:p>
            <a:pPr eaLnBrk="1" hangingPunct="1">
              <a:lnSpc>
                <a:spcPct val="84000"/>
              </a:lnSpc>
              <a:spcBef>
                <a:spcPts val="700"/>
              </a:spcBef>
              <a:buSzPct val="103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800" smtClean="0"/>
              <a:t>Umírání = habituální ohrožení, nová zkušenost, na kterou se musí adaptovat</a:t>
            </a:r>
          </a:p>
          <a:p>
            <a:pPr eaLnBrk="1" hangingPunct="1">
              <a:lnSpc>
                <a:spcPct val="84000"/>
              </a:lnSpc>
              <a:spcBef>
                <a:spcPts val="700"/>
              </a:spcBef>
              <a:buSzPct val="103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800" smtClean="0"/>
              <a:t>Chybí dostatek sebepodpory – v rámci progrese choroby</a:t>
            </a:r>
          </a:p>
          <a:p>
            <a:pPr eaLnBrk="1" hangingPunct="1">
              <a:lnSpc>
                <a:spcPct val="84000"/>
              </a:lnSpc>
              <a:spcBef>
                <a:spcPts val="700"/>
              </a:spcBef>
              <a:buSzPct val="103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800" smtClean="0"/>
              <a:t>Velmi emoční prostředí plné introjektů a projekcí</a:t>
            </a:r>
          </a:p>
          <a:p>
            <a:pPr eaLnBrk="1" hangingPunct="1">
              <a:lnSpc>
                <a:spcPct val="84000"/>
              </a:lnSpc>
              <a:spcBef>
                <a:spcPts val="700"/>
              </a:spcBef>
              <a:buSzPct val="103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800" smtClean="0"/>
              <a:t>Snižuje se schopnost integrace</a:t>
            </a:r>
          </a:p>
          <a:p>
            <a:pPr eaLnBrk="1" hangingPunct="1">
              <a:lnSpc>
                <a:spcPct val="84000"/>
              </a:lnSpc>
              <a:spcBef>
                <a:spcPts val="700"/>
              </a:spcBef>
              <a:buSzPct val="103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800" smtClean="0"/>
              <a:t>Dodáním podpory můžeme podpořit schopnost seberegulace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b="1" i="1" dirty="0" err="1" smtClean="0">
                <a:solidFill>
                  <a:srgbClr val="FFFF00"/>
                </a:solidFill>
              </a:rPr>
              <a:t>Práce</a:t>
            </a:r>
            <a:r>
              <a:rPr lang="en-GB" b="1" i="1" dirty="0" smtClean="0">
                <a:solidFill>
                  <a:srgbClr val="FFFF00"/>
                </a:solidFill>
              </a:rPr>
              <a:t> s </a:t>
            </a:r>
            <a:r>
              <a:rPr lang="en-GB" b="1" i="1" dirty="0" err="1" smtClean="0">
                <a:solidFill>
                  <a:srgbClr val="FFFF00"/>
                </a:solidFill>
              </a:rPr>
              <a:t>časem</a:t>
            </a:r>
            <a:endParaRPr lang="en-GB" b="1" i="1" dirty="0" smtClean="0">
              <a:solidFill>
                <a:srgbClr val="FFFF00"/>
              </a:solidFill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30725"/>
          </a:xfrm>
        </p:spPr>
        <p:txBody>
          <a:bodyPr lIns="90000" tIns="46800" rIns="90000" bIns="46800"/>
          <a:lstStyle/>
          <a:p>
            <a:pPr eaLnBrk="1" hangingPunct="1">
              <a:lnSpc>
                <a:spcPct val="84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mtClean="0"/>
              <a:t>Terapeutický proces limitován progresí onemocnění, vývojem komplikujících symptomů</a:t>
            </a:r>
          </a:p>
          <a:p>
            <a:pPr eaLnBrk="1" hangingPunct="1">
              <a:lnSpc>
                <a:spcPct val="84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mtClean="0"/>
              <a:t>Nelze vždy předpokládat kontinuitu a dlouhodobý vývoj s jasnými fázemi terapie končící pozitivní změnou</a:t>
            </a:r>
          </a:p>
          <a:p>
            <a:pPr eaLnBrk="1" hangingPunct="1">
              <a:lnSpc>
                <a:spcPct val="84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mtClean="0"/>
              <a:t>V popředí potřeby klienta „teď a tady“ – jejich uvědomění, prožitek, sebereflexe – zásadní terapeutický význam v pp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3"/>
            <a:ext cx="8228013" cy="1872208"/>
          </a:xfrm>
        </p:spPr>
        <p:txBody>
          <a:bodyPr/>
          <a:lstStyle/>
          <a:p>
            <a:pPr algn="ctr"/>
            <a:r>
              <a:rPr lang="cs-CZ" sz="4000" b="1" i="1" dirty="0">
                <a:solidFill>
                  <a:srgbClr val="FFFF00"/>
                </a:solidFill>
              </a:rPr>
              <a:t>Hlavní zakázky psychologické práce: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60848"/>
            <a:ext cx="8229600" cy="4608512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cs-CZ" sz="2800" b="1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cs-CZ" sz="2800" b="1" i="1" dirty="0">
                <a:solidFill>
                  <a:srgbClr val="FFFF00"/>
                </a:solidFill>
              </a:rPr>
              <a:t>Krizová intervence a podpůrný psychoterapeutický rozhovor 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sz="28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cs-CZ" sz="2800" dirty="0">
                <a:solidFill>
                  <a:srgbClr val="FFFF00"/>
                </a:solidFill>
              </a:rPr>
              <a:t>– v rámci jednotlivých fází vyrovnávání se s umíráním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800" dirty="0">
                <a:solidFill>
                  <a:srgbClr val="FFFF00"/>
                </a:solidFill>
              </a:rPr>
              <a:t>– možnost projevit obavy, svěřit se s potřebami, nebýt sám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800" dirty="0">
                <a:solidFill>
                  <a:srgbClr val="FFFF00"/>
                </a:solidFill>
              </a:rPr>
              <a:t>– možnost fyzického kontaktu, pozitivního sycení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800" dirty="0">
                <a:solidFill>
                  <a:srgbClr val="FFFF00"/>
                </a:solidFill>
              </a:rPr>
              <a:t>-  pomoci pojmenovat problém, umožnit náhled Pozor na nechtěnou interpretaci!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sz="28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cs-CZ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69850"/>
          </a:xfrm>
        </p:spPr>
        <p:txBody>
          <a:bodyPr/>
          <a:lstStyle/>
          <a:p>
            <a:endParaRPr lang="cs-CZ" sz="4000"/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549275"/>
            <a:ext cx="6767513" cy="5903913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cs-CZ" sz="1200" dirty="0">
                <a:solidFill>
                  <a:srgbClr val="FFFF00"/>
                </a:solidFill>
              </a:rPr>
              <a:t>	</a:t>
            </a:r>
            <a:r>
              <a:rPr lang="cs-CZ" b="1" i="1" dirty="0">
                <a:solidFill>
                  <a:srgbClr val="FFFF00"/>
                </a:solidFill>
              </a:rPr>
              <a:t>Nejčastější uváděné strachy:</a:t>
            </a:r>
            <a:r>
              <a:rPr lang="cs-CZ" i="1" dirty="0">
                <a:solidFill>
                  <a:srgbClr val="FFFF00"/>
                </a:solidFill>
              </a:rPr>
              <a:t>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cs-CZ" sz="28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cs-CZ" sz="2400" dirty="0">
                <a:solidFill>
                  <a:srgbClr val="FFFF00"/>
                </a:solidFill>
              </a:rPr>
              <a:t>	1.  ze ztráty blízkých osob, izolace,  opuštění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cs-CZ" sz="2400" dirty="0">
                <a:solidFill>
                  <a:srgbClr val="FFFF00"/>
                </a:solidFill>
              </a:rPr>
              <a:t>	2.  z nepochopení, nepřijetí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cs-CZ" sz="2400" dirty="0">
                <a:solidFill>
                  <a:srgbClr val="FFFF00"/>
                </a:solidFill>
              </a:rPr>
              <a:t>	3.  z vedlejších účinků terapie a souvisejících   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cs-CZ" sz="2400" dirty="0">
                <a:solidFill>
                  <a:srgbClr val="FFFF00"/>
                </a:solidFill>
              </a:rPr>
              <a:t>        postižení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cs-CZ" sz="2400" dirty="0">
                <a:solidFill>
                  <a:srgbClr val="FFFF00"/>
                </a:solidFill>
              </a:rPr>
              <a:t>	4.  ze ztráty tělesné integrity, lidské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cs-CZ" sz="2400" dirty="0">
                <a:solidFill>
                  <a:srgbClr val="FFFF00"/>
                </a:solidFill>
              </a:rPr>
              <a:t>        důstojnosti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cs-CZ" sz="2400" dirty="0">
                <a:solidFill>
                  <a:srgbClr val="FFFF00"/>
                </a:solidFill>
              </a:rPr>
              <a:t>	5.  ze závislosti na druhých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cs-CZ" sz="2400" dirty="0">
                <a:solidFill>
                  <a:srgbClr val="FFFF00"/>
                </a:solidFill>
              </a:rPr>
              <a:t>	6.  ze ztráty sebekontroly, psychofyzické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cs-CZ" sz="2400" dirty="0">
                <a:solidFill>
                  <a:srgbClr val="FFFF00"/>
                </a:solidFill>
              </a:rPr>
              <a:t>        regrese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cs-CZ" sz="2400" dirty="0">
                <a:solidFill>
                  <a:srgbClr val="FFFF00"/>
                </a:solidFill>
              </a:rPr>
              <a:t>	7.  ze žárlivosti vůči zdravým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cs-CZ" sz="2400" dirty="0">
                <a:solidFill>
                  <a:srgbClr val="FFFF00"/>
                </a:solidFill>
              </a:rPr>
              <a:t>	8.  z vlastní vnitřní zloby a zlosti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cs-CZ" sz="2400" dirty="0">
                <a:solidFill>
                  <a:srgbClr val="FFFF00"/>
                </a:solidFill>
              </a:rPr>
              <a:t>	9.  z bolesti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cs-CZ" sz="2400" dirty="0">
                <a:solidFill>
                  <a:srgbClr val="FFFF00"/>
                </a:solidFill>
              </a:rPr>
              <a:t>	10. ze smrti </a:t>
            </a:r>
          </a:p>
          <a:p>
            <a:pPr>
              <a:lnSpc>
                <a:spcPct val="80000"/>
              </a:lnSpc>
            </a:pPr>
            <a:endParaRPr lang="cs-CZ" sz="2400" dirty="0">
              <a:solidFill>
                <a:srgbClr val="FFFF00"/>
              </a:solidFill>
            </a:endParaRPr>
          </a:p>
        </p:txBody>
      </p:sp>
      <p:pic>
        <p:nvPicPr>
          <p:cNvPr id="12288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77050" y="2276475"/>
            <a:ext cx="1943100" cy="26638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69850"/>
          </a:xfrm>
        </p:spPr>
        <p:txBody>
          <a:bodyPr/>
          <a:lstStyle/>
          <a:p>
            <a:endParaRPr lang="cs-CZ" sz="4000"/>
          </a:p>
        </p:txBody>
      </p:sp>
      <p:sp>
        <p:nvSpPr>
          <p:cNvPr id="141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33375"/>
            <a:ext cx="8229600" cy="5686425"/>
          </a:xfrm>
        </p:spPr>
        <p:txBody>
          <a:bodyPr/>
          <a:lstStyle/>
          <a:p>
            <a:r>
              <a:rPr lang="cs-CZ" sz="2800" b="1" i="1" dirty="0">
                <a:solidFill>
                  <a:srgbClr val="FFFF00"/>
                </a:solidFill>
              </a:rPr>
              <a:t>Psychoterapie depresivních stavů</a:t>
            </a:r>
          </a:p>
        </p:txBody>
      </p:sp>
      <p:sp>
        <p:nvSpPr>
          <p:cNvPr id="141316" name="Rectangle 4"/>
          <p:cNvSpPr>
            <a:spLocks noChangeArrowheads="1"/>
          </p:cNvSpPr>
          <p:nvPr/>
        </p:nvSpPr>
        <p:spPr bwMode="auto">
          <a:xfrm>
            <a:off x="539750" y="692697"/>
            <a:ext cx="7254875" cy="660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depresivní stádium (dle </a:t>
            </a:r>
            <a:r>
              <a:rPr lang="cs-CZ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Kübler</a:t>
            </a:r>
            <a:r>
              <a:rPr lang="cs-CZ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cs-CZ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Rossové</a:t>
            </a:r>
            <a:r>
              <a:rPr lang="cs-CZ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)+ deprese v klinickém smyslu</a:t>
            </a:r>
          </a:p>
          <a:p>
            <a:r>
              <a:rPr lang="cs-CZ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 rámci </a:t>
            </a:r>
            <a:r>
              <a:rPr lang="cs-CZ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polymorbidity</a:t>
            </a:r>
            <a:r>
              <a:rPr lang="cs-CZ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obtížně </a:t>
            </a:r>
            <a:r>
              <a:rPr lang="cs-CZ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diagnostikovatelná</a:t>
            </a:r>
            <a:r>
              <a:rPr lang="cs-CZ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dle posuzovacích škál asi ¼ hospitalizovaných onkologických pacientů, v pokročilých stádiích jistě více</a:t>
            </a:r>
          </a:p>
          <a:p>
            <a:endParaRPr lang="cs-CZ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cs-CZ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cs-CZ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maskované deprese</a:t>
            </a:r>
            <a:r>
              <a:rPr lang="cs-CZ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– převládají somatické příznaky (závratě,dechové potíže, poruchy srdečního rytmu, spánku, nechutenství, bolestivé pocity a zvýšená citlivost na bolest…)</a:t>
            </a:r>
          </a:p>
          <a:p>
            <a:endParaRPr lang="cs-CZ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cs-CZ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cs-CZ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ČASTÉ OMYLY</a:t>
            </a:r>
            <a:r>
              <a:rPr lang="cs-CZ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endParaRPr lang="cs-CZ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cs-CZ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-pacientův strach, že lékaře jeho psychické problémy  </a:t>
            </a:r>
          </a:p>
          <a:p>
            <a:r>
              <a:rPr lang="cs-CZ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nezajímají, že je nelze ovlivnit</a:t>
            </a:r>
          </a:p>
          <a:p>
            <a:r>
              <a:rPr lang="cs-CZ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-lékař se nezajímá o emoční dopad choroby</a:t>
            </a:r>
          </a:p>
          <a:p>
            <a:r>
              <a:rPr lang="cs-CZ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-lékař má strach o tomto komunikovat (z pacientových i svých </a:t>
            </a:r>
          </a:p>
          <a:p>
            <a:r>
              <a:rPr lang="cs-CZ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nezvládnutých emocí)</a:t>
            </a:r>
          </a:p>
          <a:p>
            <a:r>
              <a:rPr lang="cs-CZ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-deprese považována u závažných onemocnění za přiměřenou </a:t>
            </a:r>
          </a:p>
          <a:p>
            <a:r>
              <a:rPr lang="cs-CZ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okolnostem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SzPct val="120000"/>
            </a:pPr>
            <a:r>
              <a:rPr lang="cs-CZ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34950"/>
            <a:ext cx="8229600" cy="1228725"/>
          </a:xfrm>
        </p:spPr>
        <p:txBody>
          <a:bodyPr lIns="90000" tIns="46800" rIns="90000" bIns="46800">
            <a:normAutofit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Vývoj</a:t>
            </a:r>
            <a:r>
              <a:rPr lang="en-GB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postojů</a:t>
            </a:r>
            <a:r>
              <a:rPr lang="en-GB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k </a:t>
            </a:r>
            <a:r>
              <a:rPr lang="en-GB" sz="4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umírání</a:t>
            </a:r>
            <a:r>
              <a:rPr lang="en-GB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GB" sz="4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smrti</a:t>
            </a:r>
            <a:r>
              <a:rPr lang="en-GB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v </a:t>
            </a:r>
            <a:r>
              <a:rPr lang="en-GB" sz="4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Čechách</a:t>
            </a:r>
            <a:endParaRPr lang="en-GB" sz="40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500174"/>
            <a:ext cx="8229600" cy="5214974"/>
          </a:xfrm>
        </p:spPr>
        <p:txBody>
          <a:bodyPr lIns="90000" tIns="46800" rIns="90000" bIns="46800"/>
          <a:lstStyle/>
          <a:p>
            <a:pPr eaLnBrk="1" hangingPunct="1">
              <a:lnSpc>
                <a:spcPct val="84000"/>
              </a:lnSpc>
              <a:spcBef>
                <a:spcPts val="600"/>
              </a:spcBef>
              <a:buSzPct val="12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Cca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do 50. let 20.století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smrt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brána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jako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přirozená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součást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života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člověka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umírá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hlavně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doma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4000"/>
              </a:lnSpc>
              <a:spcBef>
                <a:spcPts val="600"/>
              </a:spcBef>
              <a:buSzPct val="12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2400" dirty="0" smtClean="0"/>
          </a:p>
          <a:p>
            <a:pPr eaLnBrk="1" hangingPunct="1">
              <a:lnSpc>
                <a:spcPct val="84000"/>
              </a:lnSpc>
              <a:spcBef>
                <a:spcPts val="600"/>
              </a:spcBef>
              <a:buSzPct val="12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II. pol. 20.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století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nemoc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jako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instituce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odlidštění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smrt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tabuizována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umírá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se „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plentou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“,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informace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pacientovi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„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škodí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“,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nedostatečný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důraz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potřeby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umírajících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jejich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rodin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4000"/>
              </a:lnSpc>
              <a:spcBef>
                <a:spcPts val="600"/>
              </a:spcBef>
              <a:buSzPct val="12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dirty="0" smtClean="0"/>
              <a:t> </a:t>
            </a:r>
          </a:p>
          <a:p>
            <a:pPr eaLnBrk="1" hangingPunct="1">
              <a:lnSpc>
                <a:spcPct val="84000"/>
              </a:lnSpc>
              <a:spcBef>
                <a:spcPts val="600"/>
              </a:spcBef>
              <a:buSzPct val="12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Po 90.roce 20.století –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postupný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rozvoj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paliativní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péče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uzákonění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informovanosti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pacienta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snaha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pochopení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prožívání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umírajících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, o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zavedení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celostního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vnímání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pacientů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4000"/>
              </a:lnSpc>
              <a:spcBef>
                <a:spcPts val="600"/>
              </a:spcBef>
              <a:buSzPct val="12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2400" dirty="0" smtClean="0"/>
          </a:p>
          <a:p>
            <a:pPr eaLnBrk="1" hangingPunct="1">
              <a:lnSpc>
                <a:spcPct val="84000"/>
              </a:lnSpc>
              <a:spcBef>
                <a:spcPts val="600"/>
              </a:spcBef>
              <a:buSzPct val="12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Pozor na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trend v pp – je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třeba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dovést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umírajcího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pacienta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smíření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smrtí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, „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kvalitní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smrt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smířený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pacient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“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69850"/>
          </a:xfrm>
        </p:spPr>
        <p:txBody>
          <a:bodyPr/>
          <a:lstStyle/>
          <a:p>
            <a:endParaRPr lang="cs-CZ" sz="4000"/>
          </a:p>
        </p:txBody>
      </p:sp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76250"/>
            <a:ext cx="8229600" cy="5543550"/>
          </a:xfrm>
        </p:spPr>
        <p:txBody>
          <a:bodyPr/>
          <a:lstStyle/>
          <a:p>
            <a:r>
              <a:rPr lang="cs-CZ" b="1" i="1" dirty="0">
                <a:solidFill>
                  <a:srgbClr val="FFFF00"/>
                </a:solidFill>
              </a:rPr>
              <a:t>Psychoterapie bolesti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r>
              <a:rPr lang="cs-CZ" sz="2400" dirty="0" err="1">
                <a:solidFill>
                  <a:srgbClr val="FFFF00"/>
                </a:solidFill>
              </a:rPr>
              <a:t>Total</a:t>
            </a:r>
            <a:r>
              <a:rPr lang="cs-CZ" sz="2400" dirty="0">
                <a:solidFill>
                  <a:srgbClr val="FFFF00"/>
                </a:solidFill>
              </a:rPr>
              <a:t> </a:t>
            </a:r>
            <a:r>
              <a:rPr lang="cs-CZ" sz="2400" dirty="0" err="1">
                <a:solidFill>
                  <a:srgbClr val="FFFF00"/>
                </a:solidFill>
              </a:rPr>
              <a:t>pain</a:t>
            </a:r>
            <a:endParaRPr lang="cs-CZ" sz="2400" dirty="0">
              <a:solidFill>
                <a:srgbClr val="FFFF00"/>
              </a:solidFill>
            </a:endParaRPr>
          </a:p>
          <a:p>
            <a:pPr>
              <a:buFontTx/>
              <a:buChar char="-"/>
            </a:pPr>
            <a:r>
              <a:rPr lang="cs-CZ" sz="2400" dirty="0">
                <a:solidFill>
                  <a:srgbClr val="FFFF00"/>
                </a:solidFill>
              </a:rPr>
              <a:t>Vnímání a prožívání bolesti ovlivněno psychogenně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rgbClr val="FFFF00"/>
                </a:solidFill>
              </a:rPr>
              <a:t>Osobnostní podmíněnost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rgbClr val="FFFF00"/>
                </a:solidFill>
              </a:rPr>
              <a:t>Obrany, zástupný problém, orientace v problému</a:t>
            </a:r>
          </a:p>
          <a:p>
            <a:pPr>
              <a:buFontTx/>
              <a:buChar char="-"/>
            </a:pPr>
            <a:endParaRPr lang="cs-CZ" sz="2400" dirty="0">
              <a:solidFill>
                <a:srgbClr val="FFFF00"/>
              </a:solidFill>
            </a:endParaRPr>
          </a:p>
          <a:p>
            <a:pPr>
              <a:buFontTx/>
              <a:buChar char="-"/>
            </a:pPr>
            <a:r>
              <a:rPr lang="cs-CZ" dirty="0">
                <a:solidFill>
                  <a:srgbClr val="FFFF00"/>
                </a:solidFill>
              </a:rPr>
              <a:t>Použití relaxací, AT</a:t>
            </a:r>
          </a:p>
          <a:p>
            <a:pPr>
              <a:buFontTx/>
              <a:buNone/>
            </a:pPr>
            <a:r>
              <a:rPr lang="cs-CZ" dirty="0">
                <a:solidFill>
                  <a:srgbClr val="FFFF00"/>
                </a:solidFill>
              </a:rPr>
              <a:t>             imaginací</a:t>
            </a:r>
          </a:p>
          <a:p>
            <a:pPr>
              <a:buFontTx/>
              <a:buNone/>
            </a:pPr>
            <a:r>
              <a:rPr lang="cs-CZ" dirty="0"/>
              <a:t> 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457200" y="188913"/>
            <a:ext cx="8229600" cy="103187"/>
          </a:xfrm>
        </p:spPr>
        <p:txBody>
          <a:bodyPr/>
          <a:lstStyle/>
          <a:p>
            <a:endParaRPr lang="cs-CZ" sz="400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60350"/>
            <a:ext cx="8229600" cy="5759450"/>
          </a:xfrm>
        </p:spPr>
        <p:txBody>
          <a:bodyPr/>
          <a:lstStyle/>
          <a:p>
            <a:r>
              <a:rPr lang="cs-CZ" sz="2800" b="1" i="1" dirty="0">
                <a:solidFill>
                  <a:srgbClr val="FFFF00"/>
                </a:solidFill>
              </a:rPr>
              <a:t>Práce s tématem ZTRÁTY, hledání smyslu života</a:t>
            </a:r>
          </a:p>
          <a:p>
            <a:pPr>
              <a:buFontTx/>
              <a:buChar char="-"/>
            </a:pPr>
            <a:endParaRPr lang="cs-CZ" sz="2400" dirty="0">
              <a:solidFill>
                <a:srgbClr val="FFFF00"/>
              </a:solidFill>
            </a:endParaRPr>
          </a:p>
          <a:p>
            <a:pPr>
              <a:buFontTx/>
              <a:buChar char="-"/>
            </a:pPr>
            <a:r>
              <a:rPr lang="cs-CZ" sz="2400" dirty="0">
                <a:solidFill>
                  <a:srgbClr val="FFFF00"/>
                </a:solidFill>
              </a:rPr>
              <a:t>Prožívání </a:t>
            </a:r>
            <a:r>
              <a:rPr lang="cs-CZ" sz="2400" b="1" dirty="0">
                <a:solidFill>
                  <a:srgbClr val="FFFF00"/>
                </a:solidFill>
              </a:rPr>
              <a:t>ZTRÁTY</a:t>
            </a:r>
            <a:r>
              <a:rPr lang="cs-CZ" sz="2400" dirty="0">
                <a:solidFill>
                  <a:srgbClr val="FFFF00"/>
                </a:solidFill>
              </a:rPr>
              <a:t> – </a:t>
            </a:r>
            <a:r>
              <a:rPr lang="cs-CZ" sz="2400" dirty="0" err="1">
                <a:solidFill>
                  <a:srgbClr val="FFFF00"/>
                </a:solidFill>
              </a:rPr>
              <a:t>psychol</a:t>
            </a:r>
            <a:r>
              <a:rPr lang="cs-CZ" sz="2400" dirty="0">
                <a:solidFill>
                  <a:srgbClr val="FFFF00"/>
                </a:solidFill>
              </a:rPr>
              <a:t>. reakce je zármutek, beznaděj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rgbClr val="FFFF00"/>
                </a:solidFill>
              </a:rPr>
              <a:t>Pomoci znovu nalézt smysl 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rgbClr val="FFFF00"/>
                </a:solidFill>
              </a:rPr>
              <a:t>Např. v naplnění života a jeho cílů, vlastní přesah v tom, co dokáže nyní apod. 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rgbClr val="FFFF00"/>
                </a:solidFill>
              </a:rPr>
              <a:t>Pomoci při pozitivním bilancování života</a:t>
            </a:r>
          </a:p>
          <a:p>
            <a:pPr>
              <a:buFontTx/>
              <a:buChar char="-"/>
            </a:pPr>
            <a:endParaRPr lang="cs-CZ" sz="2400" dirty="0">
              <a:solidFill>
                <a:srgbClr val="FFFF00"/>
              </a:solidFill>
            </a:endParaRPr>
          </a:p>
          <a:p>
            <a:pPr>
              <a:buFontTx/>
              <a:buChar char="-"/>
            </a:pPr>
            <a:r>
              <a:rPr lang="cs-CZ" sz="2800" dirty="0">
                <a:solidFill>
                  <a:srgbClr val="FFFF00"/>
                </a:solidFill>
              </a:rPr>
              <a:t>Důl. úroveň </a:t>
            </a:r>
            <a:r>
              <a:rPr lang="cs-CZ" sz="2800" b="1" dirty="0">
                <a:solidFill>
                  <a:srgbClr val="FFFF00"/>
                </a:solidFill>
              </a:rPr>
              <a:t>SPIRITUALITY</a:t>
            </a:r>
          </a:p>
          <a:p>
            <a:pPr>
              <a:buFontTx/>
              <a:buChar char="-"/>
            </a:pPr>
            <a:r>
              <a:rPr lang="cs-CZ" sz="2800" dirty="0">
                <a:solidFill>
                  <a:srgbClr val="FFFF00"/>
                </a:solidFill>
              </a:rPr>
              <a:t>Pojem Spirituální bolest (C. </a:t>
            </a:r>
            <a:r>
              <a:rPr lang="cs-CZ" sz="2800" dirty="0" err="1">
                <a:solidFill>
                  <a:srgbClr val="FFFF00"/>
                </a:solidFill>
              </a:rPr>
              <a:t>Sandersová</a:t>
            </a:r>
            <a:r>
              <a:rPr lang="cs-CZ" sz="2800" dirty="0">
                <a:solidFill>
                  <a:srgbClr val="FFFF00"/>
                </a:solidFill>
              </a:rPr>
              <a:t>)</a:t>
            </a:r>
          </a:p>
          <a:p>
            <a:pPr>
              <a:buFontTx/>
              <a:buNone/>
            </a:pPr>
            <a:r>
              <a:rPr lang="cs-CZ" sz="2800" dirty="0">
                <a:solidFill>
                  <a:srgbClr val="FFFF00"/>
                </a:solidFill>
              </a:rPr>
              <a:t>   izolace, vina, neodpuštění, strach, hněv….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73025"/>
          </a:xfrm>
        </p:spPr>
        <p:txBody>
          <a:bodyPr/>
          <a:lstStyle/>
          <a:p>
            <a:endParaRPr lang="cs-CZ" sz="4000"/>
          </a:p>
        </p:txBody>
      </p:sp>
      <p:sp>
        <p:nvSpPr>
          <p:cNvPr id="1955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76250"/>
            <a:ext cx="8229600" cy="55435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800" b="1" i="1" dirty="0">
                <a:solidFill>
                  <a:srgbClr val="FFFF00"/>
                </a:solidFill>
              </a:rPr>
              <a:t>Psychoterapie pacientů ve vigilním komatu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cs-CZ" sz="24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sz="2400" dirty="0">
                <a:solidFill>
                  <a:srgbClr val="FFFF00"/>
                </a:solidFill>
              </a:rPr>
              <a:t>Bazální stimulace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sz="2400" dirty="0" err="1">
                <a:solidFill>
                  <a:srgbClr val="FFFF00"/>
                </a:solidFill>
              </a:rPr>
              <a:t>Podnětová</a:t>
            </a:r>
            <a:r>
              <a:rPr lang="cs-CZ" sz="2400" dirty="0">
                <a:solidFill>
                  <a:srgbClr val="FFFF00"/>
                </a:solidFill>
              </a:rPr>
              <a:t> terapie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sz="2400" dirty="0">
                <a:solidFill>
                  <a:srgbClr val="FFFF00"/>
                </a:solidFill>
              </a:rPr>
              <a:t>Pomoc v kontaktu s rodinou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cs-CZ" sz="24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lang="cs-CZ" sz="2800" b="1" i="1" dirty="0">
                <a:solidFill>
                  <a:srgbClr val="FFFF00"/>
                </a:solidFill>
              </a:rPr>
              <a:t>Psychoterapie pacientů s kognitivními poruchami, demencí a projevy organického </a:t>
            </a:r>
            <a:r>
              <a:rPr lang="cs-CZ" sz="2800" b="1" i="1" dirty="0" err="1">
                <a:solidFill>
                  <a:srgbClr val="FFFF00"/>
                </a:solidFill>
              </a:rPr>
              <a:t>psychosyndromu</a:t>
            </a:r>
            <a:endParaRPr lang="cs-CZ" sz="2800" b="1" i="1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cs-CZ" sz="24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sz="2400" dirty="0">
                <a:solidFill>
                  <a:srgbClr val="FFFF00"/>
                </a:solidFill>
              </a:rPr>
              <a:t>Potřebují častý a citlivý empatický kontakt, vjemy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sz="2400" dirty="0">
                <a:solidFill>
                  <a:srgbClr val="FFFF00"/>
                </a:solidFill>
              </a:rPr>
              <a:t>Velký důraz na neverbální komunikaci a </a:t>
            </a:r>
            <a:r>
              <a:rPr lang="cs-CZ" sz="2400" dirty="0" err="1">
                <a:solidFill>
                  <a:srgbClr val="FFFF00"/>
                </a:solidFill>
              </a:rPr>
              <a:t>haptiku</a:t>
            </a:r>
            <a:endParaRPr lang="cs-CZ" sz="24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sz="2400" dirty="0">
                <a:solidFill>
                  <a:srgbClr val="FFFF00"/>
                </a:solidFill>
              </a:rPr>
              <a:t>Potřeba cílené individuální stimulace 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3"/>
            <a:ext cx="8228013" cy="1800200"/>
          </a:xfrm>
        </p:spPr>
        <p:txBody>
          <a:bodyPr/>
          <a:lstStyle/>
          <a:p>
            <a:r>
              <a:rPr lang="cs-CZ" sz="3600" b="1" i="1" dirty="0">
                <a:solidFill>
                  <a:srgbClr val="FFFF00"/>
                </a:solidFill>
              </a:rPr>
              <a:t>Animační programy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916832"/>
            <a:ext cx="8229600" cy="4680818"/>
          </a:xfrm>
        </p:spPr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stimulační programy k oživení psychických funkcí, zajištění podnětů</a:t>
            </a:r>
          </a:p>
          <a:p>
            <a:r>
              <a:rPr lang="cs-CZ" dirty="0">
                <a:solidFill>
                  <a:srgbClr val="FFFF00"/>
                </a:solidFill>
              </a:rPr>
              <a:t>socializační programy</a:t>
            </a:r>
          </a:p>
          <a:p>
            <a:r>
              <a:rPr lang="cs-CZ" dirty="0">
                <a:solidFill>
                  <a:srgbClr val="FFFF00"/>
                </a:solidFill>
              </a:rPr>
              <a:t>kvalita života, spojení se „zdravým“ životem </a:t>
            </a:r>
          </a:p>
          <a:p>
            <a:r>
              <a:rPr lang="cs-CZ" dirty="0">
                <a:solidFill>
                  <a:srgbClr val="FFFF00"/>
                </a:solidFill>
              </a:rPr>
              <a:t>využití </a:t>
            </a:r>
            <a:r>
              <a:rPr lang="cs-CZ" dirty="0" err="1">
                <a:solidFill>
                  <a:srgbClr val="FFFF00"/>
                </a:solidFill>
              </a:rPr>
              <a:t>arteterapeutických</a:t>
            </a:r>
            <a:r>
              <a:rPr lang="cs-CZ" dirty="0">
                <a:solidFill>
                  <a:srgbClr val="FFFF00"/>
                </a:solidFill>
              </a:rPr>
              <a:t>, </a:t>
            </a:r>
            <a:r>
              <a:rPr lang="cs-CZ" dirty="0" err="1">
                <a:solidFill>
                  <a:srgbClr val="FFFF00"/>
                </a:solidFill>
              </a:rPr>
              <a:t>muzikoterapeutických</a:t>
            </a:r>
            <a:r>
              <a:rPr lang="cs-CZ" dirty="0">
                <a:solidFill>
                  <a:srgbClr val="FFFF00"/>
                </a:solidFill>
              </a:rPr>
              <a:t>, </a:t>
            </a:r>
            <a:r>
              <a:rPr lang="cs-CZ" dirty="0" err="1">
                <a:solidFill>
                  <a:srgbClr val="FFFF00"/>
                </a:solidFill>
              </a:rPr>
              <a:t>biblioterapeutických</a:t>
            </a:r>
            <a:r>
              <a:rPr lang="cs-CZ" dirty="0">
                <a:solidFill>
                  <a:srgbClr val="FFFF00"/>
                </a:solidFill>
              </a:rPr>
              <a:t> a ergoterapeutických technik</a:t>
            </a:r>
          </a:p>
          <a:p>
            <a:r>
              <a:rPr lang="cs-CZ" dirty="0">
                <a:solidFill>
                  <a:srgbClr val="FFFF00"/>
                </a:solidFill>
              </a:rPr>
              <a:t>zapojení rodiny, personálu, dobrovolníků</a:t>
            </a:r>
          </a:p>
          <a:p>
            <a:endParaRPr lang="cs-CZ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76200"/>
          </a:xfrm>
        </p:spPr>
        <p:txBody>
          <a:bodyPr/>
          <a:lstStyle/>
          <a:p>
            <a:endParaRPr lang="cs-CZ" sz="400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76250"/>
            <a:ext cx="8229600" cy="55435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800" b="1" i="1" dirty="0">
                <a:solidFill>
                  <a:srgbClr val="FFFF00"/>
                </a:solidFill>
              </a:rPr>
              <a:t>Psychoterapie systému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cs-CZ" sz="24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sz="2400" dirty="0">
                <a:solidFill>
                  <a:srgbClr val="FFFF00"/>
                </a:solidFill>
              </a:rPr>
              <a:t>Pacient v rodině,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sz="2400" dirty="0">
                <a:solidFill>
                  <a:srgbClr val="FFFF00"/>
                </a:solidFill>
              </a:rPr>
              <a:t>hledání nových způsobů komunikace, společné řešení problémů,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dirty="0">
                <a:solidFill>
                  <a:srgbClr val="FFFF00"/>
                </a:solidFill>
              </a:rPr>
              <a:t>   vymanění se ze zažitých rolí,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dirty="0">
                <a:solidFill>
                  <a:srgbClr val="FFFF00"/>
                </a:solidFill>
              </a:rPr>
              <a:t>   emoce v rodině apod. 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sz="24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lang="cs-CZ" sz="2800" b="1" i="1" dirty="0">
                <a:solidFill>
                  <a:srgbClr val="FFFF00"/>
                </a:solidFill>
              </a:rPr>
              <a:t>Doprovázení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sz="24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dirty="0">
                <a:solidFill>
                  <a:srgbClr val="FFFF00"/>
                </a:solidFill>
              </a:rPr>
              <a:t>Práce s pacientem a rodinou ve finální fázi nemoci a ve smrti samotné, pomoc v kontaktu.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dirty="0">
                <a:solidFill>
                  <a:srgbClr val="FFFF00"/>
                </a:solidFill>
              </a:rPr>
              <a:t>Důležité nebýt sám. 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2633663"/>
            <a:ext cx="8229600" cy="3165475"/>
          </a:xfrm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b="1" i="1" smtClean="0"/>
              <a:t/>
            </a:r>
            <a:br>
              <a:rPr lang="en-GB" sz="3600" b="1" i="1" smtClean="0"/>
            </a:br>
            <a:r>
              <a:rPr lang="en-GB" sz="3600" b="1" i="1" smtClean="0"/>
              <a:t/>
            </a:r>
            <a:br>
              <a:rPr lang="en-GB" sz="3600" b="1" i="1" smtClean="0"/>
            </a:br>
            <a:r>
              <a:rPr lang="en-GB" sz="3600" b="1" i="1" smtClean="0">
                <a:solidFill>
                  <a:srgbClr val="FFFF00"/>
                </a:solidFill>
              </a:rPr>
              <a:t>„Smrt je osobní, individuální, hluboce intimní prožitek, jehož výjimečnost tkví hlavně v jeho nezvratitelnosti a nesdělitelnosti.“</a:t>
            </a: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404813"/>
            <a:ext cx="4332287" cy="2836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30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12775" y="-520700"/>
            <a:ext cx="11085513" cy="790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3013" name="Text Box 4"/>
          <p:cNvSpPr txBox="1">
            <a:spLocks noChangeArrowheads="1"/>
          </p:cNvSpPr>
          <p:nvPr/>
        </p:nvSpPr>
        <p:spPr bwMode="auto">
          <a:xfrm>
            <a:off x="0" y="-14288"/>
            <a:ext cx="8675688" cy="23622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1">
                <a:solidFill>
                  <a:srgbClr val="66CCFF"/>
                </a:solidFill>
              </a:rPr>
              <a:t>Práce s příbuznými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1">
                <a:solidFill>
                  <a:srgbClr val="66CCFF"/>
                </a:solidFill>
              </a:rPr>
              <a:t>a pozůstalými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4000" b="1">
              <a:solidFill>
                <a:srgbClr val="66CCFF"/>
              </a:solidFill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4000" b="1">
              <a:solidFill>
                <a:srgbClr val="66CC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3"/>
            <a:ext cx="8228013" cy="2304256"/>
          </a:xfrm>
        </p:spPr>
        <p:txBody>
          <a:bodyPr/>
          <a:lstStyle/>
          <a:p>
            <a:pPr algn="ctr"/>
            <a:r>
              <a:rPr lang="cs-CZ" sz="3600" b="1" i="1" dirty="0">
                <a:solidFill>
                  <a:srgbClr val="FFFF00"/>
                </a:solidFill>
              </a:rPr>
              <a:t>Psychologická péče o rodiny pacientů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16832"/>
            <a:ext cx="8228013" cy="4824536"/>
          </a:xfrm>
        </p:spPr>
        <p:txBody>
          <a:bodyPr/>
          <a:lstStyle/>
          <a:p>
            <a:r>
              <a:rPr lang="cs-CZ" sz="2000" dirty="0">
                <a:solidFill>
                  <a:srgbClr val="FFFF00"/>
                </a:solidFill>
              </a:rPr>
              <a:t>krizová intervence</a:t>
            </a:r>
          </a:p>
          <a:p>
            <a:r>
              <a:rPr lang="cs-CZ" sz="2000" dirty="0">
                <a:solidFill>
                  <a:srgbClr val="FFFF00"/>
                </a:solidFill>
              </a:rPr>
              <a:t>Individuální pohovory, navázání kvalitního vztahu důvěry s rodinou, povzbuzování v průběhu celého pobytu pacienta v hospici</a:t>
            </a:r>
          </a:p>
          <a:p>
            <a:r>
              <a:rPr lang="cs-CZ" sz="2000" dirty="0">
                <a:solidFill>
                  <a:srgbClr val="FFFF00"/>
                </a:solidFill>
              </a:rPr>
              <a:t>facilitace otevřené autentické komunikace v rodině, pomoc v komunikaci s pacientem</a:t>
            </a:r>
          </a:p>
          <a:p>
            <a:r>
              <a:rPr lang="cs-CZ" sz="2000" dirty="0">
                <a:solidFill>
                  <a:srgbClr val="FFFF00"/>
                </a:solidFill>
              </a:rPr>
              <a:t>podpora rodiny pacientů ve </a:t>
            </a:r>
            <a:r>
              <a:rPr lang="cs-CZ" sz="2000" dirty="0" err="1">
                <a:solidFill>
                  <a:srgbClr val="FFFF00"/>
                </a:solidFill>
              </a:rPr>
              <a:t>vegilním</a:t>
            </a:r>
            <a:r>
              <a:rPr lang="cs-CZ" sz="2000" dirty="0">
                <a:solidFill>
                  <a:srgbClr val="FFFF00"/>
                </a:solidFill>
              </a:rPr>
              <a:t> komatu</a:t>
            </a:r>
          </a:p>
          <a:p>
            <a:r>
              <a:rPr lang="cs-CZ" sz="2000" dirty="0">
                <a:solidFill>
                  <a:srgbClr val="FFFF00"/>
                </a:solidFill>
              </a:rPr>
              <a:t>průběžná emoční podpora doprovázející rodiny</a:t>
            </a:r>
          </a:p>
          <a:p>
            <a:r>
              <a:rPr lang="cs-CZ" sz="2000" dirty="0">
                <a:solidFill>
                  <a:srgbClr val="FFFF00"/>
                </a:solidFill>
              </a:rPr>
              <a:t>možnost dlouhodobé psychoterapeutické péče</a:t>
            </a:r>
          </a:p>
          <a:p>
            <a:r>
              <a:rPr lang="cs-CZ" sz="2000" dirty="0">
                <a:solidFill>
                  <a:srgbClr val="FFFF00"/>
                </a:solidFill>
              </a:rPr>
              <a:t>možnost psychoterapeutické skupiny příbuzných</a:t>
            </a:r>
          </a:p>
          <a:p>
            <a:r>
              <a:rPr lang="cs-CZ" sz="2000" dirty="0">
                <a:solidFill>
                  <a:srgbClr val="FFFF00"/>
                </a:solidFill>
              </a:rPr>
              <a:t>podpora při úmrtí</a:t>
            </a:r>
          </a:p>
          <a:p>
            <a:r>
              <a:rPr lang="cs-CZ" sz="2000" dirty="0">
                <a:solidFill>
                  <a:srgbClr val="FFFF00"/>
                </a:solidFill>
              </a:rPr>
              <a:t>podpora při truchlení</a:t>
            </a:r>
          </a:p>
          <a:p>
            <a:r>
              <a:rPr lang="cs-CZ" sz="2000" dirty="0">
                <a:solidFill>
                  <a:srgbClr val="FFFF00"/>
                </a:solidFill>
              </a:rPr>
              <a:t>společná setkávání pozůstalých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1"/>
            <a:ext cx="8228013" cy="1728192"/>
          </a:xfrm>
        </p:spPr>
        <p:txBody>
          <a:bodyPr/>
          <a:lstStyle/>
          <a:p>
            <a:r>
              <a:rPr lang="cs-CZ" sz="3600" b="1" i="1" dirty="0">
                <a:solidFill>
                  <a:srgbClr val="FFFF00"/>
                </a:solidFill>
              </a:rPr>
              <a:t>Potřeby členů rodiny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44824"/>
            <a:ext cx="8228013" cy="4464496"/>
          </a:xfrm>
          <a:noFill/>
        </p:spPr>
        <p:txBody>
          <a:bodyPr/>
          <a:lstStyle/>
          <a:p>
            <a:r>
              <a:rPr lang="cs-CZ" sz="2000" dirty="0">
                <a:solidFill>
                  <a:srgbClr val="FFFF00"/>
                </a:solidFill>
              </a:rPr>
              <a:t>Být s umírajícím</a:t>
            </a:r>
          </a:p>
          <a:p>
            <a:r>
              <a:rPr lang="cs-CZ" sz="2000" dirty="0">
                <a:solidFill>
                  <a:srgbClr val="FFFF00"/>
                </a:solidFill>
              </a:rPr>
              <a:t>Být umírajícímu nápomocen</a:t>
            </a:r>
          </a:p>
          <a:p>
            <a:r>
              <a:rPr lang="cs-CZ" sz="2000" dirty="0">
                <a:solidFill>
                  <a:srgbClr val="FFFF00"/>
                </a:solidFill>
              </a:rPr>
              <a:t>Mít jistotu, že se umírajícímu daří dobře, že netrpí</a:t>
            </a:r>
          </a:p>
          <a:p>
            <a:r>
              <a:rPr lang="cs-CZ" sz="2000" dirty="0">
                <a:solidFill>
                  <a:srgbClr val="FFFF00"/>
                </a:solidFill>
              </a:rPr>
              <a:t>Být informován o stavu umírajícího</a:t>
            </a:r>
          </a:p>
          <a:p>
            <a:r>
              <a:rPr lang="cs-CZ" sz="2000" dirty="0">
                <a:solidFill>
                  <a:srgbClr val="FFFF00"/>
                </a:solidFill>
              </a:rPr>
              <a:t>Být informován o blížící se smrti</a:t>
            </a:r>
          </a:p>
          <a:p>
            <a:r>
              <a:rPr lang="cs-CZ" sz="2000" dirty="0">
                <a:solidFill>
                  <a:srgbClr val="FFFF00"/>
                </a:solidFill>
              </a:rPr>
              <a:t>Moci projevit city </a:t>
            </a:r>
          </a:p>
          <a:p>
            <a:r>
              <a:rPr lang="cs-CZ" sz="2000" dirty="0">
                <a:solidFill>
                  <a:srgbClr val="FFFF00"/>
                </a:solidFill>
              </a:rPr>
              <a:t>Mít útěchu a podporu od ostatních členů rodiny</a:t>
            </a:r>
          </a:p>
          <a:p>
            <a:r>
              <a:rPr lang="cs-CZ" sz="2000" dirty="0">
                <a:solidFill>
                  <a:srgbClr val="FFFF00"/>
                </a:solidFill>
              </a:rPr>
              <a:t>Obdržet uznání, podporu a útěchu od „profesionálů“, potvrzení, že</a:t>
            </a:r>
            <a:r>
              <a:rPr lang="cs-CZ" sz="2000" dirty="0"/>
              <a:t> </a:t>
            </a:r>
            <a:r>
              <a:rPr lang="cs-CZ" sz="2000" dirty="0">
                <a:solidFill>
                  <a:srgbClr val="FFFF00"/>
                </a:solidFill>
              </a:rPr>
              <a:t>všichni dělají maximum</a:t>
            </a:r>
          </a:p>
          <a:p>
            <a:r>
              <a:rPr lang="cs-CZ" sz="2000" dirty="0">
                <a:solidFill>
                  <a:srgbClr val="FFFF00"/>
                </a:solidFill>
              </a:rPr>
              <a:t>Psychologická a sociální podpora – velká zátěž, oni zůstávají se svými dalšími problémy, často psychicky i fyzicky vyčerpaní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2071677"/>
          </a:xfrm>
        </p:spPr>
        <p:txBody>
          <a:bodyPr/>
          <a:lstStyle/>
          <a:p>
            <a:r>
              <a:rPr lang="cs-CZ" sz="4000" b="1" i="1" dirty="0" smtClean="0">
                <a:solidFill>
                  <a:srgbClr val="FFFF00"/>
                </a:solidFill>
              </a:rPr>
              <a:t>Děti jako </a:t>
            </a:r>
            <a:r>
              <a:rPr lang="cs-CZ" sz="4000" b="1" i="1" dirty="0" smtClean="0">
                <a:solidFill>
                  <a:srgbClr val="FFFF00"/>
                </a:solidFill>
              </a:rPr>
              <a:t>příbuzní </a:t>
            </a:r>
            <a:r>
              <a:rPr lang="cs-CZ" sz="4000" b="1" i="1" dirty="0" smtClean="0">
                <a:solidFill>
                  <a:srgbClr val="FFFF00"/>
                </a:solidFill>
              </a:rPr>
              <a:t>umírajících: </a:t>
            </a:r>
            <a:r>
              <a:rPr lang="cs-CZ" sz="4000" b="1" dirty="0" smtClean="0">
                <a:solidFill>
                  <a:srgbClr val="FFFF00"/>
                </a:solidFill>
              </a:rPr>
              <a:t/>
            </a:r>
            <a:br>
              <a:rPr lang="cs-CZ" sz="4000" b="1" dirty="0" smtClean="0">
                <a:solidFill>
                  <a:srgbClr val="FFFF00"/>
                </a:solidFill>
              </a:rPr>
            </a:br>
            <a:endParaRPr lang="cs-CZ" sz="40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type="subTitle" idx="1"/>
          </p:nvPr>
        </p:nvSpPr>
        <p:spPr>
          <a:xfrm>
            <a:off x="500034" y="1500174"/>
            <a:ext cx="8501122" cy="5072098"/>
          </a:xfrm>
        </p:spPr>
        <p:txBody>
          <a:bodyPr/>
          <a:lstStyle/>
          <a:p>
            <a:pPr algn="l">
              <a:buFont typeface="Wingdings" pitchFamily="2" charset="2"/>
              <a:buChar char="§"/>
            </a:pPr>
            <a:r>
              <a:rPr lang="cs-CZ" sz="2000" b="1" dirty="0" smtClean="0">
                <a:solidFill>
                  <a:schemeClr val="bg1"/>
                </a:solidFill>
              </a:rPr>
              <a:t>  Každé dítě je jedinečné ve vnímání smrti a umírání</a:t>
            </a:r>
          </a:p>
          <a:p>
            <a:pPr algn="l">
              <a:buFont typeface="Wingdings" pitchFamily="2" charset="2"/>
              <a:buChar char="§"/>
            </a:pPr>
            <a:r>
              <a:rPr lang="cs-CZ" sz="2000" b="1" dirty="0" smtClean="0">
                <a:solidFill>
                  <a:schemeClr val="bg1"/>
                </a:solidFill>
              </a:rPr>
              <a:t>  Reakce dle vývojového stadia dítěte, nemusí reagovat dle očekávání</a:t>
            </a:r>
          </a:p>
          <a:p>
            <a:pPr algn="l">
              <a:buFont typeface="Wingdings" pitchFamily="2" charset="2"/>
              <a:buChar char="§"/>
            </a:pPr>
            <a:r>
              <a:rPr lang="cs-CZ" sz="2000" b="1" dirty="0" smtClean="0">
                <a:solidFill>
                  <a:schemeClr val="bg1"/>
                </a:solidFill>
              </a:rPr>
              <a:t>  Projevy emocí jsou normální</a:t>
            </a:r>
          </a:p>
          <a:p>
            <a:pPr algn="l">
              <a:buFont typeface="Wingdings" pitchFamily="2" charset="2"/>
              <a:buChar char="§"/>
            </a:pPr>
            <a:r>
              <a:rPr lang="cs-CZ" sz="2000" b="1" dirty="0" smtClean="0">
                <a:solidFill>
                  <a:schemeClr val="bg1"/>
                </a:solidFill>
              </a:rPr>
              <a:t>  Děti většinou nemají zkušenost se ztrátou, jsou ovlivněny </a:t>
            </a:r>
          </a:p>
          <a:p>
            <a:pPr algn="l"/>
            <a:r>
              <a:rPr lang="cs-CZ" sz="2000" b="1" dirty="0" smtClean="0">
                <a:solidFill>
                  <a:schemeClr val="bg1"/>
                </a:solidFill>
              </a:rPr>
              <a:t>    zkušeností dospělých</a:t>
            </a:r>
          </a:p>
          <a:p>
            <a:pPr algn="l">
              <a:buFont typeface="Wingdings" pitchFamily="2" charset="2"/>
              <a:buChar char="§"/>
            </a:pPr>
            <a:r>
              <a:rPr lang="cs-CZ" sz="2000" b="1" dirty="0" smtClean="0">
                <a:solidFill>
                  <a:schemeClr val="bg1"/>
                </a:solidFill>
              </a:rPr>
              <a:t>  Obranné mechanismy, psychosomatické reakce</a:t>
            </a:r>
          </a:p>
          <a:p>
            <a:pPr algn="l">
              <a:buFont typeface="Wingdings" pitchFamily="2" charset="2"/>
              <a:buChar char="§"/>
            </a:pPr>
            <a:r>
              <a:rPr lang="cs-CZ" sz="2000" b="1" dirty="0" smtClean="0">
                <a:solidFill>
                  <a:schemeClr val="bg1"/>
                </a:solidFill>
              </a:rPr>
              <a:t>  Komunikace s dítětem - otázky odpovídající potřebám dítěte, </a:t>
            </a:r>
          </a:p>
          <a:p>
            <a:pPr algn="l"/>
            <a:r>
              <a:rPr lang="cs-CZ" sz="2000" b="1" dirty="0" smtClean="0">
                <a:solidFill>
                  <a:schemeClr val="bg1"/>
                </a:solidFill>
              </a:rPr>
              <a:t> </a:t>
            </a:r>
            <a:r>
              <a:rPr lang="cs-CZ" sz="2000" b="1" dirty="0" smtClean="0">
                <a:solidFill>
                  <a:schemeClr val="bg1"/>
                </a:solidFill>
              </a:rPr>
              <a:t>   pravdivost, důležitost porozumění, pojmenování pocitů</a:t>
            </a:r>
          </a:p>
          <a:p>
            <a:pPr algn="l">
              <a:buFont typeface="Wingdings" pitchFamily="2" charset="2"/>
              <a:buChar char="§"/>
            </a:pPr>
            <a:r>
              <a:rPr lang="cs-CZ" sz="2000" b="1" dirty="0" smtClean="0">
                <a:solidFill>
                  <a:schemeClr val="bg1"/>
                </a:solidFill>
              </a:rPr>
              <a:t>  Sociální kontext ztráty (problémy ve škole, regresivní chování…)</a:t>
            </a:r>
          </a:p>
          <a:p>
            <a:pPr algn="l">
              <a:buFont typeface="Wingdings" pitchFamily="2" charset="2"/>
              <a:buChar char="§"/>
            </a:pPr>
            <a:r>
              <a:rPr lang="cs-CZ" sz="2000" b="1" dirty="0" smtClean="0">
                <a:solidFill>
                  <a:schemeClr val="bg1"/>
                </a:solidFill>
              </a:rPr>
              <a:t>  Důraz na potřeby dítěte – bezpečí, jistota, podpora, zachování</a:t>
            </a:r>
          </a:p>
          <a:p>
            <a:pPr algn="l"/>
            <a:r>
              <a:rPr lang="cs-CZ" sz="2000" b="1" dirty="0" smtClean="0">
                <a:solidFill>
                  <a:schemeClr val="bg1"/>
                </a:solidFill>
              </a:rPr>
              <a:t> </a:t>
            </a:r>
            <a:r>
              <a:rPr lang="cs-CZ" sz="2000" b="1" dirty="0" smtClean="0">
                <a:solidFill>
                  <a:schemeClr val="bg1"/>
                </a:solidFill>
              </a:rPr>
              <a:t>   vztahu</a:t>
            </a:r>
          </a:p>
          <a:p>
            <a:pPr algn="l">
              <a:buFont typeface="Wingdings" pitchFamily="2" charset="2"/>
              <a:buChar char="§"/>
            </a:pPr>
            <a:r>
              <a:rPr lang="cs-CZ" sz="2000" b="1" dirty="0" smtClean="0">
                <a:solidFill>
                  <a:schemeClr val="bg1"/>
                </a:solidFill>
              </a:rPr>
              <a:t>  Potřeba času, jeho vnímání</a:t>
            </a:r>
          </a:p>
          <a:p>
            <a:pPr algn="l"/>
            <a:r>
              <a:rPr lang="cs-CZ" sz="2400" dirty="0" smtClean="0">
                <a:solidFill>
                  <a:schemeClr val="bg1"/>
                </a:solidFill>
              </a:rPr>
              <a:t> </a:t>
            </a:r>
          </a:p>
          <a:p>
            <a:pPr algn="l"/>
            <a:endParaRPr lang="cs-CZ" dirty="0">
              <a:solidFill>
                <a:schemeClr val="bg1"/>
              </a:solidFill>
            </a:endParaRPr>
          </a:p>
          <a:p>
            <a:endParaRPr lang="cs-CZ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9"/>
            <a:ext cx="8228013" cy="1944216"/>
          </a:xfrm>
        </p:spPr>
        <p:txBody>
          <a:bodyPr/>
          <a:lstStyle/>
          <a:p>
            <a:r>
              <a:rPr lang="cs-CZ" sz="3600" b="1" i="1" dirty="0">
                <a:solidFill>
                  <a:srgbClr val="FFFF00"/>
                </a:solidFill>
              </a:rPr>
              <a:t>Truchlení</a:t>
            </a:r>
            <a:br>
              <a:rPr lang="cs-CZ" sz="3600" b="1" i="1" dirty="0">
                <a:solidFill>
                  <a:srgbClr val="FFFF00"/>
                </a:solidFill>
              </a:rPr>
            </a:br>
            <a:r>
              <a:rPr lang="cs-CZ" sz="2400" b="1" i="1" dirty="0">
                <a:solidFill>
                  <a:srgbClr val="FFFF00"/>
                </a:solidFill>
              </a:rPr>
              <a:t>„truchlení lze přirovnat k hojení rány“</a:t>
            </a:r>
            <a:endParaRPr lang="cs-CZ" sz="3600" b="1" i="1" dirty="0">
              <a:solidFill>
                <a:srgbClr val="FFFF00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420888"/>
            <a:ext cx="8228013" cy="37084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400" dirty="0">
                <a:solidFill>
                  <a:srgbClr val="FFFF00"/>
                </a:solidFill>
              </a:rPr>
              <a:t>Dlouhodobý proces</a:t>
            </a:r>
          </a:p>
          <a:p>
            <a:pPr>
              <a:lnSpc>
                <a:spcPct val="90000"/>
              </a:lnSpc>
            </a:pPr>
            <a:r>
              <a:rPr lang="cs-CZ" sz="2400" dirty="0">
                <a:solidFill>
                  <a:srgbClr val="FFFF00"/>
                </a:solidFill>
              </a:rPr>
              <a:t>Reakce na ztrátu milovaného objektu, specifický psychologický proces zpracovávání této ztráty</a:t>
            </a:r>
          </a:p>
          <a:p>
            <a:pPr>
              <a:lnSpc>
                <a:spcPct val="90000"/>
              </a:lnSpc>
            </a:pPr>
            <a:r>
              <a:rPr lang="cs-CZ" sz="2400" dirty="0">
                <a:solidFill>
                  <a:srgbClr val="FFFF00"/>
                </a:solidFill>
              </a:rPr>
              <a:t>Zármutek s doprovodnými symptomy je normální reakcí na extrémní situaci ztráty – bez truchlení není vyrovnání!</a:t>
            </a:r>
          </a:p>
          <a:p>
            <a:pPr>
              <a:lnSpc>
                <a:spcPct val="90000"/>
              </a:lnSpc>
            </a:pPr>
            <a:r>
              <a:rPr lang="cs-CZ" sz="2400" dirty="0">
                <a:solidFill>
                  <a:srgbClr val="FFFF00"/>
                </a:solidFill>
              </a:rPr>
              <a:t>Faktory: věk, příbuzenský poměr</a:t>
            </a:r>
          </a:p>
          <a:p>
            <a:pPr>
              <a:lnSpc>
                <a:spcPct val="90000"/>
              </a:lnSpc>
            </a:pPr>
            <a:endParaRPr lang="cs-CZ" sz="24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cs-CZ" sz="24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dirty="0">
                <a:solidFill>
                  <a:srgbClr val="FFFF00"/>
                </a:solidFill>
              </a:rPr>
              <a:t>Tzv. </a:t>
            </a:r>
            <a:r>
              <a:rPr lang="cs-CZ" sz="2400" b="1" dirty="0">
                <a:solidFill>
                  <a:srgbClr val="FFFF00"/>
                </a:solidFill>
              </a:rPr>
              <a:t>anticipovaný zármutek</a:t>
            </a:r>
            <a:r>
              <a:rPr lang="cs-CZ" sz="2400" dirty="0">
                <a:solidFill>
                  <a:srgbClr val="FFFF00"/>
                </a:solidFill>
              </a:rPr>
              <a:t> – </a:t>
            </a:r>
            <a:r>
              <a:rPr lang="cs-CZ" sz="2400" dirty="0" err="1">
                <a:solidFill>
                  <a:srgbClr val="FFFF00"/>
                </a:solidFill>
              </a:rPr>
              <a:t>potenc</a:t>
            </a:r>
            <a:r>
              <a:rPr lang="cs-CZ" sz="2400" dirty="0">
                <a:solidFill>
                  <a:srgbClr val="FFFF00"/>
                </a:solidFill>
              </a:rPr>
              <a:t>. pozůstalí dlouhodobě nemocných jsou nuceni zpracovávat zármutek ještě před úmrtím.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395288" y="103188"/>
            <a:ext cx="8229600" cy="1254110"/>
          </a:xfrm>
        </p:spPr>
        <p:txBody>
          <a:bodyPr lIns="90000" tIns="46800" rIns="90000" bIns="46800">
            <a:normAutofit fontScale="90000"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cs-CZ" sz="3200" b="1" i="1" dirty="0" smtClean="0"/>
              <a:t/>
            </a:r>
            <a:br>
              <a:rPr lang="cs-CZ" sz="3200" b="1" i="1" dirty="0" smtClean="0"/>
            </a:br>
            <a:r>
              <a:rPr lang="en-GB" sz="32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Rozdíl</a:t>
            </a:r>
            <a:r>
              <a:rPr lang="en-GB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mezi</a:t>
            </a:r>
            <a:r>
              <a:rPr lang="en-GB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kurativní</a:t>
            </a:r>
            <a:r>
              <a:rPr lang="en-GB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GB" sz="32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paliativní</a:t>
            </a:r>
            <a:r>
              <a:rPr lang="en-GB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léčbou</a:t>
            </a:r>
            <a:r>
              <a:rPr lang="en-GB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800" b="1" i="1" dirty="0" smtClean="0"/>
              <a:t/>
            </a:r>
            <a:br>
              <a:rPr lang="cs-CZ" sz="2800" b="1" i="1" dirty="0" smtClean="0"/>
            </a:br>
            <a:r>
              <a:rPr lang="en-GB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kurativní</a:t>
            </a:r>
            <a:r>
              <a:rPr lang="en-GB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léčba</a:t>
            </a:r>
            <a:r>
              <a:rPr lang="en-GB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GB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paliativní</a:t>
            </a:r>
            <a:r>
              <a:rPr lang="en-GB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léčba</a:t>
            </a:r>
            <a:endParaRPr lang="en-GB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457200" y="1714488"/>
            <a:ext cx="4038600" cy="4882864"/>
          </a:xfrm>
        </p:spPr>
        <p:txBody>
          <a:bodyPr lIns="90000" tIns="46800" rIns="90000" bIns="46800"/>
          <a:lstStyle/>
          <a:p>
            <a:pPr eaLnBrk="1" hangingPunct="1">
              <a:lnSpc>
                <a:spcPct val="84000"/>
              </a:lnSpc>
              <a:spcBef>
                <a:spcPts val="500"/>
              </a:spcBef>
              <a:buSzPct val="144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Léčba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nemoci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GB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nadřazena</a:t>
            </a:r>
            <a:r>
              <a:rPr lang="en-GB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subjektivním</a:t>
            </a:r>
            <a:r>
              <a:rPr lang="en-GB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pocitům</a:t>
            </a:r>
            <a:r>
              <a:rPr lang="en-GB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nepohody</a:t>
            </a:r>
            <a:endParaRPr lang="cs-CZ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4000"/>
              </a:lnSpc>
              <a:spcBef>
                <a:spcPts val="500"/>
              </a:spcBef>
              <a:buSzPct val="144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4000"/>
              </a:lnSpc>
              <a:spcBef>
                <a:spcPts val="500"/>
              </a:spcBef>
              <a:buSzPct val="144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Použití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invazivních</a:t>
            </a:r>
            <a:r>
              <a:rPr lang="en-GB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metod</a:t>
            </a:r>
            <a:r>
              <a:rPr lang="en-GB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agresivní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léčby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chemoterapie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apod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.)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spojených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přechodným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zhoršením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některých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somatických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symptomů</a:t>
            </a:r>
            <a:endParaRPr lang="cs-CZ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4000"/>
              </a:lnSpc>
              <a:spcBef>
                <a:spcPts val="500"/>
              </a:spcBef>
              <a:buSzPct val="144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4000"/>
              </a:lnSpc>
              <a:spcBef>
                <a:spcPts val="500"/>
              </a:spcBef>
              <a:buSzPct val="144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Bolest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nastupuje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přechodné</a:t>
            </a:r>
            <a:r>
              <a:rPr lang="en-GB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zhoršení</a:t>
            </a:r>
            <a:endParaRPr lang="cs-CZ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4000"/>
              </a:lnSpc>
              <a:spcBef>
                <a:spcPts val="500"/>
              </a:spcBef>
              <a:buSzPct val="144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4000"/>
              </a:lnSpc>
              <a:spcBef>
                <a:spcPts val="500"/>
              </a:spcBef>
              <a:buSzPct val="144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Kauzální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přístup</a:t>
            </a:r>
            <a:endParaRPr lang="cs-CZ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4000"/>
              </a:lnSpc>
              <a:spcBef>
                <a:spcPts val="500"/>
              </a:spcBef>
              <a:buSzPct val="144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4000"/>
              </a:lnSpc>
              <a:spcBef>
                <a:spcPts val="500"/>
              </a:spcBef>
              <a:buSzPct val="144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Cíl</a:t>
            </a:r>
            <a:r>
              <a:rPr lang="en-GB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léčby</a:t>
            </a:r>
            <a:r>
              <a:rPr lang="en-GB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vyléčení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nemoci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eaLnBrk="1" hangingPunct="1">
              <a:lnSpc>
                <a:spcPct val="84000"/>
              </a:lnSpc>
              <a:spcBef>
                <a:spcPts val="500"/>
              </a:spcBef>
              <a:buSzPct val="144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GB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PŘE</a:t>
            </a:r>
            <a:r>
              <a:rPr lang="cs-CZ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Ž</a:t>
            </a:r>
            <a:r>
              <a:rPr lang="en-GB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572000" y="1571612"/>
            <a:ext cx="4038600" cy="5143536"/>
          </a:xfrm>
        </p:spPr>
        <p:txBody>
          <a:bodyPr lIns="90000" tIns="46800" rIns="90000" bIns="46800"/>
          <a:lstStyle/>
          <a:p>
            <a:pPr eaLnBrk="1" hangingPunct="1">
              <a:lnSpc>
                <a:spcPct val="84000"/>
              </a:lnSpc>
              <a:spcBef>
                <a:spcPts val="500"/>
              </a:spcBef>
              <a:buSzPct val="144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Jednoznačně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stanovena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diagnóza</a:t>
            </a:r>
            <a:r>
              <a:rPr lang="en-GB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nevyléčitelné</a:t>
            </a:r>
            <a:r>
              <a:rPr lang="en-GB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nemoci</a:t>
            </a:r>
            <a:r>
              <a:rPr lang="en-GB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individuálním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horizontu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smrti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dle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typu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choroby</a:t>
            </a:r>
            <a:endParaRPr lang="cs-CZ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4000"/>
              </a:lnSpc>
              <a:spcBef>
                <a:spcPts val="500"/>
              </a:spcBef>
              <a:buSzPct val="144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4000"/>
              </a:lnSpc>
              <a:spcBef>
                <a:spcPts val="500"/>
              </a:spcBef>
              <a:buSzPct val="144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Minimalizace</a:t>
            </a:r>
            <a:r>
              <a:rPr lang="en-GB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invazivních</a:t>
            </a:r>
            <a:r>
              <a:rPr lang="en-GB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postupů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léčby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zhoršující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subj.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rožívání</a:t>
            </a:r>
            <a:endParaRPr lang="cs-CZ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4000"/>
              </a:lnSpc>
              <a:spcBef>
                <a:spcPts val="500"/>
              </a:spcBef>
              <a:buSzPct val="144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4000"/>
              </a:lnSpc>
              <a:spcBef>
                <a:spcPts val="500"/>
              </a:spcBef>
              <a:buSzPct val="144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Důraz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léčbu</a:t>
            </a:r>
            <a:r>
              <a:rPr lang="en-GB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akutních</a:t>
            </a:r>
            <a:r>
              <a:rPr lang="en-GB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symptomů</a:t>
            </a:r>
            <a:r>
              <a:rPr lang="en-GB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choroby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dušnost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bolest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kachexie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4000"/>
              </a:lnSpc>
              <a:spcBef>
                <a:spcPts val="500"/>
              </a:spcBef>
              <a:buSzPct val="144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Celostní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přístup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4000"/>
              </a:lnSpc>
              <a:spcBef>
                <a:spcPts val="500"/>
              </a:spcBef>
              <a:buSzPct val="144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4000"/>
              </a:lnSpc>
              <a:spcBef>
                <a:spcPts val="500"/>
              </a:spcBef>
              <a:buSzPct val="144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Cíl</a:t>
            </a:r>
            <a:r>
              <a:rPr lang="en-GB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léčby</a:t>
            </a:r>
            <a:r>
              <a:rPr lang="en-GB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zlepšení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kvality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života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adaptace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život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nemocí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cs-CZ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4000"/>
              </a:lnSpc>
              <a:spcBef>
                <a:spcPts val="500"/>
              </a:spcBef>
              <a:buSzPct val="144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GB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KVALITNÍ SMRT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384300"/>
          </a:xfrm>
        </p:spPr>
        <p:txBody>
          <a:bodyPr/>
          <a:lstStyle/>
          <a:p>
            <a:pPr algn="ctr"/>
            <a:r>
              <a:rPr lang="cs-CZ" sz="4000" b="1" i="1" dirty="0">
                <a:solidFill>
                  <a:srgbClr val="FFFF00"/>
                </a:solidFill>
              </a:rPr>
              <a:t>Fáze procesu truchlení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>
          <a:xfrm>
            <a:off x="617538" y="2062163"/>
            <a:ext cx="7929562" cy="3827462"/>
          </a:xfrm>
        </p:spPr>
        <p:txBody>
          <a:bodyPr/>
          <a:lstStyle/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cs-CZ" b="1" dirty="0">
                <a:solidFill>
                  <a:srgbClr val="FFFF00"/>
                </a:solidFill>
              </a:rPr>
              <a:t>Šok</a:t>
            </a:r>
            <a:r>
              <a:rPr lang="cs-CZ" dirty="0">
                <a:solidFill>
                  <a:srgbClr val="FFFF00"/>
                </a:solidFill>
              </a:rPr>
              <a:t>- </a:t>
            </a:r>
            <a:r>
              <a:rPr lang="cs-CZ" sz="2400" dirty="0">
                <a:solidFill>
                  <a:srgbClr val="FFFF00"/>
                </a:solidFill>
              </a:rPr>
              <a:t>minuty až týdny- protest, nevěřícnost, očekávání „návratu zemřelého“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cs-CZ" b="1" dirty="0">
                <a:solidFill>
                  <a:srgbClr val="FFFF00"/>
                </a:solidFill>
              </a:rPr>
              <a:t>Období akutního </a:t>
            </a:r>
            <a:r>
              <a:rPr lang="cs-CZ" b="1" dirty="0" err="1">
                <a:solidFill>
                  <a:srgbClr val="FFFF00"/>
                </a:solidFill>
              </a:rPr>
              <a:t>dyskomfortu</a:t>
            </a:r>
            <a:r>
              <a:rPr lang="cs-CZ" b="1" dirty="0">
                <a:solidFill>
                  <a:srgbClr val="FFFF00"/>
                </a:solidFill>
              </a:rPr>
              <a:t> a sociální izolace</a:t>
            </a:r>
            <a:r>
              <a:rPr lang="cs-CZ" dirty="0">
                <a:solidFill>
                  <a:srgbClr val="FFFF00"/>
                </a:solidFill>
              </a:rPr>
              <a:t>- </a:t>
            </a:r>
            <a:r>
              <a:rPr lang="cs-CZ" sz="2400" dirty="0">
                <a:solidFill>
                  <a:srgbClr val="FFFF00"/>
                </a:solidFill>
              </a:rPr>
              <a:t>týdny až měsíce- vzpomínky na zemřelého, izolace od ostatního světa, vlnovitě přicházející tělesné příznaky, </a:t>
            </a:r>
            <a:r>
              <a:rPr lang="cs-CZ" sz="2400" dirty="0" err="1">
                <a:solidFill>
                  <a:srgbClr val="FFFF00"/>
                </a:solidFill>
              </a:rPr>
              <a:t>distress</a:t>
            </a:r>
            <a:r>
              <a:rPr lang="cs-CZ" sz="2400" dirty="0">
                <a:solidFill>
                  <a:srgbClr val="FFFF00"/>
                </a:solidFill>
              </a:rPr>
              <a:t>, hněv, </a:t>
            </a:r>
            <a:r>
              <a:rPr lang="cs-CZ" sz="2400" dirty="0" err="1">
                <a:solidFill>
                  <a:srgbClr val="FFFF00"/>
                </a:solidFill>
              </a:rPr>
              <a:t>irritabilita</a:t>
            </a:r>
            <a:r>
              <a:rPr lang="cs-CZ" sz="2400" dirty="0">
                <a:solidFill>
                  <a:srgbClr val="FFFF00"/>
                </a:solidFill>
              </a:rPr>
              <a:t>, pocity viny, ztráta cílů a motivace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cs-CZ" b="1" dirty="0">
                <a:solidFill>
                  <a:srgbClr val="FFFF00"/>
                </a:solidFill>
              </a:rPr>
              <a:t>Restituce až reorganizace</a:t>
            </a:r>
            <a:r>
              <a:rPr lang="cs-CZ" dirty="0">
                <a:solidFill>
                  <a:srgbClr val="FFFF00"/>
                </a:solidFill>
              </a:rPr>
              <a:t> – </a:t>
            </a:r>
            <a:r>
              <a:rPr lang="cs-CZ" sz="2400" dirty="0">
                <a:solidFill>
                  <a:srgbClr val="FFFF00"/>
                </a:solidFill>
              </a:rPr>
              <a:t>měsíce až roky- rozloučení se starou a nalezení nové sociální role, vztahů</a:t>
            </a:r>
          </a:p>
          <a:p>
            <a:pPr marL="609600" indent="-609600">
              <a:buClr>
                <a:schemeClr val="tx1"/>
              </a:buClr>
              <a:buFontTx/>
              <a:buNone/>
            </a:pPr>
            <a:endParaRPr lang="cs-CZ" sz="2400" dirty="0">
              <a:solidFill>
                <a:srgbClr val="FFFF00"/>
              </a:solidFill>
            </a:endParaRPr>
          </a:p>
          <a:p>
            <a:pPr marL="609600" indent="-609600"/>
            <a:endParaRPr lang="cs-CZ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3"/>
            <a:ext cx="8228013" cy="1584176"/>
          </a:xfrm>
        </p:spPr>
        <p:txBody>
          <a:bodyPr/>
          <a:lstStyle/>
          <a:p>
            <a:r>
              <a:rPr lang="cs-CZ" sz="3200" b="1" i="1" dirty="0">
                <a:solidFill>
                  <a:srgbClr val="FFFF00"/>
                </a:solidFill>
              </a:rPr>
              <a:t>Důležitá úloha truchlení pro pozůstalé:</a:t>
            </a:r>
            <a:r>
              <a:rPr lang="cs-CZ" sz="3200" b="1" i="1" dirty="0"/>
              <a:t> 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dirty="0">
                <a:solidFill>
                  <a:srgbClr val="FFFF00"/>
                </a:solidFill>
              </a:rPr>
              <a:t>Přijmout ztrátu jako realitu</a:t>
            </a:r>
          </a:p>
          <a:p>
            <a:pPr>
              <a:lnSpc>
                <a:spcPct val="90000"/>
              </a:lnSpc>
            </a:pPr>
            <a:r>
              <a:rPr lang="cs-CZ" dirty="0">
                <a:solidFill>
                  <a:srgbClr val="FFFF00"/>
                </a:solidFill>
              </a:rPr>
              <a:t>Prožít zármutek</a:t>
            </a:r>
          </a:p>
          <a:p>
            <a:pPr>
              <a:lnSpc>
                <a:spcPct val="90000"/>
              </a:lnSpc>
            </a:pPr>
            <a:r>
              <a:rPr lang="cs-CZ" dirty="0">
                <a:solidFill>
                  <a:srgbClr val="FFFF00"/>
                </a:solidFill>
              </a:rPr>
              <a:t>Zadaptovat se ve světě bez zemřelého</a:t>
            </a:r>
          </a:p>
          <a:p>
            <a:pPr>
              <a:lnSpc>
                <a:spcPct val="90000"/>
              </a:lnSpc>
            </a:pPr>
            <a:r>
              <a:rPr lang="cs-CZ" dirty="0">
                <a:solidFill>
                  <a:srgbClr val="FFFF00"/>
                </a:solidFill>
              </a:rPr>
              <a:t>Citově se odpoutat od zemřelého, investovat do jiných vztahů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dirty="0">
                <a:solidFill>
                  <a:srgbClr val="FFFF00"/>
                </a:solidFill>
              </a:rPr>
              <a:t>Na všech úrovních – </a:t>
            </a:r>
            <a:r>
              <a:rPr lang="cs-CZ" b="1" dirty="0">
                <a:solidFill>
                  <a:srgbClr val="FFFF00"/>
                </a:solidFill>
              </a:rPr>
              <a:t>emocionální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b="1" dirty="0">
                <a:solidFill>
                  <a:srgbClr val="FFFF00"/>
                </a:solidFill>
              </a:rPr>
              <a:t>                             -  tělesné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b="1" dirty="0">
                <a:solidFill>
                  <a:srgbClr val="FFFF00"/>
                </a:solidFill>
              </a:rPr>
              <a:t>                             -  myšlení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b="1" dirty="0">
                <a:solidFill>
                  <a:srgbClr val="FFFF00"/>
                </a:solidFill>
              </a:rPr>
              <a:t>                             -  chování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1"/>
            <a:ext cx="8228013" cy="1872208"/>
          </a:xfrm>
        </p:spPr>
        <p:txBody>
          <a:bodyPr/>
          <a:lstStyle/>
          <a:p>
            <a:r>
              <a:rPr lang="cs-CZ" sz="3200" b="1" i="1" dirty="0">
                <a:solidFill>
                  <a:srgbClr val="FFFF00"/>
                </a:solidFill>
              </a:rPr>
              <a:t>Komplikované (patologické) truchlení</a:t>
            </a:r>
            <a:r>
              <a:rPr lang="cs-CZ" sz="2800" b="1" dirty="0">
                <a:solidFill>
                  <a:srgbClr val="FFFF00"/>
                </a:solidFill>
              </a:rPr>
              <a:t/>
            </a:r>
            <a:br>
              <a:rPr lang="cs-CZ" sz="2800" b="1" dirty="0">
                <a:solidFill>
                  <a:srgbClr val="FFFF00"/>
                </a:solidFill>
              </a:rPr>
            </a:br>
            <a:r>
              <a:rPr lang="cs-CZ" sz="2000" dirty="0">
                <a:solidFill>
                  <a:srgbClr val="FFFF00"/>
                </a:solidFill>
              </a:rPr>
              <a:t>- rozdíl je především v intenzitě a délce trvání reaktivních příznaků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2856"/>
            <a:ext cx="8228013" cy="3996482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cs-CZ" sz="2800" dirty="0">
                <a:solidFill>
                  <a:srgbClr val="FFFF00"/>
                </a:solidFill>
              </a:rPr>
              <a:t>Chronické reakce – obvykle se uvádí hranice 1 roku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cs-CZ" sz="2800" dirty="0">
                <a:solidFill>
                  <a:srgbClr val="FFFF00"/>
                </a:solidFill>
              </a:rPr>
              <a:t>Opožděné reakce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cs-CZ" sz="2800" dirty="0">
                <a:solidFill>
                  <a:srgbClr val="FFFF00"/>
                </a:solidFill>
              </a:rPr>
              <a:t>Excesivní reakce – přehnané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cs-CZ" sz="2800" dirty="0" err="1">
                <a:solidFill>
                  <a:srgbClr val="FFFF00"/>
                </a:solidFill>
              </a:rPr>
              <a:t>Larvované</a:t>
            </a:r>
            <a:r>
              <a:rPr lang="cs-CZ" sz="2800" dirty="0">
                <a:solidFill>
                  <a:srgbClr val="FFFF00"/>
                </a:solidFill>
              </a:rPr>
              <a:t> reakce – deprese (rozdíl truchlení a deprese!), závislosti, hypochondrické symptomy, fobie, záchvaty paniky, intenzivní pocity viny, </a:t>
            </a:r>
            <a:r>
              <a:rPr lang="cs-CZ" sz="2800" dirty="0" err="1">
                <a:solidFill>
                  <a:srgbClr val="FFFF00"/>
                </a:solidFill>
              </a:rPr>
              <a:t>suicidální</a:t>
            </a:r>
            <a:r>
              <a:rPr lang="cs-CZ" sz="2800" dirty="0">
                <a:solidFill>
                  <a:srgbClr val="FFFF00"/>
                </a:solidFill>
              </a:rPr>
              <a:t> pokusy, různé formy duševních poruch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cs-CZ" sz="2800" dirty="0">
                <a:solidFill>
                  <a:srgbClr val="FFFF00"/>
                </a:solidFill>
              </a:rPr>
              <a:t>Absence truchlení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cs-CZ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b="1" i="1" dirty="0" err="1" smtClean="0">
                <a:solidFill>
                  <a:srgbClr val="FFFF00"/>
                </a:solidFill>
              </a:rPr>
              <a:t>Kontakt</a:t>
            </a:r>
            <a:r>
              <a:rPr lang="en-GB" b="1" i="1" dirty="0" smtClean="0">
                <a:solidFill>
                  <a:srgbClr val="FFFF00"/>
                </a:solidFill>
              </a:rPr>
              <a:t> s </a:t>
            </a:r>
            <a:r>
              <a:rPr lang="en-GB" b="1" i="1" dirty="0" err="1" smtClean="0">
                <a:solidFill>
                  <a:srgbClr val="FFFF00"/>
                </a:solidFill>
              </a:rPr>
              <a:t>vlastním</a:t>
            </a:r>
            <a:r>
              <a:rPr lang="en-GB" b="1" i="1" dirty="0" smtClean="0">
                <a:solidFill>
                  <a:srgbClr val="FFFF00"/>
                </a:solidFill>
              </a:rPr>
              <a:t> </a:t>
            </a:r>
            <a:r>
              <a:rPr lang="en-GB" b="1" i="1" dirty="0" err="1" smtClean="0">
                <a:solidFill>
                  <a:srgbClr val="FFFF00"/>
                </a:solidFill>
              </a:rPr>
              <a:t>procesem</a:t>
            </a:r>
            <a:endParaRPr lang="en-GB" b="1" i="1" dirty="0" smtClean="0">
              <a:solidFill>
                <a:srgbClr val="FFFF00"/>
              </a:solidFill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30725"/>
          </a:xfrm>
        </p:spPr>
        <p:txBody>
          <a:bodyPr lIns="90000" tIns="46800" rIns="90000" bIns="46800"/>
          <a:lstStyle/>
          <a:p>
            <a:pPr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mtClean="0"/>
              <a:t>Hodně důležité pro celý ošetřující tým</a:t>
            </a:r>
          </a:p>
          <a:p>
            <a:pPr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mtClean="0"/>
              <a:t>Uvědomění si vlastních narušení, emocí, přenosů</a:t>
            </a:r>
          </a:p>
          <a:p>
            <a:pPr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mtClean="0"/>
              <a:t>Profesní introjekty (lékař musí pacienta vyléčit apod.) </a:t>
            </a:r>
          </a:p>
          <a:p>
            <a:pPr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mtClean="0"/>
              <a:t>Uvědomění si vlastních hranic a možností, v kvalitní pp je nutné je nepřekračovat!</a:t>
            </a:r>
          </a:p>
          <a:p>
            <a:pPr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mtClean="0"/>
              <a:t>Prevence syndromu vyhoření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001837"/>
          </a:xfrm>
        </p:spPr>
        <p:txBody>
          <a:bodyPr/>
          <a:lstStyle/>
          <a:p>
            <a:r>
              <a:rPr lang="cs-CZ" sz="3200" b="1"/>
              <a:t/>
            </a:r>
            <a:br>
              <a:rPr lang="cs-CZ" sz="3200" b="1"/>
            </a:br>
            <a:r>
              <a:rPr lang="cs-CZ" sz="3200" b="1">
                <a:solidFill>
                  <a:srgbClr val="FFFF00"/>
                </a:solidFill>
              </a:rPr>
              <a:t>Burn out – syndrom vyhoření</a:t>
            </a:r>
            <a:br>
              <a:rPr lang="cs-CZ" sz="3200" b="1">
                <a:solidFill>
                  <a:srgbClr val="FFFF00"/>
                </a:solidFill>
              </a:rPr>
            </a:br>
            <a:r>
              <a:rPr lang="cs-CZ" sz="2800">
                <a:solidFill>
                  <a:srgbClr val="FFFF00"/>
                </a:solidFill>
              </a:rPr>
              <a:t>„v kamnech dohoří poslední poleno, až úplně vyhasnou“</a:t>
            </a:r>
            <a:endParaRPr lang="cs-CZ" sz="3200" b="1">
              <a:solidFill>
                <a:srgbClr val="FFFF00"/>
              </a:solidFill>
            </a:endParaRPr>
          </a:p>
        </p:txBody>
      </p:sp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2565400"/>
            <a:ext cx="8229600" cy="3489325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cs-CZ" sz="2000" b="1">
                <a:solidFill>
                  <a:srgbClr val="FFFF00"/>
                </a:solidFill>
              </a:rPr>
              <a:t>3 stadia </a:t>
            </a:r>
          </a:p>
          <a:p>
            <a:pPr marL="609600" indent="-609600">
              <a:buFontTx/>
              <a:buAutoNum type="arabicPeriod"/>
            </a:pPr>
            <a:r>
              <a:rPr lang="cs-CZ" sz="2000">
                <a:solidFill>
                  <a:srgbClr val="FFFF00"/>
                </a:solidFill>
              </a:rPr>
              <a:t>časová nouze, práce začíná ztrácet systém</a:t>
            </a:r>
          </a:p>
          <a:p>
            <a:pPr marL="609600" indent="-609600">
              <a:buFontTx/>
              <a:buAutoNum type="arabicPeriod"/>
            </a:pPr>
            <a:r>
              <a:rPr lang="cs-CZ" sz="2000">
                <a:solidFill>
                  <a:srgbClr val="FFFF00"/>
                </a:solidFill>
              </a:rPr>
              <a:t>Neurotické symptomy provázené pocitem, že pořád musím něco dělat</a:t>
            </a:r>
          </a:p>
          <a:p>
            <a:pPr marL="609600" indent="-609600">
              <a:buFontTx/>
              <a:buAutoNum type="arabicPeriod"/>
            </a:pPr>
            <a:r>
              <a:rPr lang="cs-CZ" sz="2000">
                <a:solidFill>
                  <a:srgbClr val="FFFF00"/>
                </a:solidFill>
              </a:rPr>
              <a:t>Pocit, že „musím“, se ztrácí, obrací se v to, že nemusím nic, vše je problém, obtěžují mne běžné pracovní povinnosti. Touha po izolaci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1655763"/>
          </a:xfrm>
        </p:spPr>
        <p:txBody>
          <a:bodyPr lIns="90000" tIns="46800" rIns="90000" bIns="46800"/>
          <a:lstStyle/>
          <a:p>
            <a:pPr algn="l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b="1" i="1" smtClean="0"/>
              <a:t>Zahrnutím smrti do vlastního myšlení a jednání žije člověk vědoměji a soustředěněji …..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5300663"/>
            <a:ext cx="8207375" cy="1152525"/>
          </a:xfrm>
        </p:spPr>
        <p:txBody>
          <a:bodyPr lIns="90000" tIns="46800" rIns="90000" bIns="46800"/>
          <a:lstStyle/>
          <a:p>
            <a:pPr marL="0" indent="0" algn="ctr" eaLnBrk="1" hangingPunct="1">
              <a:buClr>
                <a:srgbClr val="86D1EC"/>
              </a:buClr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b="1" i="1" smtClean="0"/>
              <a:t>…a dává si pozor, aby svůj čas nepromarnil bezcennostmi.“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55875" y="2276475"/>
            <a:ext cx="3963988" cy="2733675"/>
            <a:chOff x="1610" y="1434"/>
            <a:chExt cx="2497" cy="1722"/>
          </a:xfrm>
        </p:grpSpPr>
        <p:pic>
          <p:nvPicPr>
            <p:cNvPr id="4403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10" y="1434"/>
              <a:ext cx="2498" cy="172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44038" name="Text Box 5"/>
            <p:cNvSpPr txBox="1">
              <a:spLocks noChangeArrowheads="1"/>
            </p:cNvSpPr>
            <p:nvPr/>
          </p:nvSpPr>
          <p:spPr bwMode="auto">
            <a:xfrm>
              <a:off x="1610" y="1434"/>
              <a:ext cx="2498" cy="172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647"/>
            <a:ext cx="8229600" cy="6408713"/>
          </a:xfrm>
        </p:spPr>
        <p:txBody>
          <a:bodyPr/>
          <a:lstStyle/>
          <a:p>
            <a:pPr algn="l"/>
            <a:r>
              <a:rPr lang="cs-CZ" sz="1600" b="1" dirty="0">
                <a:solidFill>
                  <a:srgbClr val="FFFF00"/>
                </a:solidFill>
              </a:rPr>
              <a:t>Výběr z mnohé literatury: </a:t>
            </a:r>
            <a:br>
              <a:rPr lang="cs-CZ" sz="1600" b="1" dirty="0">
                <a:solidFill>
                  <a:srgbClr val="FFFF00"/>
                </a:solidFill>
              </a:rPr>
            </a:br>
            <a:r>
              <a:rPr lang="cs-CZ" sz="1600" b="1" dirty="0">
                <a:solidFill>
                  <a:srgbClr val="FFFF00"/>
                </a:solidFill>
              </a:rPr>
              <a:t> </a:t>
            </a:r>
            <a:br>
              <a:rPr lang="cs-CZ" sz="1600" b="1" dirty="0">
                <a:solidFill>
                  <a:srgbClr val="FFFF00"/>
                </a:solidFill>
              </a:rPr>
            </a:br>
            <a:r>
              <a:rPr lang="cs-CZ" sz="1600" b="1" dirty="0" err="1" smtClean="0">
                <a:solidFill>
                  <a:srgbClr val="FFFF00"/>
                </a:solidFill>
              </a:rPr>
              <a:t>Kübler</a:t>
            </a:r>
            <a:r>
              <a:rPr lang="cs-CZ" sz="1600" b="1" dirty="0" smtClean="0">
                <a:solidFill>
                  <a:srgbClr val="FFFF00"/>
                </a:solidFill>
              </a:rPr>
              <a:t>-</a:t>
            </a:r>
            <a:r>
              <a:rPr lang="cs-CZ" sz="1600" b="1" dirty="0" err="1" smtClean="0">
                <a:solidFill>
                  <a:srgbClr val="FFFF00"/>
                </a:solidFill>
              </a:rPr>
              <a:t>Rossová</a:t>
            </a:r>
            <a:r>
              <a:rPr lang="cs-CZ" sz="1600" b="1" dirty="0">
                <a:solidFill>
                  <a:srgbClr val="FFFF00"/>
                </a:solidFill>
              </a:rPr>
              <a:t>, Elizabeth: Otázky a odpovědi o smrti a umírání</a:t>
            </a:r>
            <a:br>
              <a:rPr lang="cs-CZ" sz="1600" b="1" dirty="0">
                <a:solidFill>
                  <a:srgbClr val="FFFF00"/>
                </a:solidFill>
              </a:rPr>
            </a:br>
            <a:r>
              <a:rPr lang="cs-CZ" sz="1600" b="1" dirty="0">
                <a:solidFill>
                  <a:srgbClr val="FFFF00"/>
                </a:solidFill>
              </a:rPr>
              <a:t>                                        O smrti a životě po ní </a:t>
            </a:r>
            <a:br>
              <a:rPr lang="cs-CZ" sz="1600" b="1" dirty="0">
                <a:solidFill>
                  <a:srgbClr val="FFFF00"/>
                </a:solidFill>
              </a:rPr>
            </a:br>
            <a:r>
              <a:rPr lang="cs-CZ" sz="1600" b="1" dirty="0">
                <a:solidFill>
                  <a:srgbClr val="FFFF00"/>
                </a:solidFill>
              </a:rPr>
              <a:t>                                        další…</a:t>
            </a:r>
            <a:br>
              <a:rPr lang="cs-CZ" sz="1600" b="1" dirty="0">
                <a:solidFill>
                  <a:srgbClr val="FFFF00"/>
                </a:solidFill>
              </a:rPr>
            </a:br>
            <a:r>
              <a:rPr lang="cs-CZ" sz="1600" b="1" dirty="0">
                <a:solidFill>
                  <a:srgbClr val="FFFF00"/>
                </a:solidFill>
              </a:rPr>
              <a:t/>
            </a:r>
            <a:br>
              <a:rPr lang="cs-CZ" sz="1600" b="1" dirty="0">
                <a:solidFill>
                  <a:srgbClr val="FFFF00"/>
                </a:solidFill>
              </a:rPr>
            </a:br>
            <a:r>
              <a:rPr lang="cs-CZ" sz="1600" b="1" dirty="0" err="1">
                <a:solidFill>
                  <a:srgbClr val="FFFF00"/>
                </a:solidFill>
              </a:rPr>
              <a:t>Frankl</a:t>
            </a:r>
            <a:r>
              <a:rPr lang="cs-CZ" sz="1600" b="1" dirty="0">
                <a:solidFill>
                  <a:srgbClr val="FFFF00"/>
                </a:solidFill>
              </a:rPr>
              <a:t>, Viktor E.: Lékařská péče o duši</a:t>
            </a:r>
            <a:br>
              <a:rPr lang="cs-CZ" sz="1600" b="1" dirty="0">
                <a:solidFill>
                  <a:srgbClr val="FFFF00"/>
                </a:solidFill>
              </a:rPr>
            </a:br>
            <a:r>
              <a:rPr lang="cs-CZ" sz="1600" b="1" dirty="0">
                <a:solidFill>
                  <a:srgbClr val="FFFF00"/>
                </a:solidFill>
              </a:rPr>
              <a:t>                         Vůle ke smyslu </a:t>
            </a:r>
            <a:br>
              <a:rPr lang="cs-CZ" sz="1600" b="1" dirty="0">
                <a:solidFill>
                  <a:srgbClr val="FFFF00"/>
                </a:solidFill>
              </a:rPr>
            </a:br>
            <a:r>
              <a:rPr lang="cs-CZ" sz="1600" b="1" dirty="0">
                <a:solidFill>
                  <a:srgbClr val="FFFF00"/>
                </a:solidFill>
              </a:rPr>
              <a:t>                         další……</a:t>
            </a:r>
            <a:br>
              <a:rPr lang="cs-CZ" sz="1600" b="1" dirty="0">
                <a:solidFill>
                  <a:srgbClr val="FFFF00"/>
                </a:solidFill>
              </a:rPr>
            </a:br>
            <a:r>
              <a:rPr lang="cs-CZ" sz="1600" b="1" dirty="0" err="1" smtClean="0">
                <a:solidFill>
                  <a:srgbClr val="FFFF00"/>
                </a:solidFill>
              </a:rPr>
              <a:t>Lukasová</a:t>
            </a:r>
            <a:r>
              <a:rPr lang="cs-CZ" sz="1600" b="1" dirty="0">
                <a:solidFill>
                  <a:srgbClr val="FFFF00"/>
                </a:solidFill>
              </a:rPr>
              <a:t>, Elizabeth: I tvoje utrpení má smysl</a:t>
            </a:r>
            <a:br>
              <a:rPr lang="cs-CZ" sz="1600" b="1" dirty="0">
                <a:solidFill>
                  <a:srgbClr val="FFFF00"/>
                </a:solidFill>
              </a:rPr>
            </a:br>
            <a:r>
              <a:rPr lang="cs-CZ" sz="1600" b="1" dirty="0">
                <a:solidFill>
                  <a:srgbClr val="FFFF00"/>
                </a:solidFill>
              </a:rPr>
              <a:t>                              další…..</a:t>
            </a:r>
            <a:br>
              <a:rPr lang="cs-CZ" sz="1600" b="1" dirty="0">
                <a:solidFill>
                  <a:srgbClr val="FFFF00"/>
                </a:solidFill>
              </a:rPr>
            </a:br>
            <a:r>
              <a:rPr lang="cs-CZ" sz="1600" b="1" dirty="0" err="1" smtClean="0">
                <a:solidFill>
                  <a:srgbClr val="FFFF00"/>
                </a:solidFill>
              </a:rPr>
              <a:t>Grosz</a:t>
            </a:r>
            <a:r>
              <a:rPr lang="cs-CZ" sz="1600" b="1" dirty="0">
                <a:solidFill>
                  <a:srgbClr val="FFFF00"/>
                </a:solidFill>
              </a:rPr>
              <a:t>, Anton: Dopisy umírajícímu příteli</a:t>
            </a:r>
            <a:br>
              <a:rPr lang="cs-CZ" sz="1600" b="1" dirty="0">
                <a:solidFill>
                  <a:srgbClr val="FFFF00"/>
                </a:solidFill>
              </a:rPr>
            </a:br>
            <a:r>
              <a:rPr lang="cs-CZ" sz="1600" b="1" dirty="0" err="1">
                <a:solidFill>
                  <a:srgbClr val="FFFF00"/>
                </a:solidFill>
              </a:rPr>
              <a:t>Mindel</a:t>
            </a:r>
            <a:r>
              <a:rPr lang="cs-CZ" sz="1600" b="1" dirty="0">
                <a:solidFill>
                  <a:srgbClr val="FFFF00"/>
                </a:solidFill>
              </a:rPr>
              <a:t>, Arnold: Vigilní koma, Snové tělo a další….</a:t>
            </a:r>
            <a:br>
              <a:rPr lang="cs-CZ" sz="1600" b="1" dirty="0">
                <a:solidFill>
                  <a:srgbClr val="FFFF00"/>
                </a:solidFill>
              </a:rPr>
            </a:br>
            <a:r>
              <a:rPr lang="cs-CZ" sz="1600" b="1" dirty="0" smtClean="0">
                <a:solidFill>
                  <a:srgbClr val="FFFF00"/>
                </a:solidFill>
              </a:rPr>
              <a:t>Vorlíček </a:t>
            </a:r>
            <a:r>
              <a:rPr lang="cs-CZ" sz="1600" b="1" dirty="0">
                <a:solidFill>
                  <a:srgbClr val="FFFF00"/>
                </a:solidFill>
              </a:rPr>
              <a:t>a </a:t>
            </a:r>
            <a:r>
              <a:rPr lang="cs-CZ" sz="1600" b="1" dirty="0" err="1">
                <a:solidFill>
                  <a:srgbClr val="FFFF00"/>
                </a:solidFill>
              </a:rPr>
              <a:t>col</a:t>
            </a:r>
            <a:r>
              <a:rPr lang="cs-CZ" sz="1600" b="1" dirty="0">
                <a:solidFill>
                  <a:srgbClr val="FFFF00"/>
                </a:solidFill>
              </a:rPr>
              <a:t>.: Paliativní medicína</a:t>
            </a:r>
            <a:br>
              <a:rPr lang="cs-CZ" sz="1600" b="1" dirty="0">
                <a:solidFill>
                  <a:srgbClr val="FFFF00"/>
                </a:solidFill>
              </a:rPr>
            </a:br>
            <a:r>
              <a:rPr lang="cs-CZ" sz="1600" b="1" dirty="0">
                <a:solidFill>
                  <a:srgbClr val="FFFF00"/>
                </a:solidFill>
              </a:rPr>
              <a:t>Svatošová Marie: cokoli  </a:t>
            </a:r>
            <a:br>
              <a:rPr lang="cs-CZ" sz="1600" b="1" dirty="0">
                <a:solidFill>
                  <a:srgbClr val="FFFF00"/>
                </a:solidFill>
              </a:rPr>
            </a:br>
            <a:r>
              <a:rPr lang="cs-CZ" sz="1600" b="1" dirty="0" err="1">
                <a:solidFill>
                  <a:srgbClr val="FFFF00"/>
                </a:solidFill>
              </a:rPr>
              <a:t>Haškovcová</a:t>
            </a:r>
            <a:r>
              <a:rPr lang="cs-CZ" sz="1600" b="1" dirty="0">
                <a:solidFill>
                  <a:srgbClr val="FFFF00"/>
                </a:solidFill>
              </a:rPr>
              <a:t>, M: </a:t>
            </a:r>
            <a:r>
              <a:rPr lang="cs-CZ" sz="1600" b="1" dirty="0" err="1">
                <a:solidFill>
                  <a:srgbClr val="FFFF00"/>
                </a:solidFill>
              </a:rPr>
              <a:t>Tanathologie</a:t>
            </a:r>
            <a:r>
              <a:rPr lang="cs-CZ" sz="1600" b="1" dirty="0">
                <a:solidFill>
                  <a:srgbClr val="FFFF00"/>
                </a:solidFill>
              </a:rPr>
              <a:t/>
            </a:r>
            <a:br>
              <a:rPr lang="cs-CZ" sz="1600" b="1" dirty="0">
                <a:solidFill>
                  <a:srgbClr val="FFFF00"/>
                </a:solidFill>
              </a:rPr>
            </a:br>
            <a:r>
              <a:rPr lang="cs-CZ" sz="1600" b="1" dirty="0" err="1">
                <a:solidFill>
                  <a:srgbClr val="FFFF00"/>
                </a:solidFill>
              </a:rPr>
              <a:t>Vymětal</a:t>
            </a:r>
            <a:r>
              <a:rPr lang="cs-CZ" sz="1600" b="1" dirty="0">
                <a:solidFill>
                  <a:srgbClr val="FFFF00"/>
                </a:solidFill>
              </a:rPr>
              <a:t>, Jan: Základy </a:t>
            </a:r>
            <a:r>
              <a:rPr lang="cs-CZ" sz="1600" b="1" dirty="0" err="1">
                <a:solidFill>
                  <a:srgbClr val="FFFF00"/>
                </a:solidFill>
              </a:rPr>
              <a:t>lékařšké</a:t>
            </a:r>
            <a:r>
              <a:rPr lang="cs-CZ" sz="1600" b="1" dirty="0">
                <a:solidFill>
                  <a:srgbClr val="FFFF00"/>
                </a:solidFill>
              </a:rPr>
              <a:t> psychologie</a:t>
            </a:r>
            <a:br>
              <a:rPr lang="cs-CZ" sz="1600" b="1" dirty="0">
                <a:solidFill>
                  <a:srgbClr val="FFFF00"/>
                </a:solidFill>
              </a:rPr>
            </a:br>
            <a:r>
              <a:rPr lang="cs-CZ" sz="1600" b="1" dirty="0">
                <a:solidFill>
                  <a:srgbClr val="FFFF00"/>
                </a:solidFill>
              </a:rPr>
              <a:t>Kubíčková, N.: </a:t>
            </a:r>
            <a:r>
              <a:rPr lang="cs-CZ" sz="1600" b="1" dirty="0" smtClean="0">
                <a:solidFill>
                  <a:srgbClr val="FFFF00"/>
                </a:solidFill>
              </a:rPr>
              <a:t>Truchlení</a:t>
            </a:r>
            <a:br>
              <a:rPr lang="cs-CZ" sz="1600" b="1" dirty="0" smtClean="0">
                <a:solidFill>
                  <a:srgbClr val="FFFF00"/>
                </a:solidFill>
              </a:rPr>
            </a:br>
            <a:r>
              <a:rPr lang="cs-CZ" sz="1600" b="1" dirty="0" smtClean="0">
                <a:solidFill>
                  <a:srgbClr val="FFFF00"/>
                </a:solidFill>
              </a:rPr>
              <a:t>Kupka, Martin: Psychosociální aspekty paliativní péče</a:t>
            </a:r>
            <a:br>
              <a:rPr lang="cs-CZ" sz="1600" b="1" dirty="0" smtClean="0">
                <a:solidFill>
                  <a:srgbClr val="FFFF00"/>
                </a:solidFill>
              </a:rPr>
            </a:br>
            <a:r>
              <a:rPr lang="cs-CZ" sz="1600" b="1" dirty="0" err="1" smtClean="0">
                <a:solidFill>
                  <a:srgbClr val="FFFF00"/>
                </a:solidFill>
              </a:rPr>
              <a:t>Volandes</a:t>
            </a:r>
            <a:r>
              <a:rPr lang="cs-CZ" sz="1600" b="1" dirty="0" smtClean="0">
                <a:solidFill>
                  <a:srgbClr val="FFFF00"/>
                </a:solidFill>
              </a:rPr>
              <a:t>, A. E.: Umění rozhovoru o konci života</a:t>
            </a:r>
            <a:br>
              <a:rPr lang="cs-CZ" sz="1600" b="1" dirty="0" smtClean="0">
                <a:solidFill>
                  <a:srgbClr val="FFFF00"/>
                </a:solidFill>
              </a:rPr>
            </a:br>
            <a:r>
              <a:rPr lang="cs-CZ" sz="1600" b="1" dirty="0" err="1" smtClean="0">
                <a:solidFill>
                  <a:srgbClr val="FFFF00"/>
                </a:solidFill>
              </a:rPr>
              <a:t>Angenendt</a:t>
            </a:r>
            <a:r>
              <a:rPr lang="cs-CZ" sz="1600" b="1" dirty="0" smtClean="0">
                <a:solidFill>
                  <a:srgbClr val="FFFF00"/>
                </a:solidFill>
              </a:rPr>
              <a:t>, G. a kol.: </a:t>
            </a:r>
            <a:r>
              <a:rPr lang="cs-CZ" sz="1600" b="1" dirty="0" err="1" smtClean="0">
                <a:solidFill>
                  <a:srgbClr val="FFFF00"/>
                </a:solidFill>
              </a:rPr>
              <a:t>Psychoonkologie</a:t>
            </a:r>
            <a:r>
              <a:rPr lang="cs-CZ" sz="1600" b="1" dirty="0" smtClean="0">
                <a:solidFill>
                  <a:srgbClr val="FFFF00"/>
                </a:solidFill>
              </a:rPr>
              <a:t> v praxi</a:t>
            </a:r>
            <a:r>
              <a:rPr lang="cs-CZ" sz="1600" b="1" dirty="0">
                <a:solidFill>
                  <a:srgbClr val="FFFF00"/>
                </a:solidFill>
              </a:rPr>
              <a:t/>
            </a:r>
            <a:br>
              <a:rPr lang="cs-CZ" sz="1600" b="1" dirty="0">
                <a:solidFill>
                  <a:srgbClr val="FFFF00"/>
                </a:solidFill>
              </a:rPr>
            </a:br>
            <a:r>
              <a:rPr lang="cs-CZ" sz="1600" b="1" dirty="0">
                <a:solidFill>
                  <a:srgbClr val="FFFF00"/>
                </a:solidFill>
              </a:rPr>
              <a:t/>
            </a:r>
            <a:br>
              <a:rPr lang="cs-CZ" sz="1600" b="1" dirty="0">
                <a:solidFill>
                  <a:srgbClr val="FFFF00"/>
                </a:solidFill>
              </a:rPr>
            </a:br>
            <a:r>
              <a:rPr lang="cs-CZ" sz="1600" b="1" dirty="0" err="1">
                <a:solidFill>
                  <a:srgbClr val="FFFF00"/>
                </a:solidFill>
              </a:rPr>
              <a:t>Atd</a:t>
            </a:r>
            <a:r>
              <a:rPr lang="cs-CZ" sz="1600" b="1" dirty="0">
                <a:solidFill>
                  <a:srgbClr val="FFFF00"/>
                </a:solidFill>
              </a:rPr>
              <a:t>….</a:t>
            </a:r>
            <a:br>
              <a:rPr lang="cs-CZ" sz="1600" b="1" dirty="0">
                <a:solidFill>
                  <a:srgbClr val="FFFF00"/>
                </a:solidFill>
              </a:rPr>
            </a:br>
            <a:r>
              <a:rPr lang="cs-CZ" sz="1600" b="1" dirty="0">
                <a:solidFill>
                  <a:srgbClr val="FFFF00"/>
                </a:solidFill>
              </a:rPr>
              <a:t/>
            </a:r>
            <a:br>
              <a:rPr lang="cs-CZ" sz="1600" b="1" dirty="0">
                <a:solidFill>
                  <a:srgbClr val="FFFF00"/>
                </a:solidFill>
              </a:rPr>
            </a:br>
            <a:r>
              <a:rPr lang="cs-CZ" sz="1600" b="1" dirty="0">
                <a:solidFill>
                  <a:srgbClr val="FFFF00"/>
                </a:solidFill>
              </a:rPr>
              <a:t>webové stránky: </a:t>
            </a:r>
            <a:r>
              <a:rPr lang="cs-CZ" sz="1600" b="1" dirty="0">
                <a:solidFill>
                  <a:srgbClr val="FFFF00"/>
                </a:solidFill>
                <a:hlinkClick r:id="rId2"/>
              </a:rPr>
              <a:t>www.hospice.</a:t>
            </a:r>
            <a:r>
              <a:rPr lang="cs-CZ" sz="1600" b="1" dirty="0" err="1">
                <a:solidFill>
                  <a:srgbClr val="FFFF00"/>
                </a:solidFill>
                <a:hlinkClick r:id="rId2"/>
              </a:rPr>
              <a:t>cz</a:t>
            </a:r>
            <a:r>
              <a:rPr lang="cs-CZ" sz="1600" b="1" dirty="0">
                <a:solidFill>
                  <a:srgbClr val="FFFF00"/>
                </a:solidFill>
              </a:rPr>
              <a:t/>
            </a:r>
            <a:br>
              <a:rPr lang="cs-CZ" sz="1600" b="1" dirty="0">
                <a:solidFill>
                  <a:srgbClr val="FFFF00"/>
                </a:solidFill>
              </a:rPr>
            </a:br>
            <a:r>
              <a:rPr lang="cs-CZ" sz="1600" b="1" dirty="0">
                <a:solidFill>
                  <a:srgbClr val="FFFF00"/>
                </a:solidFill>
              </a:rPr>
              <a:t>                             </a:t>
            </a:r>
            <a:r>
              <a:rPr lang="cs-CZ" sz="1600" b="1" dirty="0">
                <a:solidFill>
                  <a:srgbClr val="FFFF00"/>
                </a:solidFill>
                <a:hlinkClick r:id="rId3"/>
              </a:rPr>
              <a:t>www.</a:t>
            </a:r>
            <a:r>
              <a:rPr lang="cs-CZ" sz="1600" b="1" dirty="0" err="1">
                <a:solidFill>
                  <a:srgbClr val="FFFF00"/>
                </a:solidFill>
                <a:hlinkClick r:id="rId3"/>
              </a:rPr>
              <a:t>paliativnimedicina.cz</a:t>
            </a:r>
            <a:r>
              <a:rPr lang="cs-CZ" sz="1600" b="1" dirty="0">
                <a:solidFill>
                  <a:srgbClr val="FFFF00"/>
                </a:solidFill>
              </a:rPr>
              <a:t/>
            </a:r>
            <a:br>
              <a:rPr lang="cs-CZ" sz="1600" b="1" dirty="0">
                <a:solidFill>
                  <a:srgbClr val="FFFF00"/>
                </a:solidFill>
              </a:rPr>
            </a:br>
            <a:endParaRPr lang="de-DE" sz="1600" b="1" dirty="0">
              <a:solidFill>
                <a:srgbClr val="FFFF00"/>
              </a:solidFill>
            </a:endParaRPr>
          </a:p>
        </p:txBody>
      </p:sp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092825"/>
            <a:ext cx="8229600" cy="144463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de-DE"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2226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endParaRPr lang="cs-CZ" smtClean="0"/>
          </a:p>
        </p:txBody>
      </p:sp>
      <p:sp>
        <p:nvSpPr>
          <p:cNvPr id="5017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229600" cy="4933950"/>
          </a:xfrm>
        </p:spPr>
        <p:txBody>
          <a:bodyPr/>
          <a:lstStyle/>
          <a:p>
            <a:pPr eaLnBrk="1" hangingPunct="1">
              <a:defRPr/>
            </a:pPr>
            <a:endParaRPr lang="cs-CZ" smtClean="0"/>
          </a:p>
        </p:txBody>
      </p:sp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3851275" y="1216025"/>
            <a:ext cx="4859338" cy="489582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 b="1" dirty="0">
              <a:solidFill>
                <a:srgbClr val="FFFFFF"/>
              </a:solidFill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 b="1" dirty="0">
              <a:solidFill>
                <a:srgbClr val="FFFFFF"/>
              </a:solidFill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 b="1" dirty="0">
              <a:solidFill>
                <a:srgbClr val="FFFFFF"/>
              </a:solidFill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 b="1" dirty="0">
              <a:solidFill>
                <a:srgbClr val="FFFFFF"/>
              </a:solidFill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 b="1" dirty="0">
              <a:solidFill>
                <a:srgbClr val="FFFFFF"/>
              </a:solidFill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 b="1" dirty="0">
              <a:solidFill>
                <a:srgbClr val="FFFFFF"/>
              </a:solidFill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dirty="0">
                <a:solidFill>
                  <a:srgbClr val="FFFFFF"/>
                </a:solidFill>
              </a:rPr>
              <a:t>             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 b="1" dirty="0">
              <a:solidFill>
                <a:srgbClr val="FFFFFF"/>
              </a:solidFill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dirty="0">
                <a:solidFill>
                  <a:srgbClr val="FFFFFF"/>
                </a:solidFill>
              </a:rPr>
              <a:t>                  </a:t>
            </a:r>
            <a:r>
              <a:rPr lang="en-GB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děkuji</a:t>
            </a:r>
            <a:r>
              <a:rPr lang="en-GB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GB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pozornost</a:t>
            </a:r>
            <a:endParaRPr lang="en-GB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radka.alexandrova@gmail.com</a:t>
            </a:r>
            <a:endParaRPr lang="cs-CZ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radka.alexandrova@mou.cz</a:t>
            </a:r>
            <a:endParaRPr lang="en-GB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1714512"/>
          </a:xfrm>
        </p:spPr>
        <p:txBody>
          <a:bodyPr/>
          <a:lstStyle/>
          <a:p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Palliative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Care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ve 21. století rychle rozvíjející se obor léčby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dirty="0" smtClean="0">
                <a:latin typeface="Times New Roman" pitchFamily="18" charset="0"/>
                <a:cs typeface="Times New Roman" pitchFamily="18" charset="0"/>
              </a:rPr>
            </a:b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>
          <a:xfrm>
            <a:off x="214282" y="2643182"/>
            <a:ext cx="8786874" cy="3929090"/>
          </a:xfrm>
        </p:spPr>
        <p:txBody>
          <a:bodyPr/>
          <a:lstStyle/>
          <a:p>
            <a:pPr algn="l">
              <a:buFont typeface="Wingdings" pitchFamily="2" charset="2"/>
              <a:buChar char="v"/>
            </a:pPr>
            <a:r>
              <a:rPr lang="cs-CZ" dirty="0" smtClean="0">
                <a:solidFill>
                  <a:srgbClr val="FFFF00"/>
                </a:solidFill>
              </a:rPr>
              <a:t>   </a:t>
            </a:r>
            <a:r>
              <a:rPr lang="cs-CZ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International</a:t>
            </a:r>
            <a:r>
              <a:rPr lang="cs-CZ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Association</a:t>
            </a:r>
            <a:r>
              <a:rPr lang="cs-CZ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cs-CZ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Hospice </a:t>
            </a:r>
            <a:r>
              <a:rPr lang="cs-CZ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cs-CZ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Palliative</a:t>
            </a:r>
            <a:r>
              <a:rPr lang="cs-CZ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l"/>
            <a:r>
              <a:rPr lang="cs-CZ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Care –   IAHC</a:t>
            </a:r>
          </a:p>
          <a:p>
            <a:pPr algn="l">
              <a:buFont typeface="Wingdings" pitchFamily="2" charset="2"/>
              <a:buChar char="v"/>
            </a:pPr>
            <a:r>
              <a:rPr lang="cs-CZ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European</a:t>
            </a:r>
            <a:r>
              <a:rPr lang="cs-CZ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Association</a:t>
            </a:r>
            <a:r>
              <a:rPr lang="cs-CZ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cs-CZ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Palliative</a:t>
            </a:r>
            <a:r>
              <a:rPr lang="cs-CZ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Care - EAPC</a:t>
            </a:r>
          </a:p>
          <a:p>
            <a:pPr algn="l">
              <a:buFont typeface="Wingdings" pitchFamily="2" charset="2"/>
              <a:buChar char="v"/>
            </a:pPr>
            <a:r>
              <a:rPr lang="cs-CZ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16th </a:t>
            </a:r>
            <a:r>
              <a:rPr lang="cs-CZ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World</a:t>
            </a:r>
            <a:r>
              <a:rPr lang="cs-CZ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Congress</a:t>
            </a:r>
            <a:r>
              <a:rPr lang="cs-CZ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EAPC – 23 – 25 May </a:t>
            </a:r>
          </a:p>
          <a:p>
            <a:pPr algn="l"/>
            <a:r>
              <a:rPr lang="cs-CZ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Berlin, </a:t>
            </a:r>
            <a:r>
              <a:rPr lang="cs-CZ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Germany</a:t>
            </a:r>
            <a:endParaRPr lang="cs-CZ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Definice</a:t>
            </a:r>
            <a:r>
              <a:rPr lang="en-GB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paliativní</a:t>
            </a:r>
            <a:r>
              <a:rPr lang="en-GB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péče</a:t>
            </a:r>
            <a:r>
              <a:rPr lang="en-GB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GB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74675" y="1285860"/>
            <a:ext cx="8569325" cy="5383228"/>
          </a:xfrm>
        </p:spPr>
        <p:txBody>
          <a:bodyPr lIns="90000" tIns="46800" rIns="90000" bIns="46800"/>
          <a:lstStyle/>
          <a:p>
            <a:pPr marL="0" indent="0" eaLnBrk="1" hangingPunct="1">
              <a:lnSpc>
                <a:spcPct val="75000"/>
              </a:lnSpc>
              <a:spcBef>
                <a:spcPts val="600"/>
              </a:spcBef>
              <a:buClr>
                <a:srgbClr val="86D1EC"/>
              </a:buClr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Světová</a:t>
            </a:r>
            <a:r>
              <a:rPr lang="en-GB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zdravotnická</a:t>
            </a:r>
            <a:r>
              <a:rPr lang="en-GB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organizace</a:t>
            </a:r>
            <a:r>
              <a:rPr lang="en-GB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(WHO) 1990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 algn="just" eaLnBrk="1" hangingPunct="1">
              <a:lnSpc>
                <a:spcPct val="75000"/>
              </a:lnSpc>
              <a:spcBef>
                <a:spcPts val="500"/>
              </a:spcBef>
              <a:buClr>
                <a:srgbClr val="86D1EC"/>
              </a:buClr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Paliativní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péče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přístup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který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usiluje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zlepšení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kvality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marL="0" indent="0" algn="just" eaLnBrk="1" hangingPunct="1">
              <a:lnSpc>
                <a:spcPct val="75000"/>
              </a:lnSpc>
              <a:spcBef>
                <a:spcPts val="500"/>
              </a:spcBef>
              <a:buClr>
                <a:srgbClr val="86D1EC"/>
              </a:buClr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života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pacientů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kteří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čelí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problémům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životem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0" indent="0" algn="just" eaLnBrk="1" hangingPunct="1">
              <a:lnSpc>
                <a:spcPct val="75000"/>
              </a:lnSpc>
              <a:spcBef>
                <a:spcPts val="500"/>
              </a:spcBef>
              <a:buClr>
                <a:srgbClr val="86D1EC"/>
              </a:buClr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ohrožujícím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onemocněním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Včasným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rozpoznáním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0" indent="0" algn="just" eaLnBrk="1" hangingPunct="1">
              <a:lnSpc>
                <a:spcPct val="75000"/>
              </a:lnSpc>
              <a:spcBef>
                <a:spcPts val="500"/>
              </a:spcBef>
              <a:buClr>
                <a:srgbClr val="86D1EC"/>
              </a:buClr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kvalifikovaným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zhodnocením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léčbou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bolesti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ostatních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75000"/>
              </a:lnSpc>
              <a:spcBef>
                <a:spcPts val="500"/>
              </a:spcBef>
              <a:buClr>
                <a:srgbClr val="86D1EC"/>
              </a:buClr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tělesných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psychosociálních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duchovních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problémů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snaží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 eaLnBrk="1" hangingPunct="1">
              <a:lnSpc>
                <a:spcPct val="75000"/>
              </a:lnSpc>
              <a:spcBef>
                <a:spcPts val="500"/>
              </a:spcBef>
              <a:buClr>
                <a:srgbClr val="86D1EC"/>
              </a:buClr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předcházet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a 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mírnit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utrpení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těchto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nemocných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jejich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rodin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eaLnBrk="1" hangingPunct="1">
              <a:lnSpc>
                <a:spcPct val="75000"/>
              </a:lnSpc>
              <a:spcBef>
                <a:spcPts val="500"/>
              </a:spcBef>
              <a:buClr>
                <a:srgbClr val="86D1EC"/>
              </a:buClr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75000"/>
              </a:lnSpc>
              <a:spcBef>
                <a:spcPts val="500"/>
              </a:spcBef>
              <a:buClr>
                <a:srgbClr val="86D1EC"/>
              </a:buClr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75000"/>
              </a:lnSpc>
              <a:spcBef>
                <a:spcPts val="600"/>
              </a:spcBef>
              <a:buClr>
                <a:srgbClr val="86D1EC"/>
              </a:buClr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Světová</a:t>
            </a:r>
            <a:r>
              <a:rPr lang="en-GB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zdravotnická</a:t>
            </a:r>
            <a:r>
              <a:rPr lang="en-GB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organizace</a:t>
            </a:r>
            <a:r>
              <a:rPr lang="en-GB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(WHO) 2002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 eaLnBrk="1" hangingPunct="1">
              <a:lnSpc>
                <a:spcPct val="75000"/>
              </a:lnSpc>
              <a:spcBef>
                <a:spcPts val="500"/>
              </a:spcBef>
              <a:buClr>
                <a:srgbClr val="86D1EC"/>
              </a:buClr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Paliativní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péče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není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určena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pouze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onkologicky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nemocným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75000"/>
              </a:lnSpc>
              <a:spcBef>
                <a:spcPts val="500"/>
              </a:spcBef>
              <a:buClr>
                <a:srgbClr val="86D1EC"/>
              </a:buClr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ale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všem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kteří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trpí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nějakou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progresivní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chronickou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nemocí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 algn="just" eaLnBrk="1" hangingPunct="1">
              <a:lnSpc>
                <a:spcPct val="75000"/>
              </a:lnSpc>
              <a:spcBef>
                <a:spcPts val="500"/>
              </a:spcBef>
              <a:buClr>
                <a:srgbClr val="86D1EC"/>
              </a:buClr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případně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komplexem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takových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chorob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 eaLnBrk="1" hangingPunct="1">
              <a:lnSpc>
                <a:spcPct val="75000"/>
              </a:lnSpc>
              <a:spcBef>
                <a:spcPts val="500"/>
              </a:spcBef>
              <a:buClr>
                <a:srgbClr val="86D1EC"/>
              </a:buClr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        V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čase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postupy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paliativní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péče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nevztahují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pouze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 eaLnBrk="1" hangingPunct="1">
              <a:lnSpc>
                <a:spcPct val="75000"/>
              </a:lnSpc>
              <a:spcBef>
                <a:spcPts val="500"/>
              </a:spcBef>
              <a:buClr>
                <a:srgbClr val="86D1EC"/>
              </a:buClr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terminální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fázi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onemocnění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, je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třeba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včas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rozeznat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mírnit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 algn="just" eaLnBrk="1" hangingPunct="1">
              <a:lnSpc>
                <a:spcPct val="75000"/>
              </a:lnSpc>
              <a:spcBef>
                <a:spcPts val="500"/>
              </a:spcBef>
              <a:buClr>
                <a:srgbClr val="86D1EC"/>
              </a:buClr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utrpení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v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celém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rozsahu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život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ohrožující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nemoci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marL="0" indent="0" eaLnBrk="1" hangingPunct="1">
              <a:lnSpc>
                <a:spcPct val="75000"/>
              </a:lnSpc>
              <a:spcBef>
                <a:spcPts val="500"/>
              </a:spcBef>
              <a:buClr>
                <a:srgbClr val="86D1EC"/>
              </a:buClr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4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292100"/>
            <a:ext cx="8002587" cy="6161088"/>
          </a:xfrm>
        </p:spPr>
        <p:txBody>
          <a:bodyPr/>
          <a:lstStyle/>
          <a:p>
            <a:r>
              <a:rPr lang="cs-CZ" sz="4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Česká společnost paliativní medicíny </a:t>
            </a:r>
            <a:br>
              <a:rPr lang="cs-CZ" sz="4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4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ČLS Jana Evangelisty </a:t>
            </a:r>
            <a:r>
              <a:rPr lang="cs-CZ" sz="40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Purk</a:t>
            </a:r>
            <a:r>
              <a:rPr lang="cs-CZ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yně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dirty="0">
                <a:latin typeface="Times New Roman" pitchFamily="18" charset="0"/>
                <a:cs typeface="Times New Roman" pitchFamily="18" charset="0"/>
              </a:rPr>
            </a:br>
            <a:r>
              <a:rPr lang="cs-CZ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dirty="0">
                <a:latin typeface="Times New Roman" pitchFamily="18" charset="0"/>
                <a:cs typeface="Times New Roman" pitchFamily="18" charset="0"/>
              </a:rPr>
            </a:br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ČSPM je kolektivním členem Evropské asociace paliativní péče EAPC (www.</a:t>
            </a:r>
            <a:r>
              <a:rPr lang="cs-CZ" sz="2800" b="1" dirty="0" err="1">
                <a:latin typeface="Times New Roman" pitchFamily="18" charset="0"/>
                <a:cs typeface="Times New Roman" pitchFamily="18" charset="0"/>
              </a:rPr>
              <a:t>eapcnet.eu</a:t>
            </a:r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) </a:t>
            </a:r>
            <a:br>
              <a:rPr lang="cs-CZ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cs-CZ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dirty="0">
                <a:latin typeface="Times New Roman" pitchFamily="18" charset="0"/>
                <a:cs typeface="Times New Roman" pitchFamily="18" charset="0"/>
              </a:rPr>
            </a:br>
            <a:r>
              <a:rPr lang="cs-CZ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</a:t>
            </a:r>
            <a:r>
              <a:rPr lang="cs-CZ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paliativnimedicina.cz</a:t>
            </a:r>
            <a:r>
              <a:rPr lang="cs-CZ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cs-CZ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 descr="imgres-1-e1463646787991-1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5500702"/>
            <a:ext cx="3786214" cy="785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4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292100"/>
            <a:ext cx="8002587" cy="6161088"/>
          </a:xfrm>
        </p:spPr>
        <p:txBody>
          <a:bodyPr/>
          <a:lstStyle/>
          <a:p>
            <a:r>
              <a:rPr lang="cs-CZ" sz="4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Centrum paliativní péče Praha </a:t>
            </a:r>
            <a:r>
              <a:rPr lang="cs-CZ" sz="48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4800" b="1" i="1" dirty="0">
                <a:latin typeface="Times New Roman" pitchFamily="18" charset="0"/>
                <a:cs typeface="Times New Roman" pitchFamily="18" charset="0"/>
              </a:rPr>
            </a:br>
            <a:r>
              <a:rPr lang="cs-CZ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dirty="0">
                <a:latin typeface="Times New Roman" pitchFamily="18" charset="0"/>
                <a:cs typeface="Times New Roman" pitchFamily="18" charset="0"/>
              </a:rPr>
            </a:b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VÝZKUM  </a:t>
            </a:r>
            <a:br>
              <a:rPr lang="cs-CZ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VZDĚLÁVÁNÍ </a:t>
            </a:r>
            <a:br>
              <a:rPr lang="cs-CZ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OSVĚTA</a:t>
            </a:r>
            <a:br>
              <a:rPr lang="cs-CZ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partner zdravotníků</a:t>
            </a:r>
            <a:r>
              <a:rPr lang="cs-CZ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3200" dirty="0">
                <a:latin typeface="Times New Roman" pitchFamily="18" charset="0"/>
                <a:cs typeface="Times New Roman" pitchFamily="18" charset="0"/>
              </a:rPr>
            </a:b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www.</a:t>
            </a:r>
            <a:r>
              <a:rPr lang="cs-CZ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paliativnicentrum.cz</a:t>
            </a:r>
            <a:endParaRPr lang="cs-CZ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2000263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" name="Obrázek 7" descr="Do0XkVbW4AAihB_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857250"/>
            <a:ext cx="8501122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pitchFamily="49" charset="-128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pitchFamily="49" charset="-128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Gestalt přístup v PP Sepetná 2014</Template>
  <TotalTime>270</TotalTime>
  <Words>2224</Words>
  <Application>Microsoft Office PowerPoint</Application>
  <PresentationFormat>Předvádění na obrazovce (4:3)</PresentationFormat>
  <Paragraphs>391</Paragraphs>
  <Slides>47</Slides>
  <Notes>19</Notes>
  <HiddenSlides>0</HiddenSlides>
  <MMClips>0</MMClips>
  <ScaleCrop>false</ScaleCrop>
  <HeadingPairs>
    <vt:vector size="6" baseType="variant"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50" baseType="lpstr">
      <vt:lpstr>1_Výchozí návrh</vt:lpstr>
      <vt:lpstr>Výchozí návrh</vt:lpstr>
      <vt:lpstr>Acrobat Document</vt:lpstr>
      <vt:lpstr> Psycholog v paliativní léčbě</vt:lpstr>
      <vt:lpstr>    „Smrt je přirozenou součástí života všech bytostí na tomto světě.“</vt:lpstr>
      <vt:lpstr>Vývoj postojů k umírání a smrti v Čechách</vt:lpstr>
      <vt:lpstr> Rozdíl mezi kurativní a paliativní léčbou  kurativní léčba                 paliativní léčba</vt:lpstr>
      <vt:lpstr>The Palliative Care ve 21. století rychle rozvíjející se obor léčby </vt:lpstr>
      <vt:lpstr>Definice paliativní péče: </vt:lpstr>
      <vt:lpstr>Česká společnost paliativní medicíny  ČLS Jana Evangelisty Purkyně  ČSPM je kolektivním členem Evropské asociace paliativní péče EAPC (www.eapcnet.eu)   www.paliativnimedicina.cz </vt:lpstr>
      <vt:lpstr>Centrum paliativní péče Praha    VÝZKUM    VZDĚLÁVÁNÍ   OSVĚTA  partner zdravotníků  www.paliativnicentrum.cz</vt:lpstr>
      <vt:lpstr>Snímek 9</vt:lpstr>
      <vt:lpstr>Kde paliativní léčba probíhá</vt:lpstr>
      <vt:lpstr>APHPP  Asociace poskytovatelů hospicové a paliativní péče 5.4.2005</vt:lpstr>
      <vt:lpstr>Snímek 12</vt:lpstr>
      <vt:lpstr>Principy paliativního přístupu</vt:lpstr>
      <vt:lpstr> Filozofie paliativní léčby  CELOSTNÍ PŘÍSTUP  komplexní péče o zkvalitnění prožívání a  uspokojování potřeb po stránce </vt:lpstr>
      <vt:lpstr>Pacient v paliativní léčbě</vt:lpstr>
      <vt:lpstr>Základní potřeby umírajících pacientů</vt:lpstr>
      <vt:lpstr>Snímek 17</vt:lpstr>
      <vt:lpstr>Fáze vývoje procesu prožívání nevyléčitené choroby a umírání                                                          podle Elizabeth Kübler-Rossové                                                                            obecné aspekty</vt:lpstr>
      <vt:lpstr>  „Smrt je osobní, individuální, hluboce intimní prožitek, jehož výjimečnost tkví hlavně v jeho nezvratitelnosti a nesdělitelnosti.“</vt:lpstr>
      <vt:lpstr>   </vt:lpstr>
      <vt:lpstr>Úrovně psychologické práce v paliativní léčbě</vt:lpstr>
      <vt:lpstr>Specifika psychologické práce v paliativní léčbě:</vt:lpstr>
      <vt:lpstr>Jak vypadá vlastní psychologická práce</vt:lpstr>
      <vt:lpstr> TERAPEUTICKÁ PRÁCE:   Prožívání, uvědomování a podpora  na úrovni:  </vt:lpstr>
      <vt:lpstr> Respekt k procesu klienta v pp</vt:lpstr>
      <vt:lpstr>Práce s časem</vt:lpstr>
      <vt:lpstr>Hlavní zakázky psychologické práce:</vt:lpstr>
      <vt:lpstr>Snímek 28</vt:lpstr>
      <vt:lpstr>Snímek 29</vt:lpstr>
      <vt:lpstr>Snímek 30</vt:lpstr>
      <vt:lpstr>Snímek 31</vt:lpstr>
      <vt:lpstr>Snímek 32</vt:lpstr>
      <vt:lpstr>Animační programy</vt:lpstr>
      <vt:lpstr>Snímek 34</vt:lpstr>
      <vt:lpstr>  „Smrt je osobní, individuální, hluboce intimní prožitek, jehož výjimečnost tkví hlavně v jeho nezvratitelnosti a nesdělitelnosti.“</vt:lpstr>
      <vt:lpstr>Psychologická péče o rodiny pacientů</vt:lpstr>
      <vt:lpstr>Potřeby členů rodiny</vt:lpstr>
      <vt:lpstr>Děti jako příbuzní umírajících:  </vt:lpstr>
      <vt:lpstr>Truchlení „truchlení lze přirovnat k hojení rány“</vt:lpstr>
      <vt:lpstr>Fáze procesu truchlení</vt:lpstr>
      <vt:lpstr>Důležitá úloha truchlení pro pozůstalé: </vt:lpstr>
      <vt:lpstr>Komplikované (patologické) truchlení - rozdíl je především v intenzitě a délce trvání reaktivních příznaků</vt:lpstr>
      <vt:lpstr>Kontakt s vlastním procesem</vt:lpstr>
      <vt:lpstr> Burn out – syndrom vyhoření „v kamnech dohoří poslední poleno, až úplně vyhasnou“</vt:lpstr>
      <vt:lpstr>Zahrnutím smrti do vlastního myšlení a jednání žije člověk vědoměji a soustředěněji …..</vt:lpstr>
      <vt:lpstr>Výběr z mnohé literatury:    Kübler-Rossová, Elizabeth: Otázky a odpovědi o smrti a umírání                                         O smrti a životě po ní                                          další…  Frankl, Viktor E.: Lékařská péče o duši                          Vůle ke smyslu                           další…… Lukasová, Elizabeth: I tvoje utrpení má smysl                               další….. Grosz, Anton: Dopisy umírajícímu příteli Mindel, Arnold: Vigilní koma, Snové tělo a další…. Vorlíček a col.: Paliativní medicína Svatošová Marie: cokoli   Haškovcová, M: Tanathologie Vymětal, Jan: Základy lékařšké psychologie Kubíčková, N.: Truchlení Kupka, Martin: Psychosociální aspekty paliativní péče Volandes, A. E.: Umění rozhovoru o konci života Angenendt, G. a kol.: Psychoonkologie v praxi  Atd….  webové stránky: www.hospice.cz                              www.paliativnimedicina.cz </vt:lpstr>
      <vt:lpstr>Snímek 47</vt:lpstr>
    </vt:vector>
  </TitlesOfParts>
  <Company>Masaryk Memorial Cancer Institute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 v paliativní léčbě</dc:title>
  <dc:creator>Radka Alexandrová</dc:creator>
  <cp:lastModifiedBy>alexandrova</cp:lastModifiedBy>
  <cp:revision>74</cp:revision>
  <dcterms:created xsi:type="dcterms:W3CDTF">2015-04-21T13:06:49Z</dcterms:created>
  <dcterms:modified xsi:type="dcterms:W3CDTF">2019-02-20T12:18:57Z</dcterms:modified>
</cp:coreProperties>
</file>