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9"/>
  </p:handoutMasterIdLst>
  <p:sldIdLst>
    <p:sldId id="256" r:id="rId2"/>
    <p:sldId id="307" r:id="rId3"/>
    <p:sldId id="308" r:id="rId4"/>
    <p:sldId id="309" r:id="rId5"/>
    <p:sldId id="310" r:id="rId6"/>
    <p:sldId id="311" r:id="rId7"/>
    <p:sldId id="266" r:id="rId8"/>
    <p:sldId id="267" r:id="rId9"/>
    <p:sldId id="294" r:id="rId10"/>
    <p:sldId id="269" r:id="rId11"/>
    <p:sldId id="302" r:id="rId12"/>
    <p:sldId id="312" r:id="rId13"/>
    <p:sldId id="313" r:id="rId14"/>
    <p:sldId id="296" r:id="rId15"/>
    <p:sldId id="271" r:id="rId16"/>
    <p:sldId id="272" r:id="rId17"/>
    <p:sldId id="273" r:id="rId18"/>
    <p:sldId id="274" r:id="rId19"/>
    <p:sldId id="275" r:id="rId20"/>
    <p:sldId id="277" r:id="rId21"/>
    <p:sldId id="278" r:id="rId22"/>
    <p:sldId id="280" r:id="rId23"/>
    <p:sldId id="284" r:id="rId24"/>
    <p:sldId id="304" r:id="rId25"/>
    <p:sldId id="303" r:id="rId26"/>
    <p:sldId id="305" r:id="rId27"/>
    <p:sldId id="259" r:id="rId2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 snapToGrid="0">
      <p:cViewPr varScale="1">
        <p:scale>
          <a:sx n="88" d="100"/>
          <a:sy n="88" d="100"/>
        </p:scale>
        <p:origin x="66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3C43B8-7272-483C-BF7A-9B7B231469F5}" type="datetimeFigureOut">
              <a:rPr lang="cs-CZ" smtClean="0"/>
              <a:t>11.3.2019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60F4A4-3DC5-41C7-A8DF-C8D3308F9A7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69875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262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624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026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890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158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664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17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8114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127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53666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3C948-7FC6-4C18-B696-22A841B5AFA0}" type="datetimeFigureOut">
              <a:rPr lang="en-GB" smtClean="0"/>
              <a:t>11/03/2019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EB139-B74B-41F5-B93C-DA7CBD56896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97861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k-SK" sz="4400" i="1" u="sng" dirty="0"/>
              <a:t>Špecifiká práce s materiálnym svetom: Teoretické prístupy</a:t>
            </a:r>
            <a:r>
              <a:rPr lang="sk-SK" sz="4400" dirty="0"/>
              <a:t/>
            </a:r>
            <a:br>
              <a:rPr lang="sk-SK" sz="4400" dirty="0"/>
            </a:br>
            <a:r>
              <a:rPr lang="en-US" sz="4400" i="1" u="sng" dirty="0"/>
              <a:t>Od </a:t>
            </a:r>
            <a:r>
              <a:rPr lang="cs-CZ" sz="4400" i="1" u="sng" dirty="0" err="1"/>
              <a:t>označovania</a:t>
            </a:r>
            <a:r>
              <a:rPr lang="cs-CZ" sz="4400" i="1" u="sng" dirty="0"/>
              <a:t> po </a:t>
            </a:r>
            <a:r>
              <a:rPr lang="cs-CZ" sz="4400" i="1" u="sng" dirty="0" err="1"/>
              <a:t>spredmetnenie</a:t>
            </a:r>
            <a:r>
              <a:rPr lang="cs-CZ" sz="4400" i="1" u="sng" dirty="0"/>
              <a:t>. </a:t>
            </a:r>
            <a:endParaRPr lang="sk-SK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SAN107</a:t>
            </a:r>
          </a:p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týždeň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61313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cs-CZ" b="1" dirty="0" err="1" smtClean="0"/>
              <a:t>Lewis</a:t>
            </a:r>
            <a:r>
              <a:rPr lang="sk-SK" altLang="cs-CZ" b="1" dirty="0" smtClean="0"/>
              <a:t> Henry </a:t>
            </a:r>
            <a:r>
              <a:rPr lang="sk-SK" altLang="cs-CZ" b="1" dirty="0" err="1" smtClean="0"/>
              <a:t>Morgan</a:t>
            </a:r>
            <a:r>
              <a:rPr lang="sk-SK" altLang="cs-CZ" b="1" dirty="0" smtClean="0"/>
              <a:t>.</a:t>
            </a:r>
            <a:endParaRPr lang="sk-SK" altLang="cs-CZ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sk-SK" altLang="cs-CZ" b="1" i="1" dirty="0" err="1"/>
              <a:t>Ancient</a:t>
            </a:r>
            <a:r>
              <a:rPr lang="sk-SK" altLang="cs-CZ" b="1" i="1" dirty="0"/>
              <a:t> Society or </a:t>
            </a:r>
            <a:r>
              <a:rPr lang="sk-SK" altLang="cs-CZ" b="1" i="1" dirty="0" err="1"/>
              <a:t>Researches</a:t>
            </a:r>
            <a:r>
              <a:rPr lang="sk-SK" altLang="cs-CZ" b="1" i="1" dirty="0"/>
              <a:t> in </a:t>
            </a:r>
            <a:r>
              <a:rPr lang="sk-SK" altLang="cs-CZ" b="1" i="1" dirty="0" err="1"/>
              <a:t>the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Lines</a:t>
            </a:r>
            <a:r>
              <a:rPr lang="sk-SK" altLang="cs-CZ" b="1" i="1" dirty="0"/>
              <a:t> of </a:t>
            </a:r>
            <a:r>
              <a:rPr lang="sk-SK" altLang="cs-CZ" b="1" i="1" dirty="0" err="1"/>
              <a:t>Human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Progress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from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Savagery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through</a:t>
            </a:r>
            <a:r>
              <a:rPr lang="sk-SK" altLang="cs-CZ" b="1" i="1" dirty="0"/>
              <a:t> </a:t>
            </a:r>
            <a:r>
              <a:rPr lang="sk-SK" altLang="cs-CZ" b="1" i="1" dirty="0" err="1"/>
              <a:t>Barbarism</a:t>
            </a:r>
            <a:r>
              <a:rPr lang="sk-SK" altLang="cs-CZ" b="1" i="1" dirty="0"/>
              <a:t> to </a:t>
            </a:r>
            <a:r>
              <a:rPr lang="sk-SK" altLang="cs-CZ" b="1" i="1" dirty="0" err="1"/>
              <a:t>Civilization</a:t>
            </a:r>
            <a:r>
              <a:rPr lang="sk-SK" altLang="cs-CZ" i="1" dirty="0"/>
              <a:t> </a:t>
            </a:r>
            <a:r>
              <a:rPr lang="sk-SK" altLang="cs-CZ" dirty="0"/>
              <a:t>(1877). </a:t>
            </a:r>
          </a:p>
          <a:p>
            <a:pPr eaLnBrk="1" hangingPunct="1">
              <a:lnSpc>
                <a:spcPct val="80000"/>
              </a:lnSpc>
            </a:pPr>
            <a:r>
              <a:rPr lang="sk-SK" altLang="cs-CZ" dirty="0"/>
              <a:t>štádiá ľudskej evolúcie – sociálne a technické stupne od divošstva k civilizácii. Izolované kmene ako „</a:t>
            </a:r>
            <a:r>
              <a:rPr lang="sk-SK" altLang="cs-CZ" i="1" dirty="0" err="1"/>
              <a:t>monuments</a:t>
            </a:r>
            <a:r>
              <a:rPr lang="sk-SK" altLang="cs-CZ" i="1" dirty="0"/>
              <a:t> of </a:t>
            </a:r>
            <a:r>
              <a:rPr lang="sk-SK" altLang="cs-CZ" i="1" dirty="0" err="1"/>
              <a:t>past</a:t>
            </a:r>
            <a:r>
              <a:rPr lang="sk-SK" altLang="cs-CZ" i="1" dirty="0"/>
              <a:t>“</a:t>
            </a:r>
          </a:p>
          <a:p>
            <a:pPr eaLnBrk="1" hangingPunct="1">
              <a:lnSpc>
                <a:spcPct val="80000"/>
              </a:lnSpc>
            </a:pPr>
            <a:r>
              <a:rPr lang="sk-SK" altLang="cs-CZ" i="1" dirty="0"/>
              <a:t>Rozvoj súvisí so zmenami v produkcii jedla – od lovcov a zberačov  </a:t>
            </a:r>
            <a:r>
              <a:rPr lang="en-US" altLang="cs-CZ" i="1" dirty="0"/>
              <a:t>(</a:t>
            </a:r>
            <a:r>
              <a:rPr lang="sk-SK" altLang="cs-CZ" i="1" dirty="0"/>
              <a:t>divosi) usadených poľnohospodárov (barbari), až po mestskú spoločnosť s rozvinutým poľnohospodárstvom (civilizácia)</a:t>
            </a:r>
            <a:r>
              <a:rPr lang="sk-SK" altLang="cs-CZ" dirty="0"/>
              <a:t> </a:t>
            </a:r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581653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Marxizmus</a:t>
            </a:r>
            <a:r>
              <a:rPr lang="en-US" dirty="0" smtClean="0"/>
              <a:t> 20. </a:t>
            </a:r>
            <a:r>
              <a:rPr lang="en-US" dirty="0" err="1" smtClean="0"/>
              <a:t>storo</a:t>
            </a:r>
            <a:r>
              <a:rPr lang="cs-CZ" dirty="0" err="1" smtClean="0"/>
              <a:t>čia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Objekty </a:t>
            </a:r>
            <a:r>
              <a:rPr lang="sk-SK" dirty="0"/>
              <a:t>sú predovšetkým produktom kapitalizmu, ich význam je určený tým, že sú komodity. </a:t>
            </a:r>
            <a:endParaRPr lang="sk-SK" dirty="0" smtClean="0"/>
          </a:p>
          <a:p>
            <a:r>
              <a:rPr lang="sk-SK" dirty="0" smtClean="0"/>
              <a:t>predmet </a:t>
            </a:r>
            <a:r>
              <a:rPr lang="sk-SK" dirty="0"/>
              <a:t>je vtelením kapitalistických vzťahov a každý vnímaný význam je len dôkazom falošného vedomia. Nerátajú s možnosťou, že ľudia nachádzajú významy v </a:t>
            </a:r>
            <a:r>
              <a:rPr lang="sk-SK" dirty="0" smtClean="0"/>
              <a:t>predmetoch. </a:t>
            </a:r>
            <a:endParaRPr lang="sk-SK" dirty="0"/>
          </a:p>
          <a:p>
            <a:r>
              <a:rPr lang="sk-SK" dirty="0"/>
              <a:t>Objekty v konzumnej spoločnosti psychologicky a emocionálne poškodzujú ľudí – ničia kreativitu, využívajú emocionálne potreby, ničia autentické ľudské potreby. </a:t>
            </a:r>
            <a:endParaRPr lang="sk-SK" dirty="0" smtClean="0"/>
          </a:p>
          <a:p>
            <a:r>
              <a:rPr lang="cs-CZ" dirty="0" err="1" smtClean="0"/>
              <a:t>Napr</a:t>
            </a:r>
            <a:r>
              <a:rPr lang="cs-CZ" dirty="0" smtClean="0"/>
              <a:t>. Frankfurtská škola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911915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cs-CZ" smtClean="0"/>
              <a:t>Durkheim</a:t>
            </a:r>
            <a:endParaRPr lang="cs-CZ" altLang="cs-CZ" smtClean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sk-SK" altLang="cs-CZ"/>
              <a:t>Rola predmetov v klasifikácii</a:t>
            </a:r>
          </a:p>
          <a:p>
            <a:pPr eaLnBrk="1" hangingPunct="1">
              <a:lnSpc>
                <a:spcPct val="90000"/>
              </a:lnSpc>
            </a:pPr>
            <a:r>
              <a:rPr lang="sk-SK" altLang="cs-CZ"/>
              <a:t>Predmety ako sakrálne/profánne</a:t>
            </a:r>
          </a:p>
          <a:p>
            <a:pPr eaLnBrk="1" hangingPunct="1">
              <a:lnSpc>
                <a:spcPct val="90000"/>
              </a:lnSpc>
            </a:pPr>
            <a:r>
              <a:rPr lang="sk-SK" altLang="cs-CZ"/>
              <a:t>Totem ako symbolické vyjadrenie skupiny ako celku</a:t>
            </a:r>
          </a:p>
          <a:p>
            <a:pPr eaLnBrk="1" hangingPunct="1">
              <a:lnSpc>
                <a:spcPct val="90000"/>
              </a:lnSpc>
            </a:pPr>
            <a:endParaRPr lang="sk-SK" altLang="cs-CZ"/>
          </a:p>
          <a:p>
            <a:pPr eaLnBrk="1" hangingPunct="1">
              <a:lnSpc>
                <a:spcPct val="90000"/>
              </a:lnSpc>
            </a:pPr>
            <a:r>
              <a:rPr lang="sk-SK" altLang="cs-CZ" b="1"/>
              <a:t>Diela:</a:t>
            </a:r>
            <a:r>
              <a:rPr lang="sk-SK" altLang="cs-CZ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Durkheim and Mauss (1963[1903]) </a:t>
            </a:r>
            <a:r>
              <a:rPr lang="cs-CZ" altLang="cs-CZ" i="1"/>
              <a:t>Primitive Classification</a:t>
            </a:r>
            <a:r>
              <a:rPr lang="cs-CZ" altLang="cs-CZ"/>
              <a:t>.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/>
              <a:t>Durkheim</a:t>
            </a:r>
            <a:r>
              <a:rPr lang="cs-CZ" altLang="cs-CZ" i="1"/>
              <a:t> </a:t>
            </a:r>
            <a:r>
              <a:rPr lang="cs-CZ" altLang="cs-CZ"/>
              <a:t>(1995[1912]) </a:t>
            </a:r>
            <a:r>
              <a:rPr lang="cs-CZ" altLang="cs-CZ" i="1"/>
              <a:t>The Elementary Forms of the Religious Life </a:t>
            </a:r>
          </a:p>
        </p:txBody>
      </p:sp>
    </p:spTree>
    <p:extLst>
      <p:ext uri="{BB962C8B-B14F-4D97-AF65-F5344CB8AC3E}">
        <p14:creationId xmlns:p14="http://schemas.microsoft.com/office/powerpoint/2010/main" val="2947256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cs-CZ" smtClean="0"/>
              <a:t>Durkheim</a:t>
            </a:r>
            <a:endParaRPr lang="cs-CZ" altLang="cs-CZ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sk-SK" altLang="cs-CZ" sz="2400" dirty="0"/>
          </a:p>
          <a:p>
            <a:pPr eaLnBrk="1" hangingPunct="1">
              <a:lnSpc>
                <a:spcPct val="80000"/>
              </a:lnSpc>
            </a:pPr>
            <a:r>
              <a:rPr lang="sk-SK" altLang="cs-CZ" sz="2400" dirty="0"/>
              <a:t>„</a:t>
            </a:r>
            <a:r>
              <a:rPr lang="sk-SK" altLang="cs-CZ" sz="2400" dirty="0" err="1"/>
              <a:t>The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whole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world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seems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populated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with</a:t>
            </a:r>
            <a:r>
              <a:rPr lang="sk-SK" altLang="cs-CZ" sz="2400" dirty="0"/>
              <a:t> </a:t>
            </a:r>
            <a:r>
              <a:rPr lang="sk-SK" altLang="cs-CZ" sz="2400" dirty="0" err="1"/>
              <a:t>forces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that</a:t>
            </a:r>
            <a:r>
              <a:rPr lang="sk-SK" altLang="cs-CZ" sz="2400" dirty="0"/>
              <a:t> in reality </a:t>
            </a:r>
            <a:r>
              <a:rPr lang="sk-SK" altLang="cs-CZ" sz="2400" dirty="0" err="1"/>
              <a:t>exist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only</a:t>
            </a:r>
            <a:r>
              <a:rPr lang="sk-SK" altLang="cs-CZ" sz="2400" dirty="0"/>
              <a:t> in </a:t>
            </a:r>
            <a:r>
              <a:rPr lang="sk-SK" altLang="cs-CZ" sz="2400" dirty="0" err="1"/>
              <a:t>our</a:t>
            </a:r>
            <a:r>
              <a:rPr lang="sk-SK" altLang="cs-CZ" sz="2400" dirty="0"/>
              <a:t> </a:t>
            </a:r>
            <a:r>
              <a:rPr lang="sk-SK" altLang="cs-CZ" sz="2400" dirty="0" err="1"/>
              <a:t>minds</a:t>
            </a:r>
            <a:r>
              <a:rPr lang="sk-SK" altLang="cs-CZ" sz="2400" dirty="0"/>
              <a:t>. </a:t>
            </a:r>
            <a:r>
              <a:rPr lang="sk-SK" altLang="cs-CZ" sz="2400" dirty="0" err="1"/>
              <a:t>We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know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what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flag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for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soldier</a:t>
            </a:r>
            <a:r>
              <a:rPr lang="sk-SK" altLang="cs-CZ" sz="2400" dirty="0"/>
              <a:t>, </a:t>
            </a:r>
            <a:r>
              <a:rPr lang="sk-SK" altLang="cs-CZ" sz="2400" dirty="0" err="1"/>
              <a:t>but</a:t>
            </a:r>
            <a:r>
              <a:rPr lang="sk-SK" altLang="cs-CZ" sz="2400" dirty="0"/>
              <a:t> in </a:t>
            </a:r>
            <a:r>
              <a:rPr lang="sk-SK" altLang="cs-CZ" sz="2400" dirty="0" err="1"/>
              <a:t>itself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only</a:t>
            </a:r>
            <a:r>
              <a:rPr lang="sk-SK" altLang="cs-CZ" sz="2400" dirty="0"/>
              <a:t> a bit of </a:t>
            </a:r>
            <a:r>
              <a:rPr lang="sk-SK" altLang="cs-CZ" sz="2400" dirty="0" err="1"/>
              <a:t>cloth</a:t>
            </a:r>
            <a:r>
              <a:rPr lang="sk-SK" altLang="cs-CZ" sz="2400" dirty="0"/>
              <a:t> … A </a:t>
            </a:r>
            <a:r>
              <a:rPr lang="sk-SK" altLang="cs-CZ" sz="2400" dirty="0" err="1"/>
              <a:t>cancelled</a:t>
            </a:r>
            <a:r>
              <a:rPr lang="sk-SK" altLang="cs-CZ" sz="2400" dirty="0"/>
              <a:t> </a:t>
            </a:r>
            <a:r>
              <a:rPr lang="sk-SK" altLang="cs-CZ" sz="2400" dirty="0" err="1"/>
              <a:t>postage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stamp</a:t>
            </a:r>
            <a:r>
              <a:rPr lang="sk-SK" altLang="cs-CZ" sz="2400" dirty="0"/>
              <a:t> </a:t>
            </a:r>
            <a:r>
              <a:rPr lang="sk-SK" altLang="cs-CZ" sz="2400" dirty="0" err="1"/>
              <a:t>may</a:t>
            </a:r>
            <a:r>
              <a:rPr lang="sk-SK" altLang="cs-CZ" sz="2400" dirty="0"/>
              <a:t> </a:t>
            </a:r>
            <a:r>
              <a:rPr lang="sk-SK" altLang="cs-CZ" sz="2400" dirty="0" err="1"/>
              <a:t>be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worth</a:t>
            </a:r>
            <a:r>
              <a:rPr lang="sk-SK" altLang="cs-CZ" sz="2400" dirty="0"/>
              <a:t> a </a:t>
            </a:r>
            <a:r>
              <a:rPr lang="sk-SK" altLang="cs-CZ" sz="2400" dirty="0" err="1"/>
              <a:t>fortune</a:t>
            </a:r>
            <a:r>
              <a:rPr lang="sk-SK" altLang="cs-CZ" sz="2400" dirty="0"/>
              <a:t>, </a:t>
            </a:r>
            <a:r>
              <a:rPr lang="sk-SK" altLang="cs-CZ" sz="2400" dirty="0" err="1"/>
              <a:t>but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obviously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that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value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is</a:t>
            </a:r>
            <a:r>
              <a:rPr lang="sk-SK" altLang="cs-CZ" sz="2400" dirty="0"/>
              <a:t> in no </a:t>
            </a:r>
            <a:r>
              <a:rPr lang="sk-SK" altLang="cs-CZ" sz="2400" dirty="0" err="1"/>
              <a:t>way</a:t>
            </a:r>
            <a:r>
              <a:rPr lang="sk-SK" altLang="cs-CZ" sz="2400" dirty="0"/>
              <a:t> </a:t>
            </a:r>
            <a:r>
              <a:rPr lang="sk-SK" altLang="cs-CZ" sz="2400" dirty="0" err="1"/>
              <a:t>entailed</a:t>
            </a:r>
            <a:r>
              <a:rPr lang="sk-SK" altLang="cs-CZ" sz="2400" dirty="0"/>
              <a:t> by </a:t>
            </a:r>
            <a:r>
              <a:rPr lang="sk-SK" altLang="cs-CZ" sz="2400" dirty="0" err="1"/>
              <a:t>its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natural</a:t>
            </a:r>
            <a:r>
              <a:rPr lang="sk-SK" altLang="cs-CZ" sz="2400" dirty="0"/>
              <a:t> </a:t>
            </a:r>
            <a:r>
              <a:rPr lang="sk-SK" altLang="cs-CZ" sz="2400" dirty="0" err="1"/>
              <a:t>properties</a:t>
            </a:r>
            <a:r>
              <a:rPr lang="sk-SK" altLang="cs-CZ" sz="2400" dirty="0"/>
              <a:t>. </a:t>
            </a:r>
            <a:r>
              <a:rPr lang="sk-SK" altLang="cs-CZ" sz="2400" dirty="0" err="1"/>
              <a:t>But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collective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representations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often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impute</a:t>
            </a:r>
            <a:r>
              <a:rPr lang="sk-SK" altLang="cs-CZ" sz="2400" dirty="0"/>
              <a:t> to </a:t>
            </a:r>
            <a:r>
              <a:rPr lang="sk-SK" altLang="cs-CZ" sz="2400" dirty="0" err="1"/>
              <a:t>the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things</a:t>
            </a:r>
            <a:r>
              <a:rPr lang="sk-SK" altLang="cs-CZ" sz="2400" dirty="0"/>
              <a:t> to </a:t>
            </a:r>
            <a:r>
              <a:rPr lang="sk-SK" altLang="cs-CZ" sz="2400" dirty="0" err="1"/>
              <a:t>which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they</a:t>
            </a:r>
            <a:r>
              <a:rPr lang="sk-SK" altLang="cs-CZ" sz="2400" dirty="0"/>
              <a:t> </a:t>
            </a:r>
            <a:r>
              <a:rPr lang="sk-SK" altLang="cs-CZ" sz="2400" dirty="0" err="1"/>
              <a:t>refer</a:t>
            </a:r>
            <a:r>
              <a:rPr lang="sk-SK" altLang="cs-CZ" sz="2400" dirty="0"/>
              <a:t> </a:t>
            </a:r>
            <a:r>
              <a:rPr lang="sk-SK" altLang="cs-CZ" sz="2400" dirty="0" err="1"/>
              <a:t>properties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that</a:t>
            </a:r>
            <a:r>
              <a:rPr lang="sk-SK" altLang="cs-CZ" sz="2400" dirty="0"/>
              <a:t> do </a:t>
            </a:r>
            <a:r>
              <a:rPr lang="sk-SK" altLang="cs-CZ" sz="2400" dirty="0" err="1"/>
              <a:t>not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exist</a:t>
            </a:r>
            <a:r>
              <a:rPr lang="sk-SK" altLang="cs-CZ" sz="2400" dirty="0"/>
              <a:t> in </a:t>
            </a:r>
            <a:r>
              <a:rPr lang="sk-SK" altLang="cs-CZ" sz="2400" dirty="0" err="1"/>
              <a:t>them</a:t>
            </a:r>
            <a:r>
              <a:rPr lang="sk-SK" altLang="cs-CZ" sz="2400" dirty="0"/>
              <a:t> … </a:t>
            </a:r>
            <a:r>
              <a:rPr lang="sk-SK" altLang="cs-CZ" sz="2400" dirty="0" err="1"/>
              <a:t>The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soldier</a:t>
            </a:r>
            <a:r>
              <a:rPr lang="sk-SK" altLang="cs-CZ" sz="2400" dirty="0"/>
              <a:t> </a:t>
            </a:r>
            <a:r>
              <a:rPr lang="sk-SK" altLang="cs-CZ" sz="2400" dirty="0" err="1"/>
              <a:t>who</a:t>
            </a:r>
            <a:r>
              <a:rPr lang="sk-SK" altLang="cs-CZ" sz="2400" dirty="0"/>
              <a:t> </a:t>
            </a:r>
            <a:r>
              <a:rPr lang="sk-SK" altLang="cs-CZ" sz="2400" dirty="0" err="1"/>
              <a:t>falls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defending</a:t>
            </a:r>
            <a:r>
              <a:rPr lang="sk-SK" altLang="cs-CZ" sz="2400" dirty="0"/>
              <a:t> </a:t>
            </a:r>
            <a:r>
              <a:rPr lang="sk-SK" altLang="cs-CZ" sz="2400" dirty="0" err="1"/>
              <a:t>his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flag</a:t>
            </a:r>
            <a:r>
              <a:rPr lang="sk-SK" altLang="cs-CZ" sz="2400" dirty="0"/>
              <a:t> </a:t>
            </a:r>
            <a:r>
              <a:rPr lang="sk-SK" altLang="cs-CZ" sz="2400" dirty="0" err="1"/>
              <a:t>certainly</a:t>
            </a:r>
            <a:r>
              <a:rPr lang="sk-SK" altLang="cs-CZ" sz="2400" dirty="0"/>
              <a:t> </a:t>
            </a:r>
            <a:r>
              <a:rPr lang="sk-SK" altLang="cs-CZ" sz="2400" dirty="0" err="1"/>
              <a:t>does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not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believe</a:t>
            </a:r>
            <a:r>
              <a:rPr lang="sk-SK" altLang="cs-CZ" sz="2400" dirty="0"/>
              <a:t> he has </a:t>
            </a:r>
            <a:r>
              <a:rPr lang="sk-SK" altLang="cs-CZ" sz="2400" dirty="0" err="1"/>
              <a:t>sacrificed</a:t>
            </a:r>
            <a:r>
              <a:rPr lang="sk-SK" altLang="cs-CZ" sz="2400" dirty="0"/>
              <a:t> </a:t>
            </a:r>
            <a:r>
              <a:rPr lang="sk-SK" altLang="cs-CZ" sz="2400" dirty="0" err="1"/>
              <a:t>himself</a:t>
            </a:r>
            <a:r>
              <a:rPr lang="sk-SK" altLang="cs-CZ" sz="2400" dirty="0"/>
              <a:t> to a </a:t>
            </a:r>
            <a:r>
              <a:rPr lang="sk-SK" altLang="cs-CZ" sz="2400" dirty="0" err="1"/>
              <a:t>piece</a:t>
            </a:r>
            <a:r>
              <a:rPr lang="sk-SK" altLang="cs-CZ" sz="2400" dirty="0"/>
              <a:t> of </a:t>
            </a:r>
            <a:r>
              <a:rPr lang="sk-SK" altLang="cs-CZ" sz="2400" dirty="0" err="1"/>
              <a:t>cloth</a:t>
            </a:r>
            <a:r>
              <a:rPr lang="sk-SK" altLang="cs-CZ" sz="2400" dirty="0"/>
              <a:t> … to </a:t>
            </a:r>
            <a:r>
              <a:rPr lang="sk-SK" altLang="cs-CZ" sz="2400" dirty="0" err="1"/>
              <a:t>express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our</a:t>
            </a:r>
            <a:r>
              <a:rPr lang="sk-SK" altLang="cs-CZ" sz="2400" dirty="0"/>
              <a:t> </a:t>
            </a:r>
            <a:r>
              <a:rPr lang="sk-SK" altLang="cs-CZ" sz="2400" dirty="0" err="1"/>
              <a:t>own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ideas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even</a:t>
            </a:r>
            <a:r>
              <a:rPr lang="sk-SK" altLang="cs-CZ" sz="2400" dirty="0"/>
              <a:t> to </a:t>
            </a:r>
            <a:r>
              <a:rPr lang="sk-SK" altLang="cs-CZ" sz="2400" dirty="0" err="1"/>
              <a:t>ourselves</a:t>
            </a:r>
            <a:r>
              <a:rPr lang="sk-SK" altLang="cs-CZ" sz="2400" dirty="0"/>
              <a:t>, </a:t>
            </a:r>
            <a:r>
              <a:rPr lang="sk-SK" altLang="cs-CZ" sz="2400" dirty="0" err="1"/>
              <a:t>we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need</a:t>
            </a:r>
            <a:r>
              <a:rPr lang="sk-SK" altLang="cs-CZ" sz="2400" dirty="0"/>
              <a:t> to </a:t>
            </a:r>
            <a:r>
              <a:rPr lang="sk-SK" altLang="cs-CZ" sz="2400" dirty="0" err="1"/>
              <a:t>attach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those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ideas</a:t>
            </a:r>
            <a:r>
              <a:rPr lang="sk-SK" altLang="cs-CZ" sz="2400" dirty="0"/>
              <a:t> to </a:t>
            </a:r>
            <a:r>
              <a:rPr lang="sk-SK" altLang="cs-CZ" sz="2400" dirty="0" err="1"/>
              <a:t>material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things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that</a:t>
            </a:r>
            <a:r>
              <a:rPr lang="sk-SK" altLang="cs-CZ" sz="2400" dirty="0"/>
              <a:t> </a:t>
            </a:r>
            <a:r>
              <a:rPr lang="sk-SK" altLang="cs-CZ" sz="2400" dirty="0" err="1"/>
              <a:t>symbolize</a:t>
            </a:r>
            <a:r>
              <a:rPr lang="sk-SK" altLang="cs-CZ" sz="2400" dirty="0"/>
              <a:t> </a:t>
            </a:r>
            <a:r>
              <a:rPr lang="sk-SK" altLang="cs-CZ" sz="2400" dirty="0" err="1"/>
              <a:t>them</a:t>
            </a:r>
            <a:r>
              <a:rPr lang="sk-SK" altLang="cs-CZ" sz="2400" dirty="0"/>
              <a:t>. (</a:t>
            </a:r>
            <a:r>
              <a:rPr lang="sk-SK" altLang="cs-CZ" sz="2400" dirty="0" err="1"/>
              <a:t>Durkheim</a:t>
            </a:r>
            <a:r>
              <a:rPr lang="sk-SK" altLang="cs-CZ" sz="2400" dirty="0"/>
              <a:t>, 1995[1912]: 228–9) “</a:t>
            </a:r>
            <a:endParaRPr lang="cs-CZ" altLang="cs-CZ" sz="2400" dirty="0"/>
          </a:p>
        </p:txBody>
      </p:sp>
    </p:spTree>
    <p:extLst>
      <p:ext uri="{BB962C8B-B14F-4D97-AF65-F5344CB8AC3E}">
        <p14:creationId xmlns:p14="http://schemas.microsoft.com/office/powerpoint/2010/main" val="4281524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Funkcionalizmus</a:t>
            </a: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Od </a:t>
            </a:r>
            <a:r>
              <a:rPr lang="en-US" dirty="0" err="1"/>
              <a:t>objektu</a:t>
            </a:r>
            <a:r>
              <a:rPr lang="en-US" dirty="0"/>
              <a:t> k </a:t>
            </a:r>
            <a:r>
              <a:rPr lang="en-US" dirty="0" err="1"/>
              <a:t>textu</a:t>
            </a:r>
            <a:r>
              <a:rPr lang="en-US" dirty="0"/>
              <a:t>, </a:t>
            </a:r>
            <a:r>
              <a:rPr lang="sk-SK" dirty="0"/>
              <a:t>od zbierky k monografii, od múzea ku </a:t>
            </a:r>
            <a:r>
              <a:rPr lang="sk-SK" dirty="0" smtClean="0"/>
              <a:t>katedre</a:t>
            </a:r>
            <a:r>
              <a:rPr lang="sk-SK" dirty="0"/>
              <a:t> </a:t>
            </a:r>
            <a:r>
              <a:rPr lang="sk-SK" dirty="0" smtClean="0"/>
              <a:t> </a:t>
            </a:r>
          </a:p>
          <a:p>
            <a:r>
              <a:rPr lang="sk-SK" dirty="0" err="1" smtClean="0"/>
              <a:t>dô</a:t>
            </a:r>
            <a:r>
              <a:rPr lang="cs-CZ" dirty="0"/>
              <a:t>raz na </a:t>
            </a:r>
            <a:r>
              <a:rPr lang="cs-CZ" dirty="0" err="1"/>
              <a:t>spoločnosť</a:t>
            </a:r>
            <a:r>
              <a:rPr lang="cs-CZ" dirty="0"/>
              <a:t> a vztahy</a:t>
            </a:r>
            <a:endParaRPr lang="sk-SK" dirty="0"/>
          </a:p>
          <a:p>
            <a:r>
              <a:rPr lang="sk-SK" b="1" dirty="0" err="1" smtClean="0"/>
              <a:t>Malinowski</a:t>
            </a:r>
            <a:r>
              <a:rPr lang="sk-SK" b="1" dirty="0" smtClean="0"/>
              <a:t> - </a:t>
            </a:r>
            <a:r>
              <a:rPr lang="sk-SK" dirty="0"/>
              <a:t>o</a:t>
            </a:r>
            <a:r>
              <a:rPr lang="sk-SK" dirty="0" smtClean="0"/>
              <a:t>bjekty sa z centra záujmu stávajú pozadím, javiskom, rámcom.</a:t>
            </a:r>
          </a:p>
        </p:txBody>
      </p:sp>
    </p:spTree>
    <p:extLst>
      <p:ext uri="{BB962C8B-B14F-4D97-AF65-F5344CB8AC3E}">
        <p14:creationId xmlns:p14="http://schemas.microsoft.com/office/powerpoint/2010/main" val="19590117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smtClean="0"/>
              <a:t>Štukturalizmus Lévi Straussa</a:t>
            </a:r>
            <a:r>
              <a:rPr lang="sk-SK" altLang="cs-CZ" smtClean="0"/>
              <a:t> </a:t>
            </a:r>
            <a:endParaRPr lang="cs-CZ" altLang="cs-CZ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dirty="0"/>
              <a:t>Elementy kultúry – veci, spotrebný tovar – sú vnímané ako texty na čítanie. Môžeme ich čítať tým, že im porozumieme ako organizácii i znakov. Texty majú význam v rámci systémov znakov. </a:t>
            </a:r>
          </a:p>
          <a:p>
            <a:r>
              <a:rPr lang="sk-SK" dirty="0"/>
              <a:t>Nezáujem o sociálne procesy</a:t>
            </a:r>
          </a:p>
          <a:p>
            <a:r>
              <a:rPr lang="sk-SK" b="1" dirty="0" err="1"/>
              <a:t>Lévi</a:t>
            </a:r>
            <a:r>
              <a:rPr lang="sk-SK" b="1" dirty="0"/>
              <a:t>-Strauss </a:t>
            </a:r>
            <a:r>
              <a:rPr lang="sk-SK" b="1" dirty="0" smtClean="0"/>
              <a:t>– </a:t>
            </a:r>
            <a:r>
              <a:rPr lang="sk-SK" altLang="cs-CZ" b="1" dirty="0" err="1" smtClean="0"/>
              <a:t>Totemizmus</a:t>
            </a:r>
            <a:r>
              <a:rPr lang="en-US" altLang="cs-CZ" b="1" dirty="0"/>
              <a:t>;</a:t>
            </a:r>
            <a:r>
              <a:rPr lang="sk-SK" altLang="cs-CZ" b="1" dirty="0" smtClean="0"/>
              <a:t> Cesta masiek</a:t>
            </a:r>
            <a:endParaRPr lang="sk-SK" altLang="cs-CZ" b="1" dirty="0"/>
          </a:p>
          <a:p>
            <a:pPr>
              <a:lnSpc>
                <a:spcPct val="90000"/>
              </a:lnSpc>
            </a:pPr>
            <a:r>
              <a:rPr lang="sk-SK" altLang="cs-CZ" dirty="0"/>
              <a:t>Veci sú médium pre vytvorenie kultúrneho porozumenia – zvieratá sú v mýtoch, nie preto, že sú dobré na jedenie, ale preto, lebo sú dobré na myslenie</a:t>
            </a:r>
          </a:p>
          <a:p>
            <a:pPr>
              <a:lnSpc>
                <a:spcPct val="90000"/>
              </a:lnSpc>
            </a:pPr>
            <a:r>
              <a:rPr lang="sk-SK" altLang="cs-CZ" dirty="0" err="1"/>
              <a:t>Totemizmus</a:t>
            </a:r>
            <a:r>
              <a:rPr lang="sk-SK" altLang="cs-CZ" dirty="0"/>
              <a:t> - nie izolovaná klasifikácia, ale prax, ktorú je nutné analyzovať v rámci všeobecnejšieho poľa vzťahov medzi ľuďmi a prírodnými objektmi. Logický poriadok kultúry a civilizácie</a:t>
            </a:r>
          </a:p>
        </p:txBody>
      </p:sp>
    </p:spTree>
    <p:extLst>
      <p:ext uri="{BB962C8B-B14F-4D97-AF65-F5344CB8AC3E}">
        <p14:creationId xmlns:p14="http://schemas.microsoft.com/office/powerpoint/2010/main" val="25103418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sz="4000" b="1" dirty="0"/>
              <a:t>Mary </a:t>
            </a:r>
            <a:r>
              <a:rPr lang="sk-SK" altLang="cs-CZ" sz="4000" b="1" dirty="0" err="1"/>
              <a:t>Dougas</a:t>
            </a:r>
            <a:r>
              <a:rPr lang="sk-SK" altLang="cs-CZ" sz="4000" b="1" dirty="0"/>
              <a:t>, </a:t>
            </a:r>
            <a:r>
              <a:rPr lang="sk-SK" altLang="cs-CZ" sz="4000" b="1" dirty="0" err="1"/>
              <a:t>Byron</a:t>
            </a:r>
            <a:r>
              <a:rPr lang="sk-SK" altLang="cs-CZ" sz="4000" b="1" dirty="0"/>
              <a:t> </a:t>
            </a:r>
            <a:r>
              <a:rPr lang="sk-SK" altLang="cs-CZ" sz="4000" b="1" dirty="0" err="1"/>
              <a:t>Isherwood</a:t>
            </a:r>
            <a:r>
              <a:rPr lang="sk-SK" altLang="cs-CZ" sz="4000" b="1" dirty="0"/>
              <a:t>. </a:t>
            </a:r>
            <a:r>
              <a:rPr lang="sk-SK" altLang="cs-CZ" sz="4000" b="1" dirty="0" err="1"/>
              <a:t>World</a:t>
            </a:r>
            <a:r>
              <a:rPr lang="sk-SK" altLang="cs-CZ" sz="4000" b="1" dirty="0"/>
              <a:t> of </a:t>
            </a:r>
            <a:r>
              <a:rPr lang="sk-SK" altLang="cs-CZ" sz="4000" b="1" dirty="0" err="1"/>
              <a:t>Goods</a:t>
            </a:r>
            <a:r>
              <a:rPr lang="sk-SK" altLang="cs-CZ" sz="4000" b="1" dirty="0"/>
              <a:t> 1979.</a:t>
            </a:r>
            <a:r>
              <a:rPr lang="sk-SK" altLang="cs-CZ" sz="4000" dirty="0"/>
              <a:t> </a:t>
            </a:r>
            <a:endParaRPr lang="cs-CZ" altLang="cs-CZ" sz="4000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sk-SK" altLang="cs-CZ" dirty="0"/>
              <a:t>Komodity </a:t>
            </a:r>
            <a:r>
              <a:rPr lang="sk-SK" altLang="cs-CZ" dirty="0" smtClean="0"/>
              <a:t>ako neverbálne </a:t>
            </a:r>
            <a:r>
              <a:rPr lang="sk-SK" altLang="cs-CZ" dirty="0"/>
              <a:t>médium pre ľudskú kreativitu, zviditeľňujú a </a:t>
            </a:r>
            <a:r>
              <a:rPr lang="sk-SK" altLang="cs-CZ" dirty="0" err="1"/>
              <a:t>ustáľujú</a:t>
            </a:r>
            <a:r>
              <a:rPr lang="sk-SK" altLang="cs-CZ" dirty="0"/>
              <a:t> kultúrne kategórie.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k-SK" altLang="cs-CZ" dirty="0"/>
              <a:t>majú sociálne významy – označujú a indikujú vzťahy a klasifikácie.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k-SK" altLang="cs-CZ" dirty="0"/>
              <a:t>cez verejné významy a cez verejné používanie objektov spotreba organizuje sociálny poriadok tým, že zviditeľňuje sociálne rozdelenie, kategórie, hierarchiu... 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k-SK" altLang="cs-CZ" dirty="0"/>
              <a:t>sociálny význam je vo všeobecnosti nestály a meniaci sa, rituály spotreby sú konvencie, kde sa pri používaní predmetov tieto významy ukotvia a zviditeľnia zdieľané definície. </a:t>
            </a:r>
            <a:endParaRPr lang="sk-SK" altLang="cs-CZ" dirty="0" smtClean="0"/>
          </a:p>
          <a:p>
            <a:pPr>
              <a:lnSpc>
                <a:spcPct val="80000"/>
              </a:lnSpc>
              <a:buFontTx/>
              <a:buChar char="-"/>
            </a:pPr>
            <a:endParaRPr lang="sk-SK" altLang="cs-CZ" dirty="0" smtClean="0"/>
          </a:p>
          <a:p>
            <a:pPr>
              <a:lnSpc>
                <a:spcPct val="80000"/>
              </a:lnSpc>
              <a:buFontTx/>
              <a:buChar char="-"/>
            </a:pPr>
            <a:endParaRPr lang="sk-SK" altLang="cs-CZ" dirty="0"/>
          </a:p>
        </p:txBody>
      </p:sp>
    </p:spTree>
    <p:extLst>
      <p:ext uri="{BB962C8B-B14F-4D97-AF65-F5344CB8AC3E}">
        <p14:creationId xmlns:p14="http://schemas.microsoft.com/office/powerpoint/2010/main" val="24474389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altLang="cs-CZ" b="1" dirty="0"/>
              <a:t>Mary </a:t>
            </a:r>
            <a:r>
              <a:rPr lang="sk-SK" altLang="cs-CZ" b="1" dirty="0" err="1"/>
              <a:t>Dougas</a:t>
            </a:r>
            <a:r>
              <a:rPr lang="sk-SK" altLang="cs-CZ" b="1" dirty="0"/>
              <a:t>, </a:t>
            </a:r>
            <a:r>
              <a:rPr lang="sk-SK" altLang="cs-CZ" b="1" dirty="0" err="1"/>
              <a:t>Byron</a:t>
            </a:r>
            <a:r>
              <a:rPr lang="sk-SK" altLang="cs-CZ" b="1" dirty="0"/>
              <a:t> </a:t>
            </a:r>
            <a:r>
              <a:rPr lang="sk-SK" altLang="cs-CZ" b="1" dirty="0" err="1"/>
              <a:t>Isherwood</a:t>
            </a:r>
            <a:r>
              <a:rPr lang="sk-SK" altLang="cs-CZ" b="1" dirty="0"/>
              <a:t>. </a:t>
            </a:r>
            <a:r>
              <a:rPr lang="sk-SK" altLang="cs-CZ" b="1" dirty="0" err="1"/>
              <a:t>World</a:t>
            </a:r>
            <a:r>
              <a:rPr lang="sk-SK" altLang="cs-CZ" b="1" dirty="0"/>
              <a:t> of </a:t>
            </a:r>
            <a:r>
              <a:rPr lang="sk-SK" altLang="cs-CZ" b="1" dirty="0" err="1"/>
              <a:t>Goods</a:t>
            </a:r>
            <a:r>
              <a:rPr lang="sk-SK" altLang="cs-CZ" b="1" dirty="0"/>
              <a:t> 1979.</a:t>
            </a:r>
            <a:r>
              <a:rPr lang="sk-SK" altLang="cs-CZ" dirty="0"/>
              <a:t>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buFontTx/>
              <a:buChar char="-"/>
            </a:pPr>
            <a:r>
              <a:rPr lang="sk-SK" altLang="cs-CZ" dirty="0" smtClean="0"/>
              <a:t>Problém </a:t>
            </a:r>
            <a:r>
              <a:rPr lang="sk-SK" altLang="cs-CZ" dirty="0"/>
              <a:t>je, že významy vecí sú vnímané akoby len reflektovali už </a:t>
            </a:r>
            <a:r>
              <a:rPr lang="sk-SK" altLang="cs-CZ" dirty="0" err="1"/>
              <a:t>preexistujúcu</a:t>
            </a:r>
            <a:r>
              <a:rPr lang="sk-SK" altLang="cs-CZ" dirty="0"/>
              <a:t> sociálnu realitu. Akoby boli pasívne </a:t>
            </a:r>
            <a:r>
              <a:rPr lang="sk-SK" altLang="cs-CZ" dirty="0" err="1"/>
              <a:t>štrukturované</a:t>
            </a:r>
            <a:r>
              <a:rPr lang="sk-SK" altLang="cs-CZ" dirty="0"/>
              <a:t> spoločnosťou. Tento pohľad ignoruje to, že sociálny poriadok nie je len reflektovaný, ale aj konštituovaný a menený cez materiálnu prax. </a:t>
            </a:r>
            <a:endParaRPr lang="cs-CZ" alt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10883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smtClean="0"/>
              <a:t>Pierre </a:t>
            </a:r>
            <a:r>
              <a:rPr lang="sk-SK" b="1" dirty="0" err="1" smtClean="0"/>
              <a:t>Bourdieu</a:t>
            </a:r>
            <a:endParaRPr lang="en-GB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i="1" dirty="0" err="1"/>
              <a:t>Kabylský</a:t>
            </a:r>
            <a:r>
              <a:rPr lang="sk-SK" b="1" i="1" dirty="0"/>
              <a:t> dom </a:t>
            </a:r>
            <a:r>
              <a:rPr lang="sk-SK" dirty="0"/>
              <a:t>(</a:t>
            </a:r>
            <a:r>
              <a:rPr lang="sk-SK" dirty="0" err="1"/>
              <a:t>kabylský</a:t>
            </a:r>
            <a:r>
              <a:rPr lang="sk-SK" dirty="0"/>
              <a:t> dom) 1970</a:t>
            </a:r>
          </a:p>
          <a:p>
            <a:r>
              <a:rPr lang="sk-SK" b="1" i="1" dirty="0" err="1" smtClean="0"/>
              <a:t>Outline</a:t>
            </a:r>
            <a:r>
              <a:rPr lang="sk-SK" b="1" i="1" dirty="0" smtClean="0"/>
              <a:t> of </a:t>
            </a:r>
            <a:r>
              <a:rPr lang="sk-SK" b="1" i="1" dirty="0" err="1" smtClean="0"/>
              <a:t>Theory</a:t>
            </a:r>
            <a:r>
              <a:rPr lang="sk-SK" b="1" i="1" dirty="0" smtClean="0"/>
              <a:t> of </a:t>
            </a:r>
            <a:r>
              <a:rPr lang="sk-SK" b="1" i="1" dirty="0" err="1" smtClean="0"/>
              <a:t>Practice</a:t>
            </a:r>
            <a:r>
              <a:rPr lang="sk-SK" b="1" i="1" dirty="0" smtClean="0"/>
              <a:t>  </a:t>
            </a:r>
            <a:r>
              <a:rPr lang="sk-SK" dirty="0" smtClean="0"/>
              <a:t>1977</a:t>
            </a:r>
          </a:p>
          <a:p>
            <a:r>
              <a:rPr lang="sk-SK" b="1" i="1" dirty="0" err="1" smtClean="0"/>
              <a:t>Distinction</a:t>
            </a:r>
            <a:r>
              <a:rPr lang="sk-SK" b="1" i="1" dirty="0"/>
              <a:t>: A </a:t>
            </a:r>
            <a:r>
              <a:rPr lang="sk-SK" b="1" i="1" dirty="0" err="1"/>
              <a:t>Social</a:t>
            </a:r>
            <a:r>
              <a:rPr lang="sk-SK" b="1" i="1" dirty="0"/>
              <a:t> </a:t>
            </a:r>
            <a:r>
              <a:rPr lang="sk-SK" b="1" i="1" dirty="0" err="1"/>
              <a:t>Critique</a:t>
            </a:r>
            <a:r>
              <a:rPr lang="sk-SK" b="1" i="1" dirty="0"/>
              <a:t> of </a:t>
            </a:r>
            <a:r>
              <a:rPr lang="sk-SK" b="1" i="1" dirty="0" err="1"/>
              <a:t>the</a:t>
            </a:r>
            <a:r>
              <a:rPr lang="sk-SK" b="1" i="1" dirty="0"/>
              <a:t> </a:t>
            </a:r>
            <a:r>
              <a:rPr lang="sk-SK" b="1" i="1" dirty="0" err="1"/>
              <a:t>Judgement</a:t>
            </a:r>
            <a:r>
              <a:rPr lang="sk-SK" b="1" i="1" dirty="0"/>
              <a:t> of Taste</a:t>
            </a:r>
            <a:r>
              <a:rPr lang="sk-SK" i="1" dirty="0" smtClean="0"/>
              <a:t>. </a:t>
            </a:r>
            <a:r>
              <a:rPr lang="sk-SK" dirty="0" smtClean="0"/>
              <a:t>1979 (v angličtine 1984)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62544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smtClean="0"/>
              <a:t> </a:t>
            </a:r>
            <a:r>
              <a:rPr lang="sk-SK" b="1" i="1" dirty="0" err="1" smtClean="0"/>
              <a:t>Bourdieu</a:t>
            </a:r>
            <a:r>
              <a:rPr lang="sk-SK" b="1" i="1" dirty="0" smtClean="0"/>
              <a:t> - </a:t>
            </a:r>
            <a:r>
              <a:rPr lang="sk-SK" b="1" i="1" dirty="0" err="1" smtClean="0"/>
              <a:t>Kabylský</a:t>
            </a:r>
            <a:r>
              <a:rPr lang="sk-SK" b="1" i="1" dirty="0" smtClean="0"/>
              <a:t> dom a </a:t>
            </a:r>
            <a:r>
              <a:rPr lang="sk-SK" b="1" i="1" dirty="0" err="1" smtClean="0"/>
              <a:t>Outline</a:t>
            </a:r>
            <a:r>
              <a:rPr lang="sk-SK" b="1" i="1" dirty="0" smtClean="0"/>
              <a:t> of </a:t>
            </a:r>
            <a:r>
              <a:rPr lang="sk-SK" b="1" i="1" dirty="0" err="1" smtClean="0"/>
              <a:t>Theory</a:t>
            </a:r>
            <a:r>
              <a:rPr lang="sk-SK" b="1" i="1" dirty="0" smtClean="0"/>
              <a:t> of </a:t>
            </a:r>
            <a:r>
              <a:rPr lang="sk-SK" b="1" i="1" dirty="0" err="1" smtClean="0"/>
              <a:t>Practice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Materiálna kultúra </a:t>
            </a:r>
            <a:r>
              <a:rPr lang="en-US" dirty="0"/>
              <a:t>(</a:t>
            </a:r>
            <a:r>
              <a:rPr lang="en-US" dirty="0" err="1"/>
              <a:t>rozlo</a:t>
            </a:r>
            <a:r>
              <a:rPr lang="sk-SK" dirty="0"/>
              <a:t>ženie domu, usporiadanie predmetov</a:t>
            </a:r>
            <a:r>
              <a:rPr lang="en-US" dirty="0" smtClean="0"/>
              <a:t>)</a:t>
            </a:r>
            <a:r>
              <a:rPr lang="sk-SK" dirty="0" smtClean="0"/>
              <a:t> je </a:t>
            </a:r>
            <a:r>
              <a:rPr lang="en-US" dirty="0" smtClean="0"/>
              <a:t> </a:t>
            </a:r>
            <a:r>
              <a:rPr lang="en-US" dirty="0" err="1"/>
              <a:t>homologická</a:t>
            </a:r>
            <a:r>
              <a:rPr lang="en-US" dirty="0"/>
              <a:t> s </a:t>
            </a:r>
            <a:r>
              <a:rPr lang="en-US" dirty="0" err="1"/>
              <a:t>inými</a:t>
            </a:r>
            <a:r>
              <a:rPr lang="en-US" dirty="0"/>
              <a:t> </a:t>
            </a:r>
            <a:r>
              <a:rPr lang="en-US" dirty="0" err="1"/>
              <a:t>rádmi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gender, </a:t>
            </a:r>
            <a:r>
              <a:rPr lang="en-US" dirty="0" err="1"/>
              <a:t>alebo</a:t>
            </a:r>
            <a:r>
              <a:rPr lang="en-US" dirty="0"/>
              <a:t> </a:t>
            </a:r>
            <a:r>
              <a:rPr lang="en-US" dirty="0" err="1"/>
              <a:t>sociálna</a:t>
            </a:r>
            <a:r>
              <a:rPr lang="en-US" dirty="0"/>
              <a:t> </a:t>
            </a:r>
            <a:r>
              <a:rPr lang="en-US" dirty="0" err="1"/>
              <a:t>hierarchia</a:t>
            </a:r>
            <a:r>
              <a:rPr lang="en-US" dirty="0"/>
              <a:t>. </a:t>
            </a:r>
            <a:endParaRPr lang="sk-SK" dirty="0" smtClean="0"/>
          </a:p>
          <a:p>
            <a:r>
              <a:rPr lang="en-US" dirty="0" err="1" smtClean="0"/>
              <a:t>Homológie</a:t>
            </a:r>
            <a:r>
              <a:rPr lang="en-US" dirty="0" smtClean="0"/>
              <a:t> </a:t>
            </a:r>
            <a:r>
              <a:rPr lang="en-US" dirty="0" err="1"/>
              <a:t>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výsledkom</a:t>
            </a:r>
            <a:r>
              <a:rPr lang="en-US" dirty="0"/>
              <a:t> </a:t>
            </a:r>
            <a:r>
              <a:rPr lang="en-US" dirty="0" err="1"/>
              <a:t>arbitrárneho</a:t>
            </a:r>
            <a:r>
              <a:rPr lang="en-US" dirty="0"/>
              <a:t> </a:t>
            </a:r>
            <a:r>
              <a:rPr lang="en-US" dirty="0" err="1"/>
              <a:t>znakového</a:t>
            </a:r>
            <a:r>
              <a:rPr lang="en-US" dirty="0"/>
              <a:t> system. </a:t>
            </a:r>
            <a:r>
              <a:rPr lang="en-US" dirty="0" err="1"/>
              <a:t>Vynikajú</a:t>
            </a:r>
            <a:r>
              <a:rPr lang="en-US" dirty="0"/>
              <a:t> v </a:t>
            </a:r>
            <a:r>
              <a:rPr lang="en-US" dirty="0" err="1"/>
              <a:t>sociálnom</a:t>
            </a:r>
            <a:r>
              <a:rPr lang="en-US" dirty="0"/>
              <a:t> </a:t>
            </a:r>
            <a:r>
              <a:rPr lang="en-US" dirty="0" err="1"/>
              <a:t>ráde</a:t>
            </a:r>
            <a:r>
              <a:rPr lang="en-US" dirty="0"/>
              <a:t> a </a:t>
            </a:r>
            <a:r>
              <a:rPr lang="en-US" dirty="0" err="1"/>
              <a:t>reprodukujú</a:t>
            </a:r>
            <a:r>
              <a:rPr lang="en-US" dirty="0"/>
              <a:t> ho </a:t>
            </a:r>
            <a:r>
              <a:rPr lang="en-US" dirty="0" err="1"/>
              <a:t>cez</a:t>
            </a:r>
            <a:r>
              <a:rPr lang="en-US" dirty="0"/>
              <a:t> </a:t>
            </a:r>
            <a:r>
              <a:rPr lang="en-US" dirty="0" err="1"/>
              <a:t>konanie</a:t>
            </a:r>
            <a:r>
              <a:rPr lang="en-US" dirty="0"/>
              <a:t>. </a:t>
            </a:r>
            <a:r>
              <a:rPr lang="en-US" dirty="0" err="1"/>
              <a:t>Menej</a:t>
            </a:r>
            <a:r>
              <a:rPr lang="en-US" dirty="0"/>
              <a:t> </a:t>
            </a:r>
            <a:r>
              <a:rPr lang="en-US" dirty="0" err="1"/>
              <a:t>hmatateľné</a:t>
            </a:r>
            <a:r>
              <a:rPr lang="en-US" dirty="0"/>
              <a:t> je </a:t>
            </a:r>
            <a:r>
              <a:rPr lang="en-US" dirty="0" err="1"/>
              <a:t>ukotvené</a:t>
            </a:r>
            <a:r>
              <a:rPr lang="en-US" dirty="0"/>
              <a:t> v </a:t>
            </a:r>
            <a:r>
              <a:rPr lang="en-US" dirty="0" smtClean="0"/>
              <a:t>–</a:t>
            </a:r>
            <a:r>
              <a:rPr lang="en-US" dirty="0" err="1" smtClean="0"/>
              <a:t>hmatateľnejšom</a:t>
            </a:r>
            <a:r>
              <a:rPr lang="sk-SK" dirty="0" smtClean="0"/>
              <a:t>:</a:t>
            </a:r>
            <a:r>
              <a:rPr lang="en-US" dirty="0" smtClean="0"/>
              <a:t> </a:t>
            </a:r>
            <a:endParaRPr lang="sk-SK" dirty="0" smtClean="0"/>
          </a:p>
          <a:p>
            <a:r>
              <a:rPr lang="en-US" dirty="0" err="1" smtClean="0"/>
              <a:t>Priestorové</a:t>
            </a:r>
            <a:r>
              <a:rPr lang="en-US" dirty="0" smtClean="0"/>
              <a:t> </a:t>
            </a:r>
            <a:r>
              <a:rPr lang="en-US" dirty="0" err="1"/>
              <a:t>oddelenie</a:t>
            </a:r>
            <a:r>
              <a:rPr lang="en-US" dirty="0"/>
              <a:t> </a:t>
            </a:r>
            <a:r>
              <a:rPr lang="en-US" dirty="0" err="1"/>
              <a:t>mužov</a:t>
            </a:r>
            <a:r>
              <a:rPr lang="en-US" dirty="0"/>
              <a:t> a </a:t>
            </a:r>
            <a:r>
              <a:rPr lang="en-US" dirty="0" err="1"/>
              <a:t>žien</a:t>
            </a:r>
            <a:r>
              <a:rPr lang="en-US" dirty="0"/>
              <a:t> </a:t>
            </a:r>
            <a:r>
              <a:rPr lang="en-US" dirty="0" err="1"/>
              <a:t>zahŕňa</a:t>
            </a:r>
            <a:r>
              <a:rPr lang="en-US" dirty="0"/>
              <a:t> </a:t>
            </a:r>
            <a:r>
              <a:rPr lang="en-US" dirty="0" err="1"/>
              <a:t>reálnu</a:t>
            </a:r>
            <a:r>
              <a:rPr lang="en-US" dirty="0"/>
              <a:t> </a:t>
            </a:r>
            <a:r>
              <a:rPr lang="en-US" dirty="0" err="1"/>
              <a:t>sociálnu</a:t>
            </a:r>
            <a:r>
              <a:rPr lang="en-US" dirty="0"/>
              <a:t> </a:t>
            </a:r>
            <a:r>
              <a:rPr lang="en-US" dirty="0" err="1"/>
              <a:t>organizáciu</a:t>
            </a:r>
            <a:r>
              <a:rPr lang="en-US" dirty="0"/>
              <a:t> </a:t>
            </a:r>
            <a:r>
              <a:rPr lang="en-US" dirty="0" err="1"/>
              <a:t>aktivít</a:t>
            </a:r>
            <a:r>
              <a:rPr lang="en-US" dirty="0"/>
              <a:t>, </a:t>
            </a:r>
            <a:r>
              <a:rPr lang="en-US" dirty="0" err="1"/>
              <a:t>informácií</a:t>
            </a:r>
            <a:r>
              <a:rPr lang="en-US" dirty="0"/>
              <a:t>, </a:t>
            </a:r>
            <a:r>
              <a:rPr lang="en-US" dirty="0" err="1"/>
              <a:t>diania</a:t>
            </a:r>
            <a:r>
              <a:rPr lang="en-US" dirty="0"/>
              <a:t>. </a:t>
            </a:r>
            <a:r>
              <a:rPr lang="sk-SK" dirty="0" err="1" smtClean="0"/>
              <a:t>P</a:t>
            </a:r>
            <a:r>
              <a:rPr lang="en-US" dirty="0" err="1" smtClean="0"/>
              <a:t>ohybom</a:t>
            </a:r>
            <a:r>
              <a:rPr lang="en-US" dirty="0" smtClean="0"/>
              <a:t> </a:t>
            </a:r>
            <a:r>
              <a:rPr lang="en-US" dirty="0"/>
              <a:t>v </a:t>
            </a:r>
            <a:r>
              <a:rPr lang="en-US" dirty="0" err="1"/>
              <a:t>rozdelenom</a:t>
            </a:r>
            <a:r>
              <a:rPr lang="en-US" dirty="0"/>
              <a:t> </a:t>
            </a:r>
            <a:r>
              <a:rPr lang="en-US" dirty="0" err="1"/>
              <a:t>priestore</a:t>
            </a:r>
            <a:r>
              <a:rPr lang="en-US" dirty="0"/>
              <a:t>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učí</a:t>
            </a:r>
            <a:r>
              <a:rPr lang="en-US" dirty="0"/>
              <a:t> </a:t>
            </a:r>
            <a:r>
              <a:rPr lang="en-US" dirty="0" err="1"/>
              <a:t>dieťa</a:t>
            </a:r>
            <a:r>
              <a:rPr lang="en-US" dirty="0"/>
              <a:t> </a:t>
            </a:r>
            <a:r>
              <a:rPr lang="en-US" dirty="0" err="1"/>
              <a:t>gendru</a:t>
            </a:r>
            <a:r>
              <a:rPr lang="en-US" dirty="0"/>
              <a:t> a gender </a:t>
            </a:r>
            <a:r>
              <a:rPr lang="en-US" dirty="0" err="1"/>
              <a:t>sa</a:t>
            </a:r>
            <a:r>
              <a:rPr lang="en-US" dirty="0"/>
              <a:t> </a:t>
            </a:r>
            <a:r>
              <a:rPr lang="en-US" dirty="0" err="1"/>
              <a:t>cezeň</a:t>
            </a:r>
            <a:r>
              <a:rPr lang="en-US" dirty="0"/>
              <a:t> </a:t>
            </a:r>
            <a:r>
              <a:rPr lang="en-US" dirty="0" err="1"/>
              <a:t>vytvára</a:t>
            </a:r>
            <a:r>
              <a:rPr lang="en-US" dirty="0"/>
              <a:t>. </a:t>
            </a:r>
            <a:endParaRPr lang="cs-CZ" dirty="0"/>
          </a:p>
          <a:p>
            <a:r>
              <a:rPr lang="sk-SK" dirty="0" smtClean="0"/>
              <a:t>Predmety ako súčasť habitu/súčasť štruktúr </a:t>
            </a:r>
            <a:r>
              <a:rPr lang="sk-SK" dirty="0" err="1" smtClean="0"/>
              <a:t>štrukturujúcich</a:t>
            </a:r>
            <a:r>
              <a:rPr lang="sk-SK" dirty="0" smtClean="0"/>
              <a:t> habitus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1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Práca vo dvojiciach: </a:t>
            </a:r>
          </a:p>
          <a:p>
            <a:pPr marL="0" indent="0">
              <a:buNone/>
            </a:pPr>
            <a:r>
              <a:rPr lang="sk-SK" dirty="0" smtClean="0"/>
              <a:t>3 príklady na rolu, ktorú hrajú materiálne objekty v sociálnych vzťahoch a kultúrnych významoch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r>
              <a:rPr lang="sk-SK" dirty="0" smtClean="0"/>
              <a:t>Zamerajte sa na mechanizmus pôsobenia objektu.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79008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i="1" dirty="0" err="1"/>
              <a:t>Bourdieu</a:t>
            </a:r>
            <a:r>
              <a:rPr lang="sk-SK" b="1" i="1" dirty="0"/>
              <a:t> - </a:t>
            </a:r>
            <a:r>
              <a:rPr lang="cs-CZ" b="1" dirty="0" err="1" smtClean="0"/>
              <a:t>Distinction</a:t>
            </a:r>
            <a:endParaRPr lang="cs-CZ" b="1" dirty="0" smtClean="0"/>
          </a:p>
        </p:txBody>
      </p:sp>
      <p:sp>
        <p:nvSpPr>
          <p:cNvPr id="36866" name="Rectangle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sk-SK" dirty="0" err="1"/>
              <a:t>Bourdieu</a:t>
            </a:r>
            <a:r>
              <a:rPr lang="sk-SK" dirty="0"/>
              <a:t>: </a:t>
            </a:r>
            <a:r>
              <a:rPr lang="sk-SK" dirty="0" err="1"/>
              <a:t>vkusové</a:t>
            </a:r>
            <a:r>
              <a:rPr lang="sk-SK" dirty="0"/>
              <a:t> voľby nie sú individuálne a nie sú nezainteresované. </a:t>
            </a:r>
          </a:p>
          <a:p>
            <a:pPr eaLnBrk="1" hangingPunct="1"/>
            <a:r>
              <a:rPr lang="sk-SK" dirty="0"/>
              <a:t>Vzťah medzi skupinovou identitou a životným štýlom a stratégiami </a:t>
            </a:r>
            <a:r>
              <a:rPr lang="sk-SK" dirty="0" smtClean="0"/>
              <a:t>spotreby</a:t>
            </a:r>
          </a:p>
          <a:p>
            <a:pPr eaLnBrk="1" hangingPunct="1"/>
            <a:r>
              <a:rPr lang="sk-SK" dirty="0" smtClean="0"/>
              <a:t>Sociálny poriadok sa vytvára prostredníctvom materializovanej praxe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77377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 err="1"/>
              <a:t>Arjun</a:t>
            </a:r>
            <a:r>
              <a:rPr lang="sk-SK" b="1" dirty="0"/>
              <a:t> </a:t>
            </a:r>
            <a:r>
              <a:rPr lang="sk-SK" b="1" dirty="0" err="1" smtClean="0"/>
              <a:t>Appadurai</a:t>
            </a:r>
            <a:r>
              <a:rPr lang="sk-SK" b="1" dirty="0" smtClean="0"/>
              <a:t>. </a:t>
            </a:r>
            <a:r>
              <a:rPr lang="sk-SK" b="1" dirty="0" err="1"/>
              <a:t>Social</a:t>
            </a:r>
            <a:r>
              <a:rPr lang="sk-SK" b="1" dirty="0"/>
              <a:t> </a:t>
            </a:r>
            <a:r>
              <a:rPr lang="sk-SK" b="1" dirty="0" err="1"/>
              <a:t>Life</a:t>
            </a:r>
            <a:r>
              <a:rPr lang="sk-SK" b="1" dirty="0"/>
              <a:t> of </a:t>
            </a:r>
            <a:r>
              <a:rPr lang="sk-SK" b="1" dirty="0" err="1"/>
              <a:t>Things</a:t>
            </a:r>
            <a:r>
              <a:rPr lang="sk-SK" b="1" dirty="0"/>
              <a:t> 1986 </a:t>
            </a:r>
            <a:endParaRPr lang="en-GB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Proti dualizmu komodít a darov. Tieto nie sú definované konkrétnym typom predmetu/transakcie, ale politikou hodnoty. Do konkrétneho stavu predmety vstupujú počas svojej biografie</a:t>
            </a:r>
          </a:p>
          <a:p>
            <a:r>
              <a:rPr lang="sk-SK" dirty="0" smtClean="0"/>
              <a:t>Vzťah medzi výmenou a hodnotou je sprostredkovaný politikou - veci majú „sociálny život“ a „kultúrne biografie“</a:t>
            </a:r>
          </a:p>
          <a:p>
            <a:pPr marL="0" indent="0">
              <a:buNone/>
            </a:pP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14882514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sk-SK" b="1" dirty="0" smtClean="0"/>
              <a:t>Daniel </a:t>
            </a:r>
            <a:r>
              <a:rPr lang="sk-SK" b="1" dirty="0" err="1" smtClean="0"/>
              <a:t>Miller</a:t>
            </a:r>
            <a:r>
              <a:rPr lang="sk-SK" b="1" dirty="0" smtClean="0"/>
              <a:t>. </a:t>
            </a:r>
            <a:r>
              <a:rPr lang="sk-SK" b="1" dirty="0" err="1" smtClean="0"/>
              <a:t>Material</a:t>
            </a:r>
            <a:r>
              <a:rPr lang="sk-SK" b="1" dirty="0" smtClean="0"/>
              <a:t> </a:t>
            </a:r>
            <a:r>
              <a:rPr lang="sk-SK" b="1" dirty="0" err="1" smtClean="0"/>
              <a:t>Culture</a:t>
            </a:r>
            <a:r>
              <a:rPr lang="sk-SK" b="1" dirty="0" smtClean="0"/>
              <a:t> and </a:t>
            </a:r>
            <a:r>
              <a:rPr lang="sk-SK" b="1" dirty="0" err="1" smtClean="0"/>
              <a:t>Mass</a:t>
            </a:r>
            <a:r>
              <a:rPr lang="sk-SK" b="1" dirty="0" smtClean="0"/>
              <a:t> </a:t>
            </a:r>
            <a:r>
              <a:rPr lang="sk-SK" b="1" dirty="0" err="1" smtClean="0"/>
              <a:t>Consumption</a:t>
            </a:r>
            <a:r>
              <a:rPr lang="sk-SK" b="1" dirty="0" smtClean="0"/>
              <a:t>. 1987</a:t>
            </a:r>
            <a:endParaRPr lang="sk-SK" b="1" dirty="0"/>
          </a:p>
        </p:txBody>
      </p:sp>
      <p:sp>
        <p:nvSpPr>
          <p:cNvPr id="573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Štúdium kapitalistickej spoločnosti, materiálnej kultúry a spotreby v jednom </a:t>
            </a:r>
          </a:p>
          <a:p>
            <a:r>
              <a:rPr lang="sk-SK" dirty="0"/>
              <a:t>Teória </a:t>
            </a:r>
            <a:r>
              <a:rPr lang="sk-SK" dirty="0" err="1"/>
              <a:t>objektifikácie</a:t>
            </a:r>
            <a:endParaRPr lang="sk-SK" dirty="0"/>
          </a:p>
          <a:p>
            <a:r>
              <a:rPr lang="sk-SK" dirty="0"/>
              <a:t>Spotreba – zároveň prax, zároveň vytváranie </a:t>
            </a:r>
            <a:r>
              <a:rPr lang="sk-SK" dirty="0" smtClean="0"/>
              <a:t>významov</a:t>
            </a:r>
          </a:p>
          <a:p>
            <a:r>
              <a:rPr lang="sk-SK" dirty="0"/>
              <a:t>Sústredenie sa na prax, uznanie </a:t>
            </a:r>
            <a:r>
              <a:rPr lang="sk-SK" dirty="0" err="1"/>
              <a:t>materiality</a:t>
            </a:r>
            <a:r>
              <a:rPr lang="sk-SK" dirty="0"/>
              <a:t> spotrebných objektov</a:t>
            </a:r>
          </a:p>
          <a:p>
            <a:r>
              <a:rPr lang="sk-SK" dirty="0"/>
              <a:t>zároveň návrat k veľkej teórii kapitalizmu, spotreba ako sociálny, kultúrny a morálny projekt – </a:t>
            </a:r>
            <a:r>
              <a:rPr lang="sk-SK" dirty="0" err="1"/>
              <a:t>vs</a:t>
            </a:r>
            <a:r>
              <a:rPr lang="sk-SK" dirty="0"/>
              <a:t> odcudzenie a frivolnosť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1161552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b="1" dirty="0"/>
              <a:t>Daniel </a:t>
            </a:r>
            <a:r>
              <a:rPr lang="sk-SK" b="1" dirty="0" err="1"/>
              <a:t>Miller</a:t>
            </a:r>
            <a:r>
              <a:rPr lang="sk-SK" b="1" dirty="0"/>
              <a:t>. </a:t>
            </a:r>
            <a:r>
              <a:rPr lang="sk-SK" b="1" dirty="0" err="1"/>
              <a:t>Material</a:t>
            </a:r>
            <a:r>
              <a:rPr lang="sk-SK" b="1" dirty="0"/>
              <a:t> </a:t>
            </a:r>
            <a:r>
              <a:rPr lang="sk-SK" b="1" dirty="0" err="1"/>
              <a:t>Culture</a:t>
            </a:r>
            <a:r>
              <a:rPr lang="sk-SK" b="1" dirty="0"/>
              <a:t> and </a:t>
            </a:r>
            <a:r>
              <a:rPr lang="sk-SK" b="1" dirty="0" err="1"/>
              <a:t>Mass</a:t>
            </a:r>
            <a:r>
              <a:rPr lang="sk-SK" b="1" dirty="0"/>
              <a:t> </a:t>
            </a:r>
            <a:r>
              <a:rPr lang="sk-SK" b="1" dirty="0" err="1"/>
              <a:t>Consumption</a:t>
            </a:r>
            <a:r>
              <a:rPr lang="sk-SK" b="1" dirty="0"/>
              <a:t>. 1987</a:t>
            </a:r>
            <a:endParaRPr lang="cs-CZ" dirty="0" smtClean="0"/>
          </a:p>
        </p:txBody>
      </p:sp>
      <p:sp>
        <p:nvSpPr>
          <p:cNvPr id="61442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 typeface="Arial" charset="0"/>
              <a:buNone/>
            </a:pPr>
            <a:r>
              <a:rPr lang="sk-SK" sz="4000" dirty="0"/>
              <a:t>„</a:t>
            </a:r>
            <a:r>
              <a:rPr lang="en-US" sz="4000" dirty="0"/>
              <a:t>consumption as work may be defined as that which translates the object</a:t>
            </a:r>
            <a:r>
              <a:rPr lang="sk-SK" sz="4000" dirty="0"/>
              <a:t> </a:t>
            </a:r>
            <a:r>
              <a:rPr lang="en-US" sz="4000" dirty="0"/>
              <a:t>from an alienable to an inalienable condition; that is, from being a symbol</a:t>
            </a:r>
            <a:r>
              <a:rPr lang="sk-SK" sz="4000" dirty="0"/>
              <a:t> </a:t>
            </a:r>
            <a:r>
              <a:rPr lang="en-US" sz="4000" dirty="0"/>
              <a:t>of estrangement and price value to being an artefact invested with</a:t>
            </a:r>
            <a:r>
              <a:rPr lang="sk-SK" sz="4000" dirty="0"/>
              <a:t> </a:t>
            </a:r>
            <a:r>
              <a:rPr lang="fr-FR" sz="4000" dirty="0"/>
              <a:t>particular inseparable connotations</a:t>
            </a:r>
            <a:r>
              <a:rPr lang="sk-SK" sz="4000" dirty="0"/>
              <a:t>“</a:t>
            </a:r>
            <a:r>
              <a:rPr lang="fr-FR" sz="4000" dirty="0"/>
              <a:t> (Miller, 1987: 190</a:t>
            </a:r>
            <a:r>
              <a:rPr lang="fr-FR" sz="4000" dirty="0" smtClean="0"/>
              <a:t>)</a:t>
            </a:r>
            <a:endParaRPr lang="sk-SK" sz="4000" dirty="0" smtClean="0"/>
          </a:p>
          <a:p>
            <a:r>
              <a:rPr lang="sk-SK" sz="4000" dirty="0"/>
              <a:t>Spotrebné predmety sú dôležité ako kľúčové elementy kultúry – nielenže ich neustále používame, v dialektickom procese spredmetňovania sa </a:t>
            </a:r>
            <a:r>
              <a:rPr lang="sk-SK" sz="4000" dirty="0" err="1"/>
              <a:t>sa</a:t>
            </a:r>
            <a:r>
              <a:rPr lang="sk-SK" sz="4000" dirty="0"/>
              <a:t> objekty spolupodieľajú na vytváraní významov, identít, každodennej praxe </a:t>
            </a:r>
            <a:endParaRPr lang="sk-SK" sz="4000" dirty="0" smtClean="0"/>
          </a:p>
          <a:p>
            <a:r>
              <a:rPr lang="sk-SK" sz="3600" dirty="0"/>
              <a:t>UCL – škola materiálnej kultúry. </a:t>
            </a:r>
          </a:p>
          <a:p>
            <a:r>
              <a:rPr lang="sk-SK" sz="3600" dirty="0"/>
              <a:t>1996 – </a:t>
            </a:r>
            <a:r>
              <a:rPr lang="sk-SK" sz="3600" dirty="0" err="1"/>
              <a:t>Journal</a:t>
            </a:r>
            <a:r>
              <a:rPr lang="sk-SK" sz="3600" dirty="0"/>
              <a:t> of </a:t>
            </a:r>
            <a:r>
              <a:rPr lang="sk-SK" sz="3600" dirty="0" err="1"/>
              <a:t>Material</a:t>
            </a:r>
            <a:r>
              <a:rPr lang="sk-SK" sz="3600" dirty="0"/>
              <a:t> </a:t>
            </a:r>
            <a:r>
              <a:rPr lang="sk-SK" sz="3600" dirty="0" err="1"/>
              <a:t>Culture</a:t>
            </a:r>
            <a:r>
              <a:rPr lang="sk-SK" sz="3600" dirty="0"/>
              <a:t> </a:t>
            </a:r>
            <a:r>
              <a:rPr lang="sk-SK" sz="3600" dirty="0" err="1"/>
              <a:t>Studies</a:t>
            </a:r>
            <a:r>
              <a:rPr lang="sk-SK" sz="3600" dirty="0"/>
              <a:t>. </a:t>
            </a:r>
          </a:p>
          <a:p>
            <a:endParaRPr lang="sk-SK" sz="3600" dirty="0"/>
          </a:p>
          <a:p>
            <a:endParaRPr lang="sk-SK" sz="4000" dirty="0"/>
          </a:p>
          <a:p>
            <a:pPr>
              <a:buFont typeface="Arial" charset="0"/>
              <a:buNone/>
            </a:pPr>
            <a:endParaRPr lang="sk-SK" sz="4000" dirty="0"/>
          </a:p>
        </p:txBody>
      </p:sp>
    </p:spTree>
    <p:extLst>
      <p:ext uri="{BB962C8B-B14F-4D97-AF65-F5344CB8AC3E}">
        <p14:creationId xmlns:p14="http://schemas.microsoft.com/office/powerpoint/2010/main" val="8121072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Agency</a:t>
            </a:r>
            <a:endParaRPr lang="sk-SK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0" indent="0">
              <a:buNone/>
              <a:defRPr/>
            </a:pPr>
            <a:r>
              <a:rPr lang="sk-SK" b="1" dirty="0" err="1" smtClean="0"/>
              <a:t>Alfred</a:t>
            </a:r>
            <a:r>
              <a:rPr lang="sk-SK" b="1" dirty="0" smtClean="0"/>
              <a:t> </a:t>
            </a:r>
            <a:r>
              <a:rPr lang="sk-SK" b="1" dirty="0" err="1" smtClean="0"/>
              <a:t>Gell</a:t>
            </a:r>
            <a:r>
              <a:rPr lang="sk-SK" b="1" dirty="0" smtClean="0"/>
              <a:t>: Art and </a:t>
            </a:r>
            <a:r>
              <a:rPr lang="sk-SK" b="1" dirty="0" err="1" smtClean="0"/>
              <a:t>Agency</a:t>
            </a:r>
            <a:r>
              <a:rPr lang="sk-SK" b="1" dirty="0" smtClean="0"/>
              <a:t> </a:t>
            </a:r>
          </a:p>
          <a:p>
            <a:pPr>
              <a:defRPr/>
            </a:pPr>
            <a:r>
              <a:rPr lang="en-US" dirty="0" err="1"/>
              <a:t>Veci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vytvorené</a:t>
            </a:r>
            <a:r>
              <a:rPr lang="en-US" dirty="0"/>
              <a:t> </a:t>
            </a:r>
            <a:r>
              <a:rPr lang="en-US" dirty="0" err="1"/>
              <a:t>ako</a:t>
            </a:r>
            <a:r>
              <a:rPr lang="en-US" dirty="0"/>
              <a:t> forma </a:t>
            </a:r>
            <a:r>
              <a:rPr lang="en-US" dirty="0" err="1"/>
              <a:t>inštrumentálneho</a:t>
            </a:r>
            <a:r>
              <a:rPr lang="en-US" dirty="0"/>
              <a:t> </a:t>
            </a:r>
            <a:r>
              <a:rPr lang="en-US" dirty="0" err="1"/>
              <a:t>jednania</a:t>
            </a:r>
            <a:r>
              <a:rPr lang="en-US" dirty="0"/>
              <a:t> – </a:t>
            </a:r>
            <a:r>
              <a:rPr lang="en-US" dirty="0" err="1"/>
              <a:t>umenie</a:t>
            </a:r>
            <a:r>
              <a:rPr lang="en-US" dirty="0"/>
              <a:t> je </a:t>
            </a:r>
            <a:r>
              <a:rPr lang="en-US" dirty="0" err="1"/>
              <a:t>vytvorené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to, aby </a:t>
            </a:r>
            <a:r>
              <a:rPr lang="en-US" dirty="0" err="1"/>
              <a:t>ovplyvnilo</a:t>
            </a:r>
            <a:r>
              <a:rPr lang="en-US" dirty="0"/>
              <a:t> </a:t>
            </a:r>
            <a:r>
              <a:rPr lang="en-US" dirty="0" err="1"/>
              <a:t>myslenie</a:t>
            </a:r>
            <a:r>
              <a:rPr lang="en-US" dirty="0"/>
              <a:t> a </a:t>
            </a:r>
            <a:r>
              <a:rPr lang="en-US" dirty="0" err="1"/>
              <a:t>jednanie</a:t>
            </a:r>
            <a:r>
              <a:rPr lang="en-US" dirty="0"/>
              <a:t> </a:t>
            </a:r>
            <a:r>
              <a:rPr lang="en-US" dirty="0" err="1"/>
              <a:t>druhých</a:t>
            </a:r>
            <a:r>
              <a:rPr lang="en-US" dirty="0"/>
              <a:t>. </a:t>
            </a:r>
            <a:r>
              <a:rPr lang="en-US" dirty="0" err="1"/>
              <a:t>Aj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, </a:t>
            </a:r>
            <a:r>
              <a:rPr lang="en-US" dirty="0" err="1"/>
              <a:t>ktoré</a:t>
            </a:r>
            <a:r>
              <a:rPr lang="en-US" dirty="0"/>
              <a:t> </a:t>
            </a:r>
            <a:r>
              <a:rPr lang="en-US" dirty="0" err="1"/>
              <a:t>nemajú</a:t>
            </a:r>
            <a:r>
              <a:rPr lang="en-US" dirty="0"/>
              <a:t> </a:t>
            </a:r>
            <a:r>
              <a:rPr lang="en-US" dirty="0" err="1"/>
              <a:t>identifikovatreľná</a:t>
            </a:r>
            <a:r>
              <a:rPr lang="en-US" dirty="0"/>
              <a:t> </a:t>
            </a:r>
            <a:r>
              <a:rPr lang="en-US" dirty="0" err="1"/>
              <a:t>funkciu</a:t>
            </a:r>
            <a:r>
              <a:rPr lang="en-US" dirty="0"/>
              <a:t>, </a:t>
            </a:r>
            <a:r>
              <a:rPr lang="en-US" dirty="0" err="1"/>
              <a:t>prípadne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vytvorené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estetické</a:t>
            </a:r>
            <a:r>
              <a:rPr lang="en-US" dirty="0"/>
              <a:t> </a:t>
            </a:r>
            <a:r>
              <a:rPr lang="en-US" dirty="0" err="1"/>
              <a:t>vnímanie</a:t>
            </a:r>
            <a:r>
              <a:rPr lang="en-US" dirty="0"/>
              <a:t> </a:t>
            </a:r>
            <a:r>
              <a:rPr lang="en-US" dirty="0" err="1"/>
              <a:t>sú</a:t>
            </a:r>
            <a:r>
              <a:rPr lang="en-US" dirty="0"/>
              <a:t> </a:t>
            </a:r>
            <a:r>
              <a:rPr lang="en-US" dirty="0" err="1"/>
              <a:t>vyrobené</a:t>
            </a:r>
            <a:r>
              <a:rPr lang="en-US" dirty="0"/>
              <a:t>, aby </a:t>
            </a:r>
            <a:r>
              <a:rPr lang="en-US" dirty="0" err="1"/>
              <a:t>konali</a:t>
            </a:r>
            <a:r>
              <a:rPr lang="en-US" dirty="0"/>
              <a:t> </a:t>
            </a:r>
            <a:r>
              <a:rPr lang="en-US" dirty="0" err="1"/>
              <a:t>vo</a:t>
            </a:r>
            <a:r>
              <a:rPr lang="en-US" dirty="0"/>
              <a:t> </a:t>
            </a:r>
            <a:r>
              <a:rPr lang="en-US" dirty="0" err="1"/>
              <a:t>svete</a:t>
            </a:r>
            <a:r>
              <a:rPr lang="en-US" dirty="0"/>
              <a:t> aby </a:t>
            </a:r>
            <a:r>
              <a:rPr lang="en-US" dirty="0" err="1"/>
              <a:t>konali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svete</a:t>
            </a:r>
            <a:r>
              <a:rPr lang="en-US" dirty="0"/>
              <a:t> a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ľuďoch</a:t>
            </a:r>
            <a:r>
              <a:rPr lang="en-US" dirty="0"/>
              <a:t>. </a:t>
            </a:r>
            <a:r>
              <a:rPr lang="en-US" dirty="0" err="1"/>
              <a:t>Materiálne</a:t>
            </a:r>
            <a:r>
              <a:rPr lang="en-US" dirty="0"/>
              <a:t> </a:t>
            </a:r>
            <a:r>
              <a:rPr lang="en-US" dirty="0" err="1"/>
              <a:t>objekty</a:t>
            </a:r>
            <a:r>
              <a:rPr lang="en-US" dirty="0"/>
              <a:t> </a:t>
            </a:r>
            <a:r>
              <a:rPr lang="en-US" dirty="0" err="1"/>
              <a:t>stelesňujú</a:t>
            </a:r>
            <a:r>
              <a:rPr lang="en-US" dirty="0"/>
              <a:t> </a:t>
            </a:r>
            <a:r>
              <a:rPr lang="en-US" dirty="0" err="1"/>
              <a:t>komplexné</a:t>
            </a:r>
            <a:r>
              <a:rPr lang="en-US" dirty="0"/>
              <a:t> </a:t>
            </a:r>
            <a:r>
              <a:rPr lang="en-US" dirty="0" err="1"/>
              <a:t>zámery</a:t>
            </a:r>
            <a:r>
              <a:rPr lang="en-US" dirty="0"/>
              <a:t> a </a:t>
            </a:r>
            <a:r>
              <a:rPr lang="en-US" dirty="0" err="1"/>
              <a:t>sprostredkúvajú</a:t>
            </a:r>
            <a:r>
              <a:rPr lang="en-US" dirty="0"/>
              <a:t> </a:t>
            </a:r>
            <a:r>
              <a:rPr lang="en-US" dirty="0" err="1"/>
              <a:t>sociálnu</a:t>
            </a:r>
            <a:r>
              <a:rPr lang="en-US" dirty="0"/>
              <a:t> agency. </a:t>
            </a:r>
            <a:endParaRPr lang="sk-SK" dirty="0"/>
          </a:p>
          <a:p>
            <a:pPr>
              <a:defRPr/>
            </a:pPr>
            <a:r>
              <a:rPr lang="sk-SK" dirty="0" smtClean="0"/>
              <a:t>Vzory </a:t>
            </a:r>
            <a:r>
              <a:rPr lang="sk-SK" dirty="0"/>
              <a:t>sú zaujímavé pre kunsthistorika, ale pre bojovníka je štít zbraň, ktorá má vzbudzovať strach </a:t>
            </a:r>
          </a:p>
          <a:p>
            <a:pPr>
              <a:defRPr/>
            </a:pPr>
            <a:r>
              <a:rPr lang="sk-SK" dirty="0"/>
              <a:t>Štít nie je efektívny kvôli svojej kráse, ale kvôli tomu, čo spôsobí – je sociálnym </a:t>
            </a:r>
            <a:r>
              <a:rPr lang="sk-SK" dirty="0" smtClean="0"/>
              <a:t>agentom/aktérom</a:t>
            </a:r>
          </a:p>
          <a:p>
            <a:pPr>
              <a:defRPr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207627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Asmatské štíty</a:t>
            </a:r>
          </a:p>
        </p:txBody>
      </p:sp>
      <p:sp>
        <p:nvSpPr>
          <p:cNvPr id="27650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smtClean="0"/>
          </a:p>
        </p:txBody>
      </p:sp>
      <p:pic>
        <p:nvPicPr>
          <p:cNvPr id="27651" name="Picture 2" descr="https://encrypted-tbn2.gstatic.com/images?q=tbn:ANd9GcRVwMi55HOBWQTtVmwDwi4Jx6GbCBPD4EaW8TYGmdSml08Spo4FJ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8163" y="1773238"/>
            <a:ext cx="2781300" cy="432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2" name="irc_mi" descr="http://webs.wichita.edu/depttools/depttoolsmemberfiles/shockermag/20/P1010006.jpg"/>
          <p:cNvPicPr>
            <a:picLocks noGrp="1"/>
          </p:cNvPicPr>
          <p:nvPr>
            <p:ph sz="half"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1992313" y="3357563"/>
            <a:ext cx="4038600" cy="3033712"/>
          </a:xfrm>
        </p:spPr>
      </p:pic>
    </p:spTree>
    <p:extLst>
      <p:ext uri="{BB962C8B-B14F-4D97-AF65-F5344CB8AC3E}">
        <p14:creationId xmlns:p14="http://schemas.microsoft.com/office/powerpoint/2010/main" val="1666510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Gell - Latour</a:t>
            </a:r>
          </a:p>
        </p:txBody>
      </p:sp>
      <p:sp>
        <p:nvSpPr>
          <p:cNvPr id="4198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sz="2400" dirty="0" err="1"/>
              <a:t>Gell</a:t>
            </a:r>
            <a:r>
              <a:rPr lang="sk-SK" sz="2400" dirty="0"/>
              <a:t> </a:t>
            </a:r>
            <a:r>
              <a:rPr lang="en-US" sz="2400" dirty="0"/>
              <a:t>(</a:t>
            </a:r>
            <a:r>
              <a:rPr lang="sk-SK" sz="2400" dirty="0"/>
              <a:t>1998:20-21</a:t>
            </a:r>
            <a:r>
              <a:rPr lang="en-US" sz="2400" dirty="0"/>
              <a:t>) </a:t>
            </a:r>
            <a:r>
              <a:rPr lang="en-US" sz="2400" dirty="0" err="1"/>
              <a:t>aj</a:t>
            </a:r>
            <a:r>
              <a:rPr lang="en-US" sz="2400" dirty="0"/>
              <a:t> </a:t>
            </a:r>
            <a:r>
              <a:rPr lang="sk-SK" sz="2400" dirty="0" err="1"/>
              <a:t>Latour</a:t>
            </a:r>
            <a:r>
              <a:rPr lang="sk-SK" sz="2400" dirty="0"/>
              <a:t> </a:t>
            </a:r>
            <a:r>
              <a:rPr lang="en-US" sz="2400" dirty="0"/>
              <a:t>(</a:t>
            </a:r>
            <a:r>
              <a:rPr lang="sk-SK" sz="2400" dirty="0"/>
              <a:t>1999</a:t>
            </a:r>
            <a:r>
              <a:rPr lang="en-US" sz="2400" dirty="0"/>
              <a:t>:</a:t>
            </a:r>
            <a:r>
              <a:rPr lang="sk-SK" sz="2400" dirty="0"/>
              <a:t> 176-80</a:t>
            </a:r>
            <a:r>
              <a:rPr lang="en-US" sz="2400" dirty="0"/>
              <a:t>) n</a:t>
            </a:r>
            <a:r>
              <a:rPr lang="sk-SK" sz="2400" dirty="0" err="1"/>
              <a:t>ášľapné</a:t>
            </a:r>
            <a:r>
              <a:rPr lang="sk-SK" sz="2400" dirty="0"/>
              <a:t> míny: </a:t>
            </a:r>
          </a:p>
          <a:p>
            <a:r>
              <a:rPr lang="sk-SK" sz="2400" dirty="0" err="1"/>
              <a:t>Latour</a:t>
            </a:r>
            <a:r>
              <a:rPr lang="sk-SK" sz="2400" dirty="0" smtClean="0"/>
              <a:t>:</a:t>
            </a:r>
          </a:p>
          <a:p>
            <a:pPr marL="0" indent="0">
              <a:buNone/>
            </a:pPr>
            <a:r>
              <a:rPr lang="sk-SK" sz="2400" dirty="0" smtClean="0"/>
              <a:t>„</a:t>
            </a:r>
            <a:r>
              <a:rPr lang="sk-SK" sz="2400" dirty="0" err="1" smtClean="0"/>
              <a:t>The</a:t>
            </a:r>
            <a:r>
              <a:rPr lang="sk-SK" sz="2400" dirty="0" smtClean="0"/>
              <a:t> </a:t>
            </a:r>
            <a:r>
              <a:rPr lang="sk-SK" sz="2400" dirty="0"/>
              <a:t>prime </a:t>
            </a:r>
            <a:r>
              <a:rPr lang="sk-SK" sz="2400" dirty="0" err="1"/>
              <a:t>mover</a:t>
            </a:r>
            <a:r>
              <a:rPr lang="sk-SK" sz="2400" dirty="0"/>
              <a:t> of </a:t>
            </a:r>
            <a:r>
              <a:rPr lang="sk-SK" sz="2400" dirty="0" err="1"/>
              <a:t>an</a:t>
            </a:r>
            <a:r>
              <a:rPr lang="sk-SK" sz="2400" dirty="0"/>
              <a:t> </a:t>
            </a:r>
            <a:r>
              <a:rPr lang="sk-SK" sz="2400" dirty="0" err="1"/>
              <a:t>action</a:t>
            </a:r>
            <a:r>
              <a:rPr lang="sk-SK" sz="2400" dirty="0"/>
              <a:t> </a:t>
            </a:r>
            <a:r>
              <a:rPr lang="sk-SK" sz="2400" dirty="0" err="1"/>
              <a:t>becomes</a:t>
            </a:r>
            <a:r>
              <a:rPr lang="sk-SK" sz="2400" dirty="0"/>
              <a:t> a new, </a:t>
            </a:r>
            <a:r>
              <a:rPr lang="sk-SK" sz="2400" dirty="0" err="1"/>
              <a:t>distributed</a:t>
            </a:r>
            <a:r>
              <a:rPr lang="sk-SK" sz="2400" dirty="0"/>
              <a:t>, and </a:t>
            </a:r>
            <a:r>
              <a:rPr lang="sk-SK" sz="2400" dirty="0" err="1"/>
              <a:t>nested</a:t>
            </a:r>
            <a:r>
              <a:rPr lang="sk-SK" sz="2400" dirty="0"/>
              <a:t> set of </a:t>
            </a:r>
            <a:r>
              <a:rPr lang="sk-SK" sz="2400" dirty="0" err="1"/>
              <a:t>practices</a:t>
            </a:r>
            <a:r>
              <a:rPr lang="sk-SK" sz="2400" dirty="0"/>
              <a:t> </a:t>
            </a:r>
            <a:r>
              <a:rPr lang="sk-SK" sz="2400" dirty="0" err="1"/>
              <a:t>whose</a:t>
            </a:r>
            <a:r>
              <a:rPr lang="sk-SK" sz="2400" dirty="0"/>
              <a:t> </a:t>
            </a:r>
            <a:r>
              <a:rPr lang="sk-SK" sz="2400" dirty="0" err="1"/>
              <a:t>sum</a:t>
            </a:r>
            <a:r>
              <a:rPr lang="sk-SK" sz="2400" dirty="0"/>
              <a:t> </a:t>
            </a:r>
            <a:r>
              <a:rPr lang="sk-SK" sz="2400" dirty="0" err="1"/>
              <a:t>may</a:t>
            </a:r>
            <a:r>
              <a:rPr lang="sk-SK" sz="2400" dirty="0"/>
              <a:t> </a:t>
            </a:r>
            <a:r>
              <a:rPr lang="sk-SK" sz="2400" dirty="0" err="1"/>
              <a:t>be</a:t>
            </a:r>
            <a:r>
              <a:rPr lang="sk-SK" sz="2400" dirty="0"/>
              <a:t> </a:t>
            </a:r>
            <a:r>
              <a:rPr lang="sk-SK" sz="2400" dirty="0" err="1"/>
              <a:t>possible</a:t>
            </a:r>
            <a:r>
              <a:rPr lang="sk-SK" sz="2400" dirty="0"/>
              <a:t> to </a:t>
            </a:r>
            <a:r>
              <a:rPr lang="sk-SK" sz="2400" dirty="0" err="1"/>
              <a:t>add</a:t>
            </a:r>
            <a:r>
              <a:rPr lang="sk-SK" sz="2400" dirty="0"/>
              <a:t> </a:t>
            </a:r>
            <a:r>
              <a:rPr lang="sk-SK" sz="2400" dirty="0" err="1"/>
              <a:t>up</a:t>
            </a:r>
            <a:r>
              <a:rPr lang="sk-SK" sz="2400" dirty="0"/>
              <a:t> </a:t>
            </a:r>
            <a:r>
              <a:rPr lang="sk-SK" sz="2400" dirty="0" err="1"/>
              <a:t>but</a:t>
            </a:r>
            <a:r>
              <a:rPr lang="sk-SK" sz="2400" dirty="0"/>
              <a:t> </a:t>
            </a:r>
            <a:r>
              <a:rPr lang="sk-SK" sz="2400" dirty="0" err="1"/>
              <a:t>only</a:t>
            </a:r>
            <a:r>
              <a:rPr lang="sk-SK" sz="2400" dirty="0"/>
              <a:t> </a:t>
            </a:r>
            <a:r>
              <a:rPr lang="sk-SK" sz="2400" dirty="0" err="1"/>
              <a:t>if</a:t>
            </a:r>
            <a:r>
              <a:rPr lang="sk-SK" sz="2400" dirty="0"/>
              <a:t> </a:t>
            </a:r>
            <a:r>
              <a:rPr lang="sk-SK" sz="2400" dirty="0" err="1"/>
              <a:t>we</a:t>
            </a:r>
            <a:r>
              <a:rPr lang="sk-SK" sz="2400" dirty="0"/>
              <a:t> </a:t>
            </a:r>
            <a:r>
              <a:rPr lang="sk-SK" sz="2400" dirty="0" err="1"/>
              <a:t>respect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mediating</a:t>
            </a:r>
            <a:r>
              <a:rPr lang="sk-SK" sz="2400" dirty="0"/>
              <a:t> role of </a:t>
            </a:r>
            <a:r>
              <a:rPr lang="sk-SK" sz="2400" dirty="0" err="1"/>
              <a:t>all</a:t>
            </a:r>
            <a:r>
              <a:rPr lang="sk-SK" sz="2400" dirty="0"/>
              <a:t>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actants</a:t>
            </a:r>
            <a:r>
              <a:rPr lang="sk-SK" sz="2400" dirty="0"/>
              <a:t> </a:t>
            </a:r>
            <a:r>
              <a:rPr lang="sk-SK" sz="2400" dirty="0" err="1"/>
              <a:t>mobilzed</a:t>
            </a:r>
            <a:r>
              <a:rPr lang="sk-SK" sz="2400" dirty="0"/>
              <a:t> in </a:t>
            </a:r>
            <a:r>
              <a:rPr lang="sk-SK" sz="2400" dirty="0" err="1"/>
              <a:t>the</a:t>
            </a:r>
            <a:r>
              <a:rPr lang="sk-SK" sz="2400" dirty="0"/>
              <a:t> </a:t>
            </a:r>
            <a:r>
              <a:rPr lang="sk-SK" sz="2400" dirty="0" err="1"/>
              <a:t>series</a:t>
            </a:r>
            <a:r>
              <a:rPr lang="sk-SK" sz="2400" dirty="0"/>
              <a:t>.“ </a:t>
            </a:r>
            <a:r>
              <a:rPr lang="sk-SK" sz="2400" dirty="0" err="1"/>
              <a:t>Latour</a:t>
            </a:r>
            <a:r>
              <a:rPr lang="sk-SK" sz="2400" dirty="0"/>
              <a:t> </a:t>
            </a:r>
            <a:r>
              <a:rPr lang="en-US" sz="2400" dirty="0"/>
              <a:t>(</a:t>
            </a:r>
            <a:r>
              <a:rPr lang="sk-SK" sz="2400" dirty="0"/>
              <a:t>1999:181</a:t>
            </a:r>
            <a:r>
              <a:rPr lang="en-US" sz="2400" dirty="0"/>
              <a:t>)</a:t>
            </a:r>
            <a:endParaRPr lang="sk-SK" sz="2400" dirty="0"/>
          </a:p>
          <a:p>
            <a:endParaRPr lang="sk-SK" sz="2400" dirty="0"/>
          </a:p>
          <a:p>
            <a:r>
              <a:rPr lang="sk-SK" sz="2400" dirty="0" err="1"/>
              <a:t>Gell</a:t>
            </a:r>
            <a:r>
              <a:rPr lang="sk-SK" sz="2400" dirty="0"/>
              <a:t>:  sekundárna </a:t>
            </a:r>
            <a:r>
              <a:rPr lang="sk-SK" sz="2400" dirty="0" err="1"/>
              <a:t>agency</a:t>
            </a:r>
            <a:r>
              <a:rPr lang="sk-SK" sz="2400" dirty="0"/>
              <a:t>. Objekt koná namiesto vojaka, samostatne, ale koná kvôli tomu ako vtelenie jeho </a:t>
            </a:r>
            <a:r>
              <a:rPr lang="sk-SK" sz="2400" dirty="0" err="1"/>
              <a:t>agency</a:t>
            </a:r>
            <a:r>
              <a:rPr lang="sk-SK" sz="2400" dirty="0"/>
              <a:t>, ktorú obsahuje vďaka jeho zámerom a konaniu.</a:t>
            </a:r>
          </a:p>
          <a:p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39583232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B52</a:t>
            </a:r>
            <a:r>
              <a:rPr lang="en-US" dirty="0" smtClean="0"/>
              <a:t> / </a:t>
            </a:r>
            <a:r>
              <a:rPr lang="en-US" dirty="0" err="1" smtClean="0"/>
              <a:t>kto</a:t>
            </a:r>
            <a:r>
              <a:rPr lang="en-US" dirty="0" smtClean="0"/>
              <a:t> </a:t>
            </a:r>
            <a:r>
              <a:rPr lang="en-US" dirty="0" err="1" smtClean="0"/>
              <a:t>jedn</a:t>
            </a:r>
            <a:r>
              <a:rPr lang="cs-CZ" dirty="0" smtClean="0"/>
              <a:t>á? </a:t>
            </a:r>
            <a:r>
              <a:rPr lang="cs-CZ" dirty="0" err="1" smtClean="0"/>
              <a:t>Lietadlo</a:t>
            </a:r>
            <a:r>
              <a:rPr lang="cs-CZ" dirty="0" smtClean="0"/>
              <a:t>? Bomba? Pilot?</a:t>
            </a:r>
            <a:endParaRPr lang="en-GB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21397" y="1949646"/>
            <a:ext cx="2619375" cy="1743075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982" y="1680297"/>
            <a:ext cx="6985000" cy="4838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07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Vec </a:t>
            </a:r>
            <a:r>
              <a:rPr lang="sk-SK" dirty="0" err="1"/>
              <a:t>vs</a:t>
            </a:r>
            <a:r>
              <a:rPr lang="sk-SK" dirty="0"/>
              <a:t> jazyk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err="1" smtClean="0"/>
              <a:t>Claude</a:t>
            </a:r>
            <a:r>
              <a:rPr lang="sk-SK" b="1" dirty="0" smtClean="0"/>
              <a:t> </a:t>
            </a:r>
            <a:r>
              <a:rPr lang="sk-SK" b="1" dirty="0" err="1" smtClean="0"/>
              <a:t>Lévi</a:t>
            </a:r>
            <a:r>
              <a:rPr lang="sk-SK" b="1" dirty="0" smtClean="0"/>
              <a:t>-Strauss </a:t>
            </a:r>
            <a:r>
              <a:rPr lang="sk-SK" dirty="0" smtClean="0"/>
              <a:t>– veci ako jazyk – znaky, ktoré majú význam v rámci kultúrnych kódov (hlavne v </a:t>
            </a:r>
            <a:r>
              <a:rPr lang="sk-SK" b="1" dirty="0" err="1" smtClean="0"/>
              <a:t>Totemizme</a:t>
            </a:r>
            <a:r>
              <a:rPr lang="sk-SK" b="1" dirty="0" smtClean="0"/>
              <a:t> </a:t>
            </a:r>
            <a:r>
              <a:rPr lang="sk-SK" dirty="0" smtClean="0"/>
              <a:t>a v </a:t>
            </a:r>
            <a:r>
              <a:rPr lang="sk-SK" b="1" dirty="0" smtClean="0"/>
              <a:t>Ceste masiek</a:t>
            </a:r>
            <a:r>
              <a:rPr lang="sk-SK" dirty="0" smtClean="0"/>
              <a:t>)</a:t>
            </a:r>
          </a:p>
          <a:p>
            <a:r>
              <a:rPr lang="sk-SK" b="1" dirty="0" err="1" smtClean="0"/>
              <a:t>Langerová</a:t>
            </a:r>
            <a:r>
              <a:rPr lang="sk-SK" b="1" dirty="0" smtClean="0"/>
              <a:t> – </a:t>
            </a:r>
            <a:r>
              <a:rPr lang="sk-SK" b="1" dirty="0" err="1" smtClean="0"/>
              <a:t>Philosophy</a:t>
            </a:r>
            <a:r>
              <a:rPr lang="sk-SK" b="1" dirty="0" smtClean="0"/>
              <a:t> in a new </a:t>
            </a:r>
            <a:r>
              <a:rPr lang="sk-SK" b="1" dirty="0" err="1" smtClean="0"/>
              <a:t>key</a:t>
            </a:r>
            <a:r>
              <a:rPr lang="sk-SK" b="1" dirty="0" smtClean="0"/>
              <a:t>  - </a:t>
            </a:r>
            <a:r>
              <a:rPr lang="sk-SK" dirty="0" smtClean="0"/>
              <a:t>prezentačná teória/</a:t>
            </a:r>
            <a:r>
              <a:rPr lang="sk-SK" dirty="0" err="1" smtClean="0"/>
              <a:t>presentational</a:t>
            </a:r>
            <a:r>
              <a:rPr lang="sk-SK" dirty="0" smtClean="0"/>
              <a:t> </a:t>
            </a:r>
            <a:r>
              <a:rPr lang="sk-SK" dirty="0" err="1" smtClean="0"/>
              <a:t>theory</a:t>
            </a:r>
            <a:r>
              <a:rPr lang="sk-SK" dirty="0" smtClean="0"/>
              <a:t> - </a:t>
            </a:r>
            <a:r>
              <a:rPr lang="sk-SK" dirty="0" err="1"/>
              <a:t>zatiaľčo</a:t>
            </a:r>
            <a:r>
              <a:rPr lang="sk-SK" dirty="0"/>
              <a:t> v jazyku sa vytvárajú významy lineárnym spôsobom – tak ako sa zo sekvencie zvukov vytvorí slovo, veta text, vec má prezenčnú formu – </a:t>
            </a:r>
            <a:r>
              <a:rPr lang="sk-SK" dirty="0" err="1"/>
              <a:t>presentational</a:t>
            </a:r>
            <a:r>
              <a:rPr lang="sk-SK" dirty="0"/>
              <a:t> </a:t>
            </a:r>
            <a:r>
              <a:rPr lang="sk-SK" dirty="0" err="1"/>
              <a:t>form</a:t>
            </a:r>
            <a:r>
              <a:rPr lang="sk-SK" dirty="0"/>
              <a:t>. Je prítomná celá a hneď </a:t>
            </a:r>
            <a:endParaRPr lang="sk-SK" dirty="0" smtClean="0"/>
          </a:p>
          <a:p>
            <a:r>
              <a:rPr lang="sk-SK" b="1" dirty="0" err="1" smtClean="0"/>
              <a:t>Tilley</a:t>
            </a:r>
            <a:r>
              <a:rPr lang="sk-SK" b="1" dirty="0" smtClean="0"/>
              <a:t> – </a:t>
            </a:r>
            <a:r>
              <a:rPr lang="sk-SK" dirty="0" err="1" smtClean="0"/>
              <a:t>multidimenzionalita</a:t>
            </a:r>
            <a:r>
              <a:rPr lang="sk-SK" dirty="0" smtClean="0"/>
              <a:t> predmetov </a:t>
            </a:r>
            <a:r>
              <a:rPr lang="en-US" i="1" dirty="0" smtClean="0"/>
              <a:t>The </a:t>
            </a:r>
            <a:r>
              <a:rPr lang="en-US" i="1" dirty="0"/>
              <a:t>Materiality of Stone: Explorations in Landscape Phenomenology. </a:t>
            </a:r>
            <a:r>
              <a:rPr lang="sk-SK" i="1" dirty="0" smtClean="0"/>
              <a:t>(2004</a:t>
            </a:r>
            <a:r>
              <a:rPr lang="sk-SK" dirty="0" smtClean="0"/>
              <a:t>)</a:t>
            </a:r>
            <a:endParaRPr lang="sk-SK" b="1" dirty="0"/>
          </a:p>
        </p:txBody>
      </p:sp>
    </p:spTree>
    <p:extLst>
      <p:ext uri="{BB962C8B-B14F-4D97-AF65-F5344CB8AC3E}">
        <p14:creationId xmlns:p14="http://schemas.microsoft.com/office/powerpoint/2010/main" val="2685381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sk-SK" sz="4000" b="1" dirty="0" err="1"/>
              <a:t>Judith</a:t>
            </a:r>
            <a:r>
              <a:rPr lang="sk-SK" sz="4000" b="1" dirty="0"/>
              <a:t> </a:t>
            </a:r>
            <a:r>
              <a:rPr lang="sk-SK" sz="4000" b="1" dirty="0" err="1"/>
              <a:t>Williamson</a:t>
            </a:r>
            <a:r>
              <a:rPr lang="sk-SK" sz="4000" b="1" dirty="0"/>
              <a:t>. </a:t>
            </a:r>
            <a:r>
              <a:rPr lang="sk-SK" sz="4000" b="1" dirty="0" err="1"/>
              <a:t>Decoding</a:t>
            </a:r>
            <a:r>
              <a:rPr lang="sk-SK" sz="4000" b="1" dirty="0"/>
              <a:t> </a:t>
            </a:r>
            <a:r>
              <a:rPr lang="sk-SK" sz="4000" b="1" dirty="0" err="1"/>
              <a:t>advertisement</a:t>
            </a:r>
            <a:r>
              <a:rPr lang="sk-SK" sz="4000" b="1" dirty="0"/>
              <a:t>: </a:t>
            </a:r>
            <a:r>
              <a:rPr lang="sk-SK" sz="4000" b="1" dirty="0" err="1"/>
              <a:t>ideology</a:t>
            </a:r>
            <a:r>
              <a:rPr lang="sk-SK" sz="4000" b="1" dirty="0"/>
              <a:t> and </a:t>
            </a:r>
            <a:r>
              <a:rPr lang="sk-SK" sz="4000" b="1" dirty="0" err="1"/>
              <a:t>meaning</a:t>
            </a:r>
            <a:r>
              <a:rPr lang="sk-SK" sz="4000" b="1" dirty="0"/>
              <a:t> in </a:t>
            </a:r>
            <a:r>
              <a:rPr lang="sk-SK" sz="4000" b="1" dirty="0" err="1"/>
              <a:t>advertising</a:t>
            </a:r>
            <a:r>
              <a:rPr lang="sk-SK" sz="4000" b="1" dirty="0"/>
              <a:t>. 1978</a:t>
            </a:r>
          </a:p>
        </p:txBody>
      </p:sp>
      <p:pic>
        <p:nvPicPr>
          <p:cNvPr id="1741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4435475" y="1600201"/>
            <a:ext cx="3321050" cy="4525963"/>
          </a:xfrm>
        </p:spPr>
      </p:pic>
    </p:spTree>
    <p:extLst>
      <p:ext uri="{BB962C8B-B14F-4D97-AF65-F5344CB8AC3E}">
        <p14:creationId xmlns:p14="http://schemas.microsoft.com/office/powerpoint/2010/main" val="42574869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>
              <a:defRPr/>
            </a:pPr>
            <a:r>
              <a:rPr lang="sk-SK" sz="4000" dirty="0" err="1"/>
              <a:t>Margaux</a:t>
            </a:r>
            <a:r>
              <a:rPr lang="sk-SK" sz="4000" dirty="0"/>
              <a:t> </a:t>
            </a:r>
            <a:r>
              <a:rPr lang="sk-SK" sz="4000" dirty="0" err="1"/>
              <a:t>Hemingway</a:t>
            </a:r>
            <a:r>
              <a:rPr lang="sk-SK" sz="4000" dirty="0"/>
              <a:t>, trénujúca </a:t>
            </a:r>
            <a:r>
              <a:rPr lang="sk-SK" sz="4000" dirty="0" err="1"/>
              <a:t>judo</a:t>
            </a:r>
            <a:r>
              <a:rPr lang="sk-SK" sz="4000" dirty="0"/>
              <a:t> a parfum Babe – sebavedomá, </a:t>
            </a:r>
            <a:r>
              <a:rPr lang="sk-SK" sz="4000" dirty="0" err="1"/>
              <a:t>women</a:t>
            </a:r>
            <a:r>
              <a:rPr lang="en-US" sz="4000" dirty="0"/>
              <a:t>’</a:t>
            </a:r>
            <a:r>
              <a:rPr lang="sk-SK" sz="4000" dirty="0"/>
              <a:t>s </a:t>
            </a:r>
            <a:r>
              <a:rPr lang="sk-SK" sz="4000" dirty="0" err="1"/>
              <a:t>lib</a:t>
            </a:r>
            <a:r>
              <a:rPr lang="sk-SK" sz="4000" dirty="0"/>
              <a:t> </a:t>
            </a:r>
            <a:r>
              <a:rPr lang="sk-SK" sz="4000" dirty="0" err="1"/>
              <a:t>femininity</a:t>
            </a:r>
            <a:r>
              <a:rPr lang="cs-CZ" sz="4000" dirty="0"/>
              <a:t> </a:t>
            </a:r>
            <a:r>
              <a:rPr lang="en-US" sz="4000" dirty="0" err="1"/>
              <a:t>spojen</a:t>
            </a:r>
            <a:r>
              <a:rPr lang="sk-SK" sz="4000" dirty="0"/>
              <a:t>á</a:t>
            </a:r>
            <a:r>
              <a:rPr lang="en-US" sz="4000" dirty="0"/>
              <a:t> s </a:t>
            </a:r>
            <a:r>
              <a:rPr lang="en-US" sz="4000" dirty="0" err="1"/>
              <a:t>parfumom</a:t>
            </a:r>
            <a:endParaRPr lang="sk-SK" sz="4000" dirty="0"/>
          </a:p>
        </p:txBody>
      </p:sp>
      <p:pic>
        <p:nvPicPr>
          <p:cNvPr id="20482" name="Picture 2" descr="C:\Users\Zburicka\Documents\brno\san107bloky\Margaux_Hemingway_ad.gif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295900" y="2776538"/>
            <a:ext cx="1600200" cy="2171700"/>
          </a:xfrm>
        </p:spPr>
      </p:pic>
    </p:spTree>
    <p:extLst>
      <p:ext uri="{BB962C8B-B14F-4D97-AF65-F5344CB8AC3E}">
        <p14:creationId xmlns:p14="http://schemas.microsoft.com/office/powerpoint/2010/main" val="18138494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Veci sú oddeliteľné od kontextu a producenta (významov a intencií, s ktorými bola stvorená) – </a:t>
            </a:r>
          </a:p>
          <a:p>
            <a:r>
              <a:rPr lang="sk-SK" dirty="0" smtClean="0"/>
              <a:t>N. Thomas – </a:t>
            </a:r>
            <a:r>
              <a:rPr lang="sk-SK" dirty="0" err="1" smtClean="0"/>
              <a:t>Entangled</a:t>
            </a:r>
            <a:r>
              <a:rPr lang="sk-SK" dirty="0" smtClean="0"/>
              <a:t> </a:t>
            </a:r>
            <a:r>
              <a:rPr lang="sk-SK" dirty="0" err="1" smtClean="0"/>
              <a:t>Objects</a:t>
            </a:r>
            <a:endParaRPr lang="sk-SK" dirty="0" smtClean="0"/>
          </a:p>
          <a:p>
            <a:r>
              <a:rPr lang="sk-SK" dirty="0" err="1" smtClean="0"/>
              <a:t>Appadurai</a:t>
            </a:r>
            <a:r>
              <a:rPr lang="sk-SK" dirty="0" smtClean="0"/>
              <a:t> – </a:t>
            </a:r>
            <a:r>
              <a:rPr lang="sk-SK" dirty="0" err="1" smtClean="0"/>
              <a:t>Social</a:t>
            </a:r>
            <a:r>
              <a:rPr lang="sk-SK" dirty="0" smtClean="0"/>
              <a:t> </a:t>
            </a:r>
            <a:r>
              <a:rPr lang="sk-SK" dirty="0" err="1" smtClean="0"/>
              <a:t>Life</a:t>
            </a:r>
            <a:r>
              <a:rPr lang="sk-SK" dirty="0" smtClean="0"/>
              <a:t> of </a:t>
            </a:r>
            <a:r>
              <a:rPr lang="sk-SK" dirty="0" err="1" smtClean="0"/>
              <a:t>Things</a:t>
            </a:r>
            <a:r>
              <a:rPr lang="sk-SK" dirty="0" smtClean="0"/>
              <a:t> (1986), </a:t>
            </a:r>
            <a:r>
              <a:rPr lang="sk-SK" dirty="0" err="1" smtClean="0"/>
              <a:t>Kopytoff</a:t>
            </a:r>
            <a:r>
              <a:rPr lang="sk-SK" dirty="0" smtClean="0"/>
              <a:t> – </a:t>
            </a:r>
            <a:r>
              <a:rPr lang="sk-SK" dirty="0" err="1" smtClean="0"/>
              <a:t>Cultural</a:t>
            </a:r>
            <a:r>
              <a:rPr lang="sk-SK" dirty="0" smtClean="0"/>
              <a:t> </a:t>
            </a:r>
            <a:r>
              <a:rPr lang="sk-SK" dirty="0" err="1" smtClean="0"/>
              <a:t>Biography</a:t>
            </a:r>
            <a:r>
              <a:rPr lang="sk-SK" dirty="0" smtClean="0"/>
              <a:t> of </a:t>
            </a:r>
            <a:r>
              <a:rPr lang="sk-SK" dirty="0" err="1" smtClean="0"/>
              <a:t>Things</a:t>
            </a:r>
            <a:r>
              <a:rPr lang="sk-SK" dirty="0" smtClean="0"/>
              <a:t> </a:t>
            </a:r>
          </a:p>
          <a:p>
            <a:r>
              <a:rPr lang="sk-SK" dirty="0" smtClean="0"/>
              <a:t>Web </a:t>
            </a:r>
            <a:r>
              <a:rPr lang="sk-SK" dirty="0" err="1" smtClean="0"/>
              <a:t>Kean</a:t>
            </a:r>
            <a:r>
              <a:rPr lang="sk-SK" dirty="0" smtClean="0"/>
              <a:t> – </a:t>
            </a:r>
            <a:r>
              <a:rPr lang="sk-SK" dirty="0" err="1" smtClean="0"/>
              <a:t>Signs</a:t>
            </a:r>
            <a:r>
              <a:rPr lang="sk-SK" dirty="0" smtClean="0"/>
              <a:t> of </a:t>
            </a:r>
            <a:r>
              <a:rPr lang="sk-SK" dirty="0" err="1" smtClean="0"/>
              <a:t>Recognition</a:t>
            </a:r>
            <a:endParaRPr lang="sk-SK" dirty="0" smtClean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20626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sk-SK" altLang="cs-CZ" sz="4000" b="1"/>
              <a:t>3 pokusy pracovať s MK ako intelektuálnym procesom:</a:t>
            </a:r>
            <a:r>
              <a:rPr lang="sk-SK" altLang="cs-CZ" sz="4000"/>
              <a:t/>
            </a:r>
            <a:br>
              <a:rPr lang="sk-SK" altLang="cs-CZ" sz="4000"/>
            </a:br>
            <a:endParaRPr lang="cs-CZ" altLang="cs-CZ" sz="40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sk-SK" altLang="cs-CZ" dirty="0" smtClean="0"/>
              <a:t>Evolucionizmus, 19. st. </a:t>
            </a:r>
          </a:p>
          <a:p>
            <a:pPr eaLnBrk="1" hangingPunct="1"/>
            <a:r>
              <a:rPr lang="sk-SK" altLang="cs-CZ" dirty="0" smtClean="0"/>
              <a:t>Marxistická sociálna analýza, zač. 20. st. </a:t>
            </a:r>
          </a:p>
          <a:p>
            <a:pPr eaLnBrk="1" hangingPunct="1"/>
            <a:r>
              <a:rPr lang="sk-SK" altLang="cs-CZ" dirty="0" smtClean="0"/>
              <a:t>nová archeológia, marxistická teória 2. polovica 20. st. </a:t>
            </a:r>
          </a:p>
          <a:p>
            <a:pPr eaLnBrk="1" hangingPunct="1"/>
            <a:r>
              <a:rPr lang="sk-SK" altLang="cs-CZ" dirty="0" smtClean="0"/>
              <a:t>V súčasnosti chýba </a:t>
            </a:r>
            <a:r>
              <a:rPr lang="sk-SK" altLang="cs-CZ" dirty="0" err="1" smtClean="0"/>
              <a:t>integratívny</a:t>
            </a:r>
            <a:r>
              <a:rPr lang="sk-SK" altLang="cs-CZ" dirty="0" smtClean="0"/>
              <a:t> intelektuálny projekt – dôsledok postmoderného myslenia a pádu </a:t>
            </a:r>
            <a:r>
              <a:rPr lang="sk-SK" altLang="cs-CZ" dirty="0" err="1" smtClean="0"/>
              <a:t>ideológié</a:t>
            </a:r>
            <a:r>
              <a:rPr lang="sk-SK" altLang="cs-CZ" dirty="0" smtClean="0"/>
              <a:t> osvietenstva</a:t>
            </a:r>
          </a:p>
          <a:p>
            <a:pPr eaLnBrk="1" hangingPunct="1"/>
            <a:r>
              <a:rPr lang="sk-SK" altLang="cs-CZ" dirty="0" smtClean="0"/>
              <a:t>Otázka </a:t>
            </a:r>
            <a:r>
              <a:rPr lang="sk-SK" altLang="cs-CZ" dirty="0" err="1" smtClean="0"/>
              <a:t>agency</a:t>
            </a:r>
            <a:r>
              <a:rPr lang="sk-SK" altLang="cs-CZ" dirty="0" smtClean="0"/>
              <a:t> – schopnosti predmetov konať</a:t>
            </a:r>
          </a:p>
          <a:p>
            <a:pPr eaLnBrk="1" hangingPunct="1"/>
            <a:r>
              <a:rPr lang="sk-SK" altLang="cs-CZ" dirty="0" smtClean="0"/>
              <a:t>Vzťah medzi subjektom a objektom – spredmetnenie, ontologický prístup, symetrická antropológia.  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37067144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cs-CZ" sz="4000" i="1"/>
              <a:t>Doba muzejná</a:t>
            </a:r>
            <a:r>
              <a:rPr lang="sk-SK" altLang="cs-CZ" sz="4000"/>
              <a:t> a evolucionizmus</a:t>
            </a:r>
            <a:endParaRPr lang="cs-CZ" altLang="cs-CZ" sz="40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sk-SK" altLang="cs-CZ" dirty="0" smtClean="0"/>
              <a:t>koncept materiálnej kultúry a antropológia neoddeliteľné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i="1" dirty="0" err="1" smtClean="0"/>
              <a:t>Object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lessons</a:t>
            </a:r>
            <a:r>
              <a:rPr lang="cs-CZ" altLang="cs-CZ" dirty="0" smtClean="0"/>
              <a:t>, Edward </a:t>
            </a:r>
            <a:r>
              <a:rPr lang="cs-CZ" altLang="cs-CZ" dirty="0" err="1" smtClean="0"/>
              <a:t>Tylor</a:t>
            </a:r>
            <a:r>
              <a:rPr lang="cs-CZ" altLang="cs-CZ" dirty="0" smtClean="0"/>
              <a:t> – úvod k </a:t>
            </a:r>
            <a:r>
              <a:rPr lang="cs-CZ" altLang="cs-CZ" dirty="0" err="1" smtClean="0"/>
              <a:t>Ratzelovej</a:t>
            </a:r>
            <a:r>
              <a:rPr lang="cs-CZ" altLang="cs-CZ" dirty="0" smtClean="0"/>
              <a:t> </a:t>
            </a:r>
            <a:r>
              <a:rPr lang="cs-CZ" altLang="cs-CZ" i="1" dirty="0" err="1" smtClean="0"/>
              <a:t>The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History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of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Mankind</a:t>
            </a:r>
            <a:r>
              <a:rPr lang="cs-CZ" altLang="cs-CZ" i="1" dirty="0" smtClean="0"/>
              <a:t> – </a:t>
            </a:r>
            <a:r>
              <a:rPr lang="cs-CZ" altLang="cs-CZ" dirty="0" smtClean="0"/>
              <a:t>etnografické </a:t>
            </a:r>
            <a:r>
              <a:rPr lang="cs-CZ" altLang="cs-CZ" dirty="0" err="1" smtClean="0"/>
              <a:t>štúdium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artefaktov</a:t>
            </a:r>
            <a:endParaRPr lang="cs-CZ" altLang="cs-CZ" dirty="0" smtClean="0"/>
          </a:p>
          <a:p>
            <a:pPr eaLnBrk="1" hangingPunct="1">
              <a:lnSpc>
                <a:spcPct val="80000"/>
              </a:lnSpc>
            </a:pPr>
            <a:r>
              <a:rPr lang="cs-CZ" altLang="cs-CZ" dirty="0" err="1" smtClean="0"/>
              <a:t>Nie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záujem</a:t>
            </a:r>
            <a:r>
              <a:rPr lang="cs-CZ" altLang="cs-CZ" dirty="0" smtClean="0"/>
              <a:t> o </a:t>
            </a:r>
            <a:r>
              <a:rPr lang="cs-CZ" altLang="cs-CZ" dirty="0" err="1" smtClean="0"/>
              <a:t>predmety</a:t>
            </a:r>
            <a:r>
              <a:rPr lang="cs-CZ" altLang="cs-CZ" dirty="0" smtClean="0"/>
              <a:t> jako také: </a:t>
            </a:r>
            <a:r>
              <a:rPr lang="cs-CZ" altLang="cs-CZ" dirty="0" err="1" smtClean="0"/>
              <a:t>predmety</a:t>
            </a:r>
            <a:r>
              <a:rPr lang="cs-CZ" altLang="cs-CZ" dirty="0" smtClean="0"/>
              <a:t> sú </a:t>
            </a:r>
            <a:r>
              <a:rPr lang="cs-CZ" altLang="cs-CZ" dirty="0" err="1" smtClean="0"/>
              <a:t>súčas</a:t>
            </a:r>
            <a:r>
              <a:rPr lang="sk-SK" altLang="cs-CZ" dirty="0" err="1" smtClean="0"/>
              <a:t>ťou</a:t>
            </a:r>
            <a:r>
              <a:rPr lang="sk-SK" altLang="cs-CZ" dirty="0" smtClean="0"/>
              <a:t> väčších kultúrnych projektov, Stupeň technického a sociálneho pokroku je meradlom </a:t>
            </a:r>
            <a:r>
              <a:rPr lang="sk-SK" altLang="cs-CZ" dirty="0" err="1" smtClean="0"/>
              <a:t>unilineárnej</a:t>
            </a:r>
            <a:r>
              <a:rPr lang="sk-SK" altLang="cs-CZ" dirty="0" smtClean="0"/>
              <a:t> evolúcie</a:t>
            </a:r>
            <a:endParaRPr lang="cs-CZ" altLang="cs-CZ" dirty="0" smtClean="0"/>
          </a:p>
        </p:txBody>
      </p:sp>
    </p:spTree>
    <p:extLst>
      <p:ext uri="{BB962C8B-B14F-4D97-AF65-F5344CB8AC3E}">
        <p14:creationId xmlns:p14="http://schemas.microsoft.com/office/powerpoint/2010/main" val="2903153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sk-SK" altLang="cs-CZ" dirty="0" err="1" smtClean="0"/>
              <a:t>Pit</a:t>
            </a:r>
            <a:r>
              <a:rPr lang="sk-SK" altLang="cs-CZ" dirty="0" smtClean="0"/>
              <a:t> </a:t>
            </a:r>
            <a:r>
              <a:rPr lang="sk-SK" altLang="cs-CZ" dirty="0" err="1" smtClean="0"/>
              <a:t>River</a:t>
            </a:r>
            <a:r>
              <a:rPr lang="en-US" altLang="cs-CZ" dirty="0" smtClean="0"/>
              <a:t>’s Museum</a:t>
            </a:r>
            <a:r>
              <a:rPr lang="sk-SK" altLang="cs-CZ" dirty="0" smtClean="0"/>
              <a:t> – Doba múzejná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</a:pPr>
            <a:r>
              <a:rPr lang="sk-SK" altLang="cs-CZ" dirty="0"/>
              <a:t>koncept materiálnej kultúry a antropológia neoddeliteľné </a:t>
            </a:r>
          </a:p>
          <a:p>
            <a:pPr>
              <a:lnSpc>
                <a:spcPct val="80000"/>
              </a:lnSpc>
            </a:pPr>
            <a:r>
              <a:rPr lang="cs-CZ" altLang="cs-CZ" i="1" dirty="0" err="1"/>
              <a:t>Object</a:t>
            </a:r>
            <a:r>
              <a:rPr lang="cs-CZ" altLang="cs-CZ" i="1" dirty="0"/>
              <a:t> </a:t>
            </a:r>
            <a:r>
              <a:rPr lang="cs-CZ" altLang="cs-CZ" i="1" dirty="0" err="1"/>
              <a:t>lessons</a:t>
            </a:r>
            <a:r>
              <a:rPr lang="cs-CZ" altLang="cs-CZ" dirty="0"/>
              <a:t>, Edward </a:t>
            </a:r>
            <a:r>
              <a:rPr lang="cs-CZ" altLang="cs-CZ" dirty="0" err="1"/>
              <a:t>Tylor</a:t>
            </a:r>
            <a:r>
              <a:rPr lang="cs-CZ" altLang="cs-CZ" dirty="0"/>
              <a:t> – úvod k </a:t>
            </a:r>
            <a:r>
              <a:rPr lang="cs-CZ" altLang="cs-CZ" dirty="0" err="1"/>
              <a:t>Ratzelovej</a:t>
            </a:r>
            <a:r>
              <a:rPr lang="cs-CZ" altLang="cs-CZ" dirty="0"/>
              <a:t> </a:t>
            </a:r>
            <a:r>
              <a:rPr lang="cs-CZ" altLang="cs-CZ" i="1" dirty="0" err="1"/>
              <a:t>The</a:t>
            </a:r>
            <a:r>
              <a:rPr lang="cs-CZ" altLang="cs-CZ" i="1" dirty="0"/>
              <a:t> </a:t>
            </a:r>
            <a:r>
              <a:rPr lang="cs-CZ" altLang="cs-CZ" i="1" dirty="0" err="1"/>
              <a:t>History</a:t>
            </a:r>
            <a:r>
              <a:rPr lang="cs-CZ" altLang="cs-CZ" i="1" dirty="0"/>
              <a:t> </a:t>
            </a:r>
            <a:r>
              <a:rPr lang="cs-CZ" altLang="cs-CZ" i="1" dirty="0" err="1"/>
              <a:t>of</a:t>
            </a:r>
            <a:r>
              <a:rPr lang="cs-CZ" altLang="cs-CZ" i="1" dirty="0"/>
              <a:t> </a:t>
            </a:r>
            <a:r>
              <a:rPr lang="cs-CZ" altLang="cs-CZ" i="1" dirty="0" err="1"/>
              <a:t>Mankind</a:t>
            </a:r>
            <a:r>
              <a:rPr lang="cs-CZ" altLang="cs-CZ" i="1" dirty="0"/>
              <a:t> – </a:t>
            </a:r>
            <a:r>
              <a:rPr lang="cs-CZ" altLang="cs-CZ" dirty="0"/>
              <a:t>etnografické </a:t>
            </a:r>
            <a:r>
              <a:rPr lang="cs-CZ" altLang="cs-CZ" dirty="0" err="1"/>
              <a:t>štúdium</a:t>
            </a:r>
            <a:r>
              <a:rPr lang="cs-CZ" altLang="cs-CZ" dirty="0"/>
              <a:t> </a:t>
            </a:r>
            <a:r>
              <a:rPr lang="cs-CZ" altLang="cs-CZ" dirty="0" err="1"/>
              <a:t>artefaktov</a:t>
            </a:r>
            <a:endParaRPr lang="cs-CZ" altLang="cs-CZ" dirty="0"/>
          </a:p>
          <a:p>
            <a:r>
              <a:rPr lang="sk-SK" dirty="0" smtClean="0"/>
              <a:t>Materiálna </a:t>
            </a:r>
            <a:r>
              <a:rPr lang="sk-SK" dirty="0"/>
              <a:t>kultúra ako súčasť väčších kultúrnych projektov - stupeň technického a sociálneho pokrok</a:t>
            </a:r>
            <a:r>
              <a:rPr lang="en-US" dirty="0"/>
              <a:t>u;</a:t>
            </a:r>
            <a:r>
              <a:rPr lang="sk-SK" dirty="0"/>
              <a:t> meradlo </a:t>
            </a:r>
            <a:r>
              <a:rPr lang="sk-SK" dirty="0" err="1"/>
              <a:t>unilineálnej</a:t>
            </a:r>
            <a:r>
              <a:rPr lang="sk-SK" dirty="0"/>
              <a:t> evolúcie</a:t>
            </a:r>
            <a:r>
              <a:rPr lang="en-US" dirty="0"/>
              <a:t>; l</a:t>
            </a:r>
            <a:r>
              <a:rPr lang="sk-SK" dirty="0" err="1"/>
              <a:t>egitimizácia</a:t>
            </a:r>
            <a:r>
              <a:rPr lang="sk-SK" dirty="0"/>
              <a:t> európskej dominancie, imperializmu a kolonializmu</a:t>
            </a:r>
            <a:r>
              <a:rPr lang="en-US" dirty="0"/>
              <a:t>; </a:t>
            </a:r>
            <a:r>
              <a:rPr lang="sk-SK" dirty="0"/>
              <a:t>zároveň presadzovanie predstavy univerzalizmu ľudského vývoja </a:t>
            </a:r>
          </a:p>
          <a:p>
            <a:endParaRPr lang="sk-SK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endParaRPr lang="sk-SK"/>
          </a:p>
        </p:txBody>
      </p:sp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934709"/>
            <a:ext cx="3638550" cy="363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427275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589</TotalTime>
  <Words>1054</Words>
  <Application>Microsoft Office PowerPoint</Application>
  <PresentationFormat>Širokoúhlá obrazovka</PresentationFormat>
  <Paragraphs>113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1" baseType="lpstr">
      <vt:lpstr>Arial</vt:lpstr>
      <vt:lpstr>Calibri</vt:lpstr>
      <vt:lpstr>Calibri Light</vt:lpstr>
      <vt:lpstr>Motiv Office</vt:lpstr>
      <vt:lpstr>Špecifiká práce s materiálnym svetom: Teoretické prístupy Od označovania po spredmetnenie. </vt:lpstr>
      <vt:lpstr>Prezentace aplikace PowerPoint</vt:lpstr>
      <vt:lpstr>Vec vs jazyk </vt:lpstr>
      <vt:lpstr>Judith Williamson. Decoding advertisement: ideology and meaning in advertising. 1978</vt:lpstr>
      <vt:lpstr>Margaux Hemingway, trénujúca judo a parfum Babe – sebavedomá, women’s lib femininity spojená s parfumom</vt:lpstr>
      <vt:lpstr>Prezentace aplikace PowerPoint</vt:lpstr>
      <vt:lpstr>3 pokusy pracovať s MK ako intelektuálnym procesom: </vt:lpstr>
      <vt:lpstr>Doba muzejná a evolucionizmus</vt:lpstr>
      <vt:lpstr>Pit River’s Museum – Doba múzejná</vt:lpstr>
      <vt:lpstr>Lewis Henry Morgan.</vt:lpstr>
      <vt:lpstr>Marxizmus 20. storočia</vt:lpstr>
      <vt:lpstr>Durkheim</vt:lpstr>
      <vt:lpstr>Durkheim</vt:lpstr>
      <vt:lpstr>Funkcionalizmus</vt:lpstr>
      <vt:lpstr>Štukturalizmus Lévi Straussa </vt:lpstr>
      <vt:lpstr>Mary Dougas, Byron Isherwood. World of Goods 1979. </vt:lpstr>
      <vt:lpstr>Mary Dougas, Byron Isherwood. World of Goods 1979. </vt:lpstr>
      <vt:lpstr>Pierre Bourdieu</vt:lpstr>
      <vt:lpstr> Bourdieu - Kabylský dom a Outline of Theory of Practice</vt:lpstr>
      <vt:lpstr>Bourdieu - Distinction</vt:lpstr>
      <vt:lpstr>Arjun Appadurai. Social Life of Things 1986 </vt:lpstr>
      <vt:lpstr>Daniel Miller. Material Culture and Mass Consumption. 1987</vt:lpstr>
      <vt:lpstr>Daniel Miller. Material Culture and Mass Consumption. 1987</vt:lpstr>
      <vt:lpstr>Agency</vt:lpstr>
      <vt:lpstr>Asmatské štíty</vt:lpstr>
      <vt:lpstr>Gell - Latour</vt:lpstr>
      <vt:lpstr>B52 / kto jedná? Lietadlo? Bomba? Pilot?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Zuzana Burikova</dc:creator>
  <cp:lastModifiedBy>Zuzana Burikova</cp:lastModifiedBy>
  <cp:revision>29</cp:revision>
  <cp:lastPrinted>2017-03-02T07:37:04Z</cp:lastPrinted>
  <dcterms:created xsi:type="dcterms:W3CDTF">2014-09-22T12:45:12Z</dcterms:created>
  <dcterms:modified xsi:type="dcterms:W3CDTF">2019-03-11T16:34:07Z</dcterms:modified>
</cp:coreProperties>
</file>