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57" r:id="rId3"/>
    <p:sldId id="290" r:id="rId4"/>
    <p:sldId id="291" r:id="rId5"/>
    <p:sldId id="293" r:id="rId6"/>
    <p:sldId id="312" r:id="rId7"/>
    <p:sldId id="294" r:id="rId8"/>
    <p:sldId id="298" r:id="rId9"/>
    <p:sldId id="299" r:id="rId10"/>
    <p:sldId id="300" r:id="rId11"/>
    <p:sldId id="301" r:id="rId12"/>
    <p:sldId id="303" r:id="rId13"/>
    <p:sldId id="305" r:id="rId14"/>
    <p:sldId id="307" r:id="rId15"/>
    <p:sldId id="304" r:id="rId16"/>
    <p:sldId id="309" r:id="rId17"/>
    <p:sldId id="315" r:id="rId18"/>
    <p:sldId id="316" r:id="rId19"/>
    <p:sldId id="31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43" autoAdjust="0"/>
    <p:restoredTop sz="94660"/>
  </p:normalViewPr>
  <p:slideViewPr>
    <p:cSldViewPr snapToGrid="0">
      <p:cViewPr varScale="1">
        <p:scale>
          <a:sx n="88" d="100"/>
          <a:sy n="88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7D8F4-4CF1-4547-8960-758EB3F5E20B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EC1CE-5E2E-47DE-8C13-7F13A6B50B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199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D6E9-D326-4ABB-9F03-F868547F1FF1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F8E5-B0CB-4809-9004-2E1A8C9BF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34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D6E9-D326-4ABB-9F03-F868547F1FF1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F8E5-B0CB-4809-9004-2E1A8C9BF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671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D6E9-D326-4ABB-9F03-F868547F1FF1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F8E5-B0CB-4809-9004-2E1A8C9BF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158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D6E9-D326-4ABB-9F03-F868547F1FF1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F8E5-B0CB-4809-9004-2E1A8C9BF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84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D6E9-D326-4ABB-9F03-F868547F1FF1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F8E5-B0CB-4809-9004-2E1A8C9BF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183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D6E9-D326-4ABB-9F03-F868547F1FF1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F8E5-B0CB-4809-9004-2E1A8C9BF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686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D6E9-D326-4ABB-9F03-F868547F1FF1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F8E5-B0CB-4809-9004-2E1A8C9BF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00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D6E9-D326-4ABB-9F03-F868547F1FF1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F8E5-B0CB-4809-9004-2E1A8C9BF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86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D6E9-D326-4ABB-9F03-F868547F1FF1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F8E5-B0CB-4809-9004-2E1A8C9BF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801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D6E9-D326-4ABB-9F03-F868547F1FF1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F8E5-B0CB-4809-9004-2E1A8C9BF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2922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D6E9-D326-4ABB-9F03-F868547F1FF1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F8E5-B0CB-4809-9004-2E1A8C9BF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423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2D6E9-D326-4ABB-9F03-F868547F1FF1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BF8E5-B0CB-4809-9004-2E1A8C9BF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334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u="sng" dirty="0" err="1" smtClean="0"/>
              <a:t>Consumption</a:t>
            </a:r>
            <a:r>
              <a:rPr lang="sk-SK" u="sng" dirty="0" smtClean="0"/>
              <a:t> and </a:t>
            </a:r>
            <a:r>
              <a:rPr lang="sk-SK" u="sng" dirty="0" err="1" smtClean="0"/>
              <a:t>class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SAN266, </a:t>
            </a:r>
            <a:r>
              <a:rPr lang="cs-CZ" dirty="0" err="1" smtClean="0"/>
              <a:t>week</a:t>
            </a:r>
            <a:r>
              <a:rPr lang="cs-CZ" dirty="0" smtClean="0"/>
              <a:t> 4, </a:t>
            </a:r>
            <a:r>
              <a:rPr lang="cs-CZ" dirty="0" err="1" smtClean="0"/>
              <a:t>March</a:t>
            </a:r>
            <a:r>
              <a:rPr lang="cs-CZ" dirty="0" smtClean="0"/>
              <a:t> 13th, 201</a:t>
            </a:r>
            <a:r>
              <a:rPr lang="en-US" dirty="0" smtClean="0"/>
              <a:t>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13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Bourdieu</a:t>
            </a:r>
            <a:r>
              <a:rPr lang="sk-SK" dirty="0"/>
              <a:t>, 1979</a:t>
            </a:r>
            <a:r>
              <a:rPr lang="sk-SK" i="1" dirty="0"/>
              <a:t> </a:t>
            </a:r>
            <a:r>
              <a:rPr lang="sk-SK" i="1" dirty="0" err="1"/>
              <a:t>Distinction</a:t>
            </a:r>
            <a:endParaRPr lang="sk-SK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593" y="1772816"/>
            <a:ext cx="2466975" cy="1847850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0567" y="3051919"/>
            <a:ext cx="24765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87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Bourdieu</a:t>
            </a:r>
            <a:r>
              <a:rPr lang="sk-SK" dirty="0"/>
              <a:t>, 1979</a:t>
            </a:r>
            <a:r>
              <a:rPr lang="sk-SK" i="1" dirty="0"/>
              <a:t> </a:t>
            </a:r>
            <a:r>
              <a:rPr lang="sk-SK" i="1" dirty="0" err="1"/>
              <a:t>Distinction</a:t>
            </a:r>
            <a:endParaRPr lang="sk-SK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85" y="2007106"/>
            <a:ext cx="2466975" cy="1847850"/>
          </a:xfrm>
        </p:spPr>
      </p:pic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From art historian concept of culture </a:t>
            </a:r>
            <a:r>
              <a:rPr lang="en-US" dirty="0" smtClean="0"/>
              <a:t>(studying high arts) </a:t>
            </a:r>
            <a:r>
              <a:rPr lang="en-US" dirty="0"/>
              <a:t>to anthropological concept of culture </a:t>
            </a:r>
            <a:r>
              <a:rPr lang="en-US" dirty="0" smtClean="0"/>
              <a:t>(</a:t>
            </a:r>
            <a:r>
              <a:rPr lang="en-US" dirty="0"/>
              <a:t>studying </a:t>
            </a:r>
            <a:r>
              <a:rPr lang="en-US" dirty="0" smtClean="0"/>
              <a:t>way </a:t>
            </a:r>
            <a:r>
              <a:rPr lang="en-US" dirty="0"/>
              <a:t>of </a:t>
            </a:r>
            <a:r>
              <a:rPr lang="en-US" dirty="0" smtClean="0"/>
              <a:t>life</a:t>
            </a:r>
            <a:r>
              <a:rPr lang="en-US" dirty="0" smtClean="0"/>
              <a:t>)</a:t>
            </a:r>
            <a:endParaRPr lang="sk-SK" dirty="0" smtClean="0"/>
          </a:p>
          <a:p>
            <a:r>
              <a:rPr lang="sk-SK" dirty="0" err="1" smtClean="0"/>
              <a:t>Social</a:t>
            </a:r>
            <a:r>
              <a:rPr lang="sk-SK" dirty="0" smtClean="0"/>
              <a:t> </a:t>
            </a:r>
            <a:r>
              <a:rPr lang="sk-SK" dirty="0" err="1" smtClean="0"/>
              <a:t>position</a:t>
            </a:r>
            <a:r>
              <a:rPr lang="sk-SK" dirty="0" smtClean="0"/>
              <a:t> </a:t>
            </a:r>
            <a:r>
              <a:rPr lang="sk-SK" dirty="0" err="1" smtClean="0"/>
              <a:t>defined</a:t>
            </a:r>
            <a:r>
              <a:rPr lang="sk-SK" dirty="0" smtClean="0"/>
              <a:t> by a </a:t>
            </a:r>
            <a:r>
              <a:rPr lang="sk-SK" dirty="0" err="1" smtClean="0"/>
              <a:t>combination</a:t>
            </a:r>
            <a:r>
              <a:rPr lang="sk-SK" dirty="0" smtClean="0"/>
              <a:t> of </a:t>
            </a:r>
            <a:r>
              <a:rPr lang="sk-SK" dirty="0" err="1" smtClean="0"/>
              <a:t>economic</a:t>
            </a:r>
            <a:r>
              <a:rPr lang="sk-SK" dirty="0" smtClean="0"/>
              <a:t> and </a:t>
            </a:r>
            <a:r>
              <a:rPr lang="sk-SK" dirty="0" err="1" smtClean="0"/>
              <a:t>cultural</a:t>
            </a:r>
            <a:r>
              <a:rPr lang="sk-SK" dirty="0" smtClean="0"/>
              <a:t> </a:t>
            </a:r>
            <a:r>
              <a:rPr lang="sk-SK" dirty="0" err="1" smtClean="0"/>
              <a:t>capital</a:t>
            </a:r>
            <a:r>
              <a:rPr lang="sk-SK" dirty="0" smtClean="0"/>
              <a:t>. </a:t>
            </a:r>
            <a:endParaRPr lang="sk-SK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723" y="4213732"/>
            <a:ext cx="276225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40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Bourdieu</a:t>
            </a:r>
            <a:r>
              <a:rPr lang="sk-SK" dirty="0"/>
              <a:t>, 1979</a:t>
            </a:r>
            <a:r>
              <a:rPr lang="sk-SK" i="1" dirty="0"/>
              <a:t> </a:t>
            </a:r>
            <a:r>
              <a:rPr lang="sk-SK" i="1" dirty="0" err="1"/>
              <a:t>Distinction</a:t>
            </a:r>
            <a:endParaRPr lang="sk-SK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987" y="1587237"/>
            <a:ext cx="3567635" cy="4525963"/>
          </a:xfrm>
        </p:spPr>
      </p:pic>
    </p:spTree>
    <p:extLst>
      <p:ext uri="{BB962C8B-B14F-4D97-AF65-F5344CB8AC3E}">
        <p14:creationId xmlns:p14="http://schemas.microsoft.com/office/powerpoint/2010/main" val="232611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Bourdieu</a:t>
            </a:r>
            <a:r>
              <a:rPr lang="sk-SK" dirty="0"/>
              <a:t>, </a:t>
            </a:r>
            <a:r>
              <a:rPr lang="sk-SK" i="1" dirty="0" err="1" smtClean="0"/>
              <a:t>Distinction</a:t>
            </a:r>
            <a:r>
              <a:rPr lang="sk-SK" i="1" dirty="0" smtClean="0"/>
              <a:t>- </a:t>
            </a:r>
            <a:r>
              <a:rPr lang="sk-SK" dirty="0" smtClean="0">
                <a:latin typeface="Arial" charset="0"/>
              </a:rPr>
              <a:t>Habitus</a:t>
            </a:r>
            <a:endParaRPr lang="cs-CZ" dirty="0" smtClean="0">
              <a:latin typeface="Arial" charset="0"/>
            </a:endParaRPr>
          </a:p>
        </p:txBody>
      </p:sp>
      <p:sp>
        <p:nvSpPr>
          <p:cNvPr id="39938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dirty="0">
                <a:latin typeface="Arial" charset="0"/>
              </a:rPr>
              <a:t>„</a:t>
            </a:r>
            <a:r>
              <a:rPr lang="sk-SK" dirty="0" err="1">
                <a:latin typeface="Arial" charset="0"/>
              </a:rPr>
              <a:t>system</a:t>
            </a:r>
            <a:r>
              <a:rPr lang="sk-SK" dirty="0">
                <a:latin typeface="Arial" charset="0"/>
              </a:rPr>
              <a:t> of </a:t>
            </a:r>
            <a:r>
              <a:rPr lang="sk-SK" dirty="0" err="1">
                <a:latin typeface="Arial" charset="0"/>
              </a:rPr>
              <a:t>durable</a:t>
            </a:r>
            <a:r>
              <a:rPr lang="sk-SK" dirty="0">
                <a:latin typeface="Arial" charset="0"/>
              </a:rPr>
              <a:t>, </a:t>
            </a:r>
            <a:r>
              <a:rPr lang="sk-SK" dirty="0" err="1">
                <a:latin typeface="Arial" charset="0"/>
              </a:rPr>
              <a:t>transposable</a:t>
            </a:r>
            <a:r>
              <a:rPr lang="sk-SK" dirty="0">
                <a:latin typeface="Arial" charset="0"/>
              </a:rPr>
              <a:t>, </a:t>
            </a:r>
            <a:r>
              <a:rPr lang="sk-SK" dirty="0" err="1">
                <a:latin typeface="Arial" charset="0"/>
              </a:rPr>
              <a:t>dispositions</a:t>
            </a:r>
            <a:r>
              <a:rPr lang="sk-SK" dirty="0">
                <a:latin typeface="Arial" charset="0"/>
              </a:rPr>
              <a:t>, </a:t>
            </a:r>
            <a:r>
              <a:rPr lang="sk-SK" dirty="0" err="1">
                <a:latin typeface="Arial" charset="0"/>
              </a:rPr>
              <a:t>structured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structures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predisposed</a:t>
            </a:r>
            <a:r>
              <a:rPr lang="sk-SK" dirty="0">
                <a:latin typeface="Arial" charset="0"/>
              </a:rPr>
              <a:t> to </a:t>
            </a:r>
            <a:r>
              <a:rPr lang="sk-SK" dirty="0" err="1">
                <a:latin typeface="Arial" charset="0"/>
              </a:rPr>
              <a:t>function</a:t>
            </a:r>
            <a:r>
              <a:rPr lang="sk-SK" dirty="0">
                <a:latin typeface="Arial" charset="0"/>
              </a:rPr>
              <a:t> as </a:t>
            </a:r>
            <a:r>
              <a:rPr lang="sk-SK" dirty="0" err="1">
                <a:latin typeface="Arial" charset="0"/>
              </a:rPr>
              <a:t>structuring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structures</a:t>
            </a:r>
            <a:r>
              <a:rPr lang="sk-SK" dirty="0">
                <a:latin typeface="Arial" charset="0"/>
              </a:rPr>
              <a:t>, </a:t>
            </a:r>
            <a:r>
              <a:rPr lang="sk-SK" dirty="0" err="1">
                <a:latin typeface="Arial" charset="0"/>
              </a:rPr>
              <a:t>that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is</a:t>
            </a:r>
            <a:r>
              <a:rPr lang="sk-SK" dirty="0">
                <a:latin typeface="Arial" charset="0"/>
              </a:rPr>
              <a:t>, as </a:t>
            </a:r>
            <a:r>
              <a:rPr lang="sk-SK" dirty="0" err="1">
                <a:latin typeface="Arial" charset="0"/>
              </a:rPr>
              <a:t>principles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which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generated</a:t>
            </a:r>
            <a:r>
              <a:rPr lang="sk-SK" dirty="0">
                <a:latin typeface="Arial" charset="0"/>
              </a:rPr>
              <a:t> and </a:t>
            </a:r>
            <a:r>
              <a:rPr lang="sk-SK" dirty="0" err="1">
                <a:latin typeface="Arial" charset="0"/>
              </a:rPr>
              <a:t>organize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practices</a:t>
            </a:r>
            <a:r>
              <a:rPr lang="sk-SK" dirty="0">
                <a:latin typeface="Arial" charset="0"/>
              </a:rPr>
              <a:t> and </a:t>
            </a:r>
            <a:r>
              <a:rPr lang="sk-SK" dirty="0" err="1">
                <a:latin typeface="Arial" charset="0"/>
              </a:rPr>
              <a:t>representations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that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can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be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objectively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adapted</a:t>
            </a:r>
            <a:r>
              <a:rPr lang="sk-SK" dirty="0">
                <a:latin typeface="Arial" charset="0"/>
              </a:rPr>
              <a:t> to </a:t>
            </a:r>
            <a:r>
              <a:rPr lang="sk-SK" dirty="0" err="1">
                <a:latin typeface="Arial" charset="0"/>
              </a:rPr>
              <a:t>their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goals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without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presupposing</a:t>
            </a:r>
            <a:r>
              <a:rPr lang="sk-SK" dirty="0">
                <a:latin typeface="Arial" charset="0"/>
              </a:rPr>
              <a:t> a </a:t>
            </a:r>
            <a:r>
              <a:rPr lang="sk-SK" dirty="0" err="1">
                <a:latin typeface="Arial" charset="0"/>
              </a:rPr>
              <a:t>conscious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aiming</a:t>
            </a:r>
            <a:r>
              <a:rPr lang="sk-SK" dirty="0">
                <a:latin typeface="Arial" charset="0"/>
              </a:rPr>
              <a:t> at </a:t>
            </a:r>
            <a:r>
              <a:rPr lang="sk-SK" dirty="0" err="1">
                <a:latin typeface="Arial" charset="0"/>
              </a:rPr>
              <a:t>ends</a:t>
            </a:r>
            <a:r>
              <a:rPr lang="sk-SK" dirty="0">
                <a:latin typeface="Arial" charset="0"/>
              </a:rPr>
              <a:t>...“ </a:t>
            </a:r>
            <a:r>
              <a:rPr lang="sk-SK" dirty="0" err="1">
                <a:latin typeface="Arial" charset="0"/>
              </a:rPr>
              <a:t>Bourdieu</a:t>
            </a:r>
            <a:r>
              <a:rPr lang="sk-SK" dirty="0">
                <a:latin typeface="Arial" charset="0"/>
              </a:rPr>
              <a:t>, 1990, </a:t>
            </a:r>
            <a:r>
              <a:rPr lang="sk-SK" dirty="0" smtClean="0">
                <a:latin typeface="Arial" charset="0"/>
              </a:rPr>
              <a:t>53</a:t>
            </a:r>
          </a:p>
          <a:p>
            <a:r>
              <a:rPr lang="en-US" dirty="0">
                <a:latin typeface="Arial" charset="0"/>
              </a:rPr>
              <a:t>Inscribed to bodies through previous experience (culture is not gloves, it is skin)</a:t>
            </a:r>
            <a:endParaRPr lang="sk-SK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Unconscious </a:t>
            </a:r>
            <a:endParaRPr lang="sk-SK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dirty="0">
                <a:latin typeface="Arial" charset="0"/>
              </a:rPr>
              <a:t>Individual habitus is in </a:t>
            </a:r>
            <a:r>
              <a:rPr lang="sk-SK" dirty="0" smtClean="0">
                <a:latin typeface="Arial" charset="0"/>
              </a:rPr>
              <a:t>a </a:t>
            </a:r>
            <a:r>
              <a:rPr lang="en-US" dirty="0" smtClean="0">
                <a:latin typeface="Arial" charset="0"/>
              </a:rPr>
              <a:t>homological </a:t>
            </a:r>
            <a:r>
              <a:rPr lang="en-US" dirty="0">
                <a:latin typeface="Arial" charset="0"/>
              </a:rPr>
              <a:t>relation to class habitus (defined by economic and cultural capital)</a:t>
            </a:r>
            <a:endParaRPr lang="sk-SK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sk-SK" dirty="0" err="1">
                <a:latin typeface="Arial" charset="0"/>
              </a:rPr>
              <a:t>Individu</a:t>
            </a:r>
            <a:r>
              <a:rPr lang="en-US" dirty="0">
                <a:latin typeface="Arial" charset="0"/>
              </a:rPr>
              <a:t>al </a:t>
            </a:r>
            <a:r>
              <a:rPr lang="sk-SK" dirty="0">
                <a:latin typeface="Arial" charset="0"/>
              </a:rPr>
              <a:t>habitus </a:t>
            </a:r>
            <a:r>
              <a:rPr lang="en-US" dirty="0">
                <a:latin typeface="Arial" charset="0"/>
              </a:rPr>
              <a:t>as creative tool of classification reproduces these forms of capital</a:t>
            </a:r>
            <a:r>
              <a:rPr lang="sk-SK" dirty="0">
                <a:latin typeface="Arial" charset="0"/>
              </a:rPr>
              <a:t>. </a:t>
            </a:r>
            <a:endParaRPr lang="cs-CZ" dirty="0">
              <a:latin typeface="Arial" charset="0"/>
            </a:endParaRPr>
          </a:p>
          <a:p>
            <a:pPr marL="0" indent="0">
              <a:buNone/>
            </a:pPr>
            <a:endParaRPr lang="cs-CZ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79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>
                <a:latin typeface="+mn-lt"/>
              </a:rPr>
              <a:t>Bourdieu</a:t>
            </a:r>
            <a:r>
              <a:rPr lang="sk-SK" b="1" dirty="0">
                <a:latin typeface="+mn-lt"/>
              </a:rPr>
              <a:t>, </a:t>
            </a:r>
            <a:r>
              <a:rPr lang="sk-SK" b="1" i="1" dirty="0" err="1">
                <a:latin typeface="+mn-lt"/>
              </a:rPr>
              <a:t>Distinction</a:t>
            </a:r>
            <a:r>
              <a:rPr lang="sk-SK" b="1" i="1" dirty="0">
                <a:latin typeface="+mn-lt"/>
              </a:rPr>
              <a:t>- </a:t>
            </a:r>
            <a:r>
              <a:rPr lang="en-US" b="1" dirty="0" smtClean="0">
                <a:latin typeface="+mn-lt"/>
              </a:rPr>
              <a:t>taste and symbolic power</a:t>
            </a:r>
            <a:endParaRPr lang="cs-CZ" b="1" dirty="0" smtClean="0">
              <a:latin typeface="+mn-lt"/>
            </a:endParaRPr>
          </a:p>
        </p:txBody>
      </p:sp>
      <p:sp>
        <p:nvSpPr>
          <p:cNvPr id="41986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Arial" charset="0"/>
              </a:rPr>
              <a:t>Taste is subjective realization of habitus. Through taste habitus organizes consumption and lifestyle</a:t>
            </a:r>
          </a:p>
          <a:p>
            <a:r>
              <a:rPr lang="en-US" dirty="0" smtClean="0">
                <a:latin typeface="Arial" charset="0"/>
              </a:rPr>
              <a:t>Expressed in the language of individual preferences</a:t>
            </a:r>
          </a:p>
          <a:p>
            <a:r>
              <a:rPr lang="sk-SK" dirty="0" smtClean="0">
                <a:latin typeface="Arial" charset="0"/>
              </a:rPr>
              <a:t>„</a:t>
            </a:r>
            <a:r>
              <a:rPr lang="sk-SK" dirty="0" err="1" smtClean="0">
                <a:latin typeface="Arial" charset="0"/>
              </a:rPr>
              <a:t>maries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coulours</a:t>
            </a:r>
            <a:r>
              <a:rPr lang="sk-SK" dirty="0" smtClean="0">
                <a:latin typeface="Arial" charset="0"/>
              </a:rPr>
              <a:t> and </a:t>
            </a:r>
            <a:r>
              <a:rPr lang="sk-SK" dirty="0" err="1" smtClean="0">
                <a:latin typeface="Arial" charset="0"/>
              </a:rPr>
              <a:t>also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people</a:t>
            </a:r>
            <a:r>
              <a:rPr lang="sk-SK" dirty="0" smtClean="0">
                <a:latin typeface="Arial" charset="0"/>
              </a:rPr>
              <a:t>, </a:t>
            </a:r>
            <a:r>
              <a:rPr lang="sk-SK" dirty="0" err="1" smtClean="0">
                <a:latin typeface="Arial" charset="0"/>
              </a:rPr>
              <a:t>who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make</a:t>
            </a:r>
            <a:r>
              <a:rPr lang="sk-SK" dirty="0" smtClean="0">
                <a:latin typeface="Arial" charset="0"/>
              </a:rPr>
              <a:t> „</a:t>
            </a:r>
            <a:r>
              <a:rPr lang="sk-SK" dirty="0" err="1" smtClean="0">
                <a:latin typeface="Arial" charset="0"/>
              </a:rPr>
              <a:t>well-matched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couples</a:t>
            </a:r>
            <a:r>
              <a:rPr lang="sk-SK" dirty="0" smtClean="0">
                <a:latin typeface="Arial" charset="0"/>
              </a:rPr>
              <a:t>“, </a:t>
            </a:r>
            <a:r>
              <a:rPr lang="sk-SK" dirty="0" err="1" smtClean="0">
                <a:latin typeface="Arial" charset="0"/>
              </a:rPr>
              <a:t>initially</a:t>
            </a:r>
            <a:r>
              <a:rPr lang="sk-SK" dirty="0" smtClean="0">
                <a:latin typeface="Arial" charset="0"/>
              </a:rPr>
              <a:t> in </a:t>
            </a:r>
            <a:r>
              <a:rPr lang="sk-SK" dirty="0" err="1" smtClean="0">
                <a:latin typeface="Arial" charset="0"/>
              </a:rPr>
              <a:t>regards</a:t>
            </a:r>
            <a:r>
              <a:rPr lang="sk-SK" dirty="0" smtClean="0">
                <a:latin typeface="Arial" charset="0"/>
              </a:rPr>
              <a:t> to taste.“ </a:t>
            </a:r>
            <a:r>
              <a:rPr lang="sk-SK" dirty="0" err="1" smtClean="0">
                <a:latin typeface="Arial" charset="0"/>
              </a:rPr>
              <a:t>Bourdieu</a:t>
            </a:r>
            <a:r>
              <a:rPr lang="sk-SK" dirty="0" smtClean="0">
                <a:latin typeface="Arial" charset="0"/>
              </a:rPr>
              <a:t>, 1984, s. 243</a:t>
            </a:r>
            <a:endParaRPr lang="en-US" dirty="0" smtClean="0">
              <a:latin typeface="Arial" charset="0"/>
            </a:endParaRP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Taste as symbolic power - Culture is a battlefield of class struggle:</a:t>
            </a:r>
          </a:p>
          <a:p>
            <a:r>
              <a:rPr lang="en-US" dirty="0">
                <a:latin typeface="Arial" charset="0"/>
              </a:rPr>
              <a:t>Hierarchies of </a:t>
            </a:r>
            <a:r>
              <a:rPr lang="en-US" dirty="0" err="1">
                <a:latin typeface="Arial" charset="0"/>
              </a:rPr>
              <a:t>legitimity</a:t>
            </a:r>
            <a:r>
              <a:rPr lang="en-US" dirty="0">
                <a:latin typeface="Arial" charset="0"/>
              </a:rPr>
              <a:t> - Whose taste (in terms of class) will be considered legitimate </a:t>
            </a:r>
          </a:p>
          <a:p>
            <a:r>
              <a:rPr lang="en-US" dirty="0">
                <a:latin typeface="Arial" charset="0"/>
              </a:rPr>
              <a:t>Hierarchies of hierarchies – whose test within dominant class will be legitimate (higher cultural or economic capital)</a:t>
            </a:r>
          </a:p>
          <a:p>
            <a:endParaRPr lang="cs-CZ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01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 err="1"/>
              <a:t>Bourdieu</a:t>
            </a:r>
            <a:r>
              <a:rPr lang="sk-SK" dirty="0"/>
              <a:t>, 1979</a:t>
            </a:r>
            <a:r>
              <a:rPr lang="sk-SK" i="1" dirty="0"/>
              <a:t> </a:t>
            </a:r>
            <a:r>
              <a:rPr lang="sk-SK" i="1" dirty="0" err="1"/>
              <a:t>Distinction</a:t>
            </a:r>
            <a:endParaRPr lang="cs-CZ" dirty="0" smtClean="0"/>
          </a:p>
        </p:txBody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>
                <a:latin typeface="Arial" charset="0"/>
              </a:rPr>
              <a:t>Distinction</a:t>
            </a:r>
            <a:r>
              <a:rPr lang="sk-SK" dirty="0">
                <a:latin typeface="Arial" charset="0"/>
              </a:rPr>
              <a:t> – </a:t>
            </a:r>
            <a:r>
              <a:rPr lang="en-US" dirty="0">
                <a:latin typeface="Arial" charset="0"/>
              </a:rPr>
              <a:t>key term</a:t>
            </a:r>
            <a:endParaRPr lang="cs-CZ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Meanings and usage of things is a tool for getting distinctions within the hierarchy of social relations. </a:t>
            </a:r>
            <a:endParaRPr lang="cs-CZ" dirty="0">
              <a:latin typeface="Arial" charset="0"/>
            </a:endParaRPr>
          </a:p>
          <a:p>
            <a:pPr eaLnBrk="1" hangingPunct="1"/>
            <a:r>
              <a:rPr lang="en-US" dirty="0" smtClean="0">
                <a:latin typeface="Arial" charset="0"/>
              </a:rPr>
              <a:t>Taste classifies classifier </a:t>
            </a:r>
          </a:p>
          <a:p>
            <a:pPr eaLnBrk="1" hangingPunct="1"/>
            <a:r>
              <a:rPr lang="en-US" dirty="0" smtClean="0">
                <a:latin typeface="Arial" charset="0"/>
              </a:rPr>
              <a:t>Human experience and practice as </a:t>
            </a:r>
            <a:r>
              <a:rPr lang="sk-SK" dirty="0" err="1" smtClean="0">
                <a:latin typeface="Arial" charset="0"/>
              </a:rPr>
              <a:t>mim</a:t>
            </a:r>
            <a:r>
              <a:rPr lang="en-US" dirty="0" err="1" smtClean="0">
                <a:latin typeface="Arial" charset="0"/>
              </a:rPr>
              <a:t>esis</a:t>
            </a:r>
            <a:r>
              <a:rPr lang="en-US" dirty="0" smtClean="0">
                <a:latin typeface="Arial" charset="0"/>
              </a:rPr>
              <a:t> and </a:t>
            </a:r>
            <a:r>
              <a:rPr lang="sk-SK" dirty="0" err="1" smtClean="0">
                <a:latin typeface="Arial" charset="0"/>
              </a:rPr>
              <a:t>embodiment</a:t>
            </a:r>
            <a:endParaRPr lang="cs-CZ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Not a classification of objects, but classification of various structures of tastes and sets of expectations related to preferences of various groups of </a:t>
            </a:r>
            <a:r>
              <a:rPr lang="en-US" dirty="0" smtClean="0">
                <a:latin typeface="Arial" charset="0"/>
              </a:rPr>
              <a:t>people</a:t>
            </a:r>
          </a:p>
          <a:p>
            <a:r>
              <a:rPr lang="en-US" dirty="0" smtClean="0">
                <a:latin typeface="Arial" charset="0"/>
              </a:rPr>
              <a:t>Differential distribution of social conditions</a:t>
            </a:r>
            <a:endParaRPr lang="en-US" dirty="0">
              <a:latin typeface="Arial" charset="0"/>
            </a:endParaRPr>
          </a:p>
          <a:p>
            <a:pPr eaLnBrk="1" hangingPunct="1"/>
            <a:endParaRPr lang="sk-SK" dirty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sk-SK" dirty="0">
              <a:latin typeface="Arial" charset="0"/>
            </a:endParaRPr>
          </a:p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Critique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Too concentrated on cultural goods in terms of arts</a:t>
            </a:r>
            <a:endParaRPr lang="sk-SK" dirty="0"/>
          </a:p>
          <a:p>
            <a:r>
              <a:rPr lang="en-US" dirty="0" smtClean="0"/>
              <a:t>Static, does not enable interpretation of change, economically reductionist</a:t>
            </a:r>
            <a:endParaRPr lang="sk-SK" dirty="0"/>
          </a:p>
          <a:p>
            <a:r>
              <a:rPr lang="en-US" dirty="0" err="1" smtClean="0"/>
              <a:t>Romantisation</a:t>
            </a:r>
            <a:r>
              <a:rPr lang="en-US" dirty="0" smtClean="0"/>
              <a:t> of working class</a:t>
            </a:r>
            <a:endParaRPr lang="sk-SK" dirty="0"/>
          </a:p>
          <a:p>
            <a:r>
              <a:rPr lang="en-US" dirty="0" smtClean="0"/>
              <a:t>Is not </a:t>
            </a:r>
            <a:r>
              <a:rPr lang="en-US" dirty="0" err="1" smtClean="0"/>
              <a:t>intersectionalist</a:t>
            </a:r>
            <a:r>
              <a:rPr lang="en-US" dirty="0" smtClean="0"/>
              <a:t> – does not think of </a:t>
            </a:r>
            <a:r>
              <a:rPr lang="en-US" dirty="0" smtClean="0"/>
              <a:t>gender</a:t>
            </a:r>
            <a:r>
              <a:rPr lang="sk-SK" dirty="0" smtClean="0"/>
              <a:t>, </a:t>
            </a:r>
            <a:r>
              <a:rPr lang="sk-SK" dirty="0" err="1" smtClean="0"/>
              <a:t>ethnicity</a:t>
            </a:r>
            <a:r>
              <a:rPr lang="sk-SK" dirty="0" smtClean="0"/>
              <a:t>,</a:t>
            </a:r>
            <a:r>
              <a:rPr lang="en-US" dirty="0" smtClean="0"/>
              <a:t> </a:t>
            </a:r>
            <a:r>
              <a:rPr lang="en-US" dirty="0" smtClean="0"/>
              <a:t>and age</a:t>
            </a:r>
            <a:endParaRPr lang="sk-SK" dirty="0"/>
          </a:p>
          <a:p>
            <a:r>
              <a:rPr lang="en-US" dirty="0" smtClean="0"/>
              <a:t>Omnivores </a:t>
            </a:r>
            <a:r>
              <a:rPr lang="sk-SK" dirty="0" smtClean="0"/>
              <a:t>– </a:t>
            </a:r>
            <a:r>
              <a:rPr lang="en-US" dirty="0" smtClean="0"/>
              <a:t>higher classes consume goods of lower </a:t>
            </a:r>
            <a:r>
              <a:rPr lang="en-US" dirty="0" smtClean="0"/>
              <a:t>classes</a:t>
            </a:r>
            <a:endParaRPr lang="sk-SK" dirty="0" smtClean="0"/>
          </a:p>
          <a:p>
            <a:pPr marL="0" indent="0">
              <a:buNone/>
            </a:pPr>
            <a:r>
              <a:rPr lang="sk-SK" b="1" dirty="0" err="1"/>
              <a:t>Featherstone</a:t>
            </a:r>
            <a:r>
              <a:rPr lang="sk-SK" b="1" dirty="0"/>
              <a:t>: </a:t>
            </a:r>
            <a:r>
              <a:rPr lang="sk-SK" b="1" dirty="0" err="1"/>
              <a:t>Consumer</a:t>
            </a:r>
            <a:r>
              <a:rPr lang="sk-SK" b="1" dirty="0"/>
              <a:t> </a:t>
            </a:r>
            <a:r>
              <a:rPr lang="sk-SK" b="1" dirty="0" err="1"/>
              <a:t>Culture</a:t>
            </a:r>
            <a:r>
              <a:rPr lang="sk-SK" b="1" dirty="0"/>
              <a:t> and </a:t>
            </a:r>
            <a:r>
              <a:rPr lang="sk-SK" b="1" dirty="0" err="1" smtClean="0"/>
              <a:t>Postmodernism</a:t>
            </a:r>
            <a:endParaRPr lang="sk-SK" b="1" dirty="0" smtClean="0"/>
          </a:p>
          <a:p>
            <a:r>
              <a:rPr lang="sk-SK" dirty="0"/>
              <a:t>Habitus </a:t>
            </a:r>
            <a:r>
              <a:rPr lang="en-US" dirty="0"/>
              <a:t>is static </a:t>
            </a:r>
            <a:r>
              <a:rPr lang="sk-SK" dirty="0"/>
              <a:t>– </a:t>
            </a:r>
            <a:r>
              <a:rPr lang="en-US" dirty="0"/>
              <a:t>is created during primary socialization</a:t>
            </a:r>
          </a:p>
          <a:p>
            <a:r>
              <a:rPr lang="en-US" dirty="0"/>
              <a:t>People have higher agency in consumption – they have to interpret and act their preferences in changing conditions. That changes their social positions, relations and lifestyles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2219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individual work: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Write a short annotation (10 sentences) of the text you read for today’s lesson.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84947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work: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u="sng" dirty="0" err="1"/>
              <a:t>How</a:t>
            </a:r>
            <a:r>
              <a:rPr lang="sk-SK" u="sng" dirty="0"/>
              <a:t> </a:t>
            </a:r>
            <a:r>
              <a:rPr lang="sk-SK" u="sng" dirty="0" err="1"/>
              <a:t>the</a:t>
            </a:r>
            <a:r>
              <a:rPr lang="sk-SK" u="sng" dirty="0"/>
              <a:t> state and </a:t>
            </a:r>
            <a:r>
              <a:rPr lang="sk-SK" u="sng" dirty="0" err="1"/>
              <a:t>national</a:t>
            </a:r>
            <a:r>
              <a:rPr lang="sk-SK" u="sng" dirty="0"/>
              <a:t> </a:t>
            </a:r>
            <a:r>
              <a:rPr lang="sk-SK" u="sng" dirty="0" err="1"/>
              <a:t>economy</a:t>
            </a:r>
            <a:r>
              <a:rPr lang="sk-SK" u="sng" dirty="0"/>
              <a:t> </a:t>
            </a:r>
            <a:r>
              <a:rPr lang="sk-SK" u="sng" dirty="0" err="1"/>
              <a:t>influence</a:t>
            </a:r>
            <a:r>
              <a:rPr lang="sk-SK" u="sng" dirty="0"/>
              <a:t> </a:t>
            </a:r>
            <a:r>
              <a:rPr lang="sk-SK" u="sng" dirty="0" err="1"/>
              <a:t>consumption</a:t>
            </a:r>
            <a:r>
              <a:rPr lang="sk-SK" u="sng" dirty="0"/>
              <a:t>? </a:t>
            </a:r>
            <a:endParaRPr lang="sk-SK" dirty="0"/>
          </a:p>
          <a:p>
            <a:r>
              <a:rPr lang="sk-SK" u="sng" dirty="0" err="1"/>
              <a:t>How</a:t>
            </a:r>
            <a:r>
              <a:rPr lang="sk-SK" u="sng" dirty="0"/>
              <a:t> </a:t>
            </a:r>
            <a:r>
              <a:rPr lang="sk-SK" u="sng" dirty="0" err="1"/>
              <a:t>the</a:t>
            </a:r>
            <a:r>
              <a:rPr lang="sk-SK" u="sng" dirty="0"/>
              <a:t> </a:t>
            </a:r>
            <a:r>
              <a:rPr lang="sk-SK" u="sng" dirty="0" err="1"/>
              <a:t>authors</a:t>
            </a:r>
            <a:r>
              <a:rPr lang="sk-SK" u="sng" dirty="0"/>
              <a:t> </a:t>
            </a:r>
            <a:r>
              <a:rPr lang="sk-SK" u="sng" dirty="0" err="1"/>
              <a:t>describe</a:t>
            </a:r>
            <a:r>
              <a:rPr lang="sk-SK" u="sng" dirty="0"/>
              <a:t> </a:t>
            </a:r>
            <a:r>
              <a:rPr lang="sk-SK" u="sng" dirty="0" err="1"/>
              <a:t>consumption</a:t>
            </a:r>
            <a:r>
              <a:rPr lang="sk-SK" u="sng" dirty="0"/>
              <a:t> in </a:t>
            </a:r>
            <a:r>
              <a:rPr lang="sk-SK" u="sng" dirty="0" err="1"/>
              <a:t>relation</a:t>
            </a:r>
            <a:r>
              <a:rPr lang="sk-SK" u="sng" dirty="0"/>
              <a:t> to </a:t>
            </a:r>
            <a:r>
              <a:rPr lang="sk-SK" u="sng" dirty="0" err="1"/>
              <a:t>class</a:t>
            </a:r>
            <a:r>
              <a:rPr lang="sk-SK" u="sng" dirty="0"/>
              <a:t>? 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216067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Group </a:t>
            </a:r>
            <a:r>
              <a:rPr lang="cs-CZ" dirty="0" err="1" smtClean="0"/>
              <a:t>assignment</a:t>
            </a:r>
            <a:r>
              <a:rPr lang="cs-CZ" dirty="0" smtClean="0"/>
              <a:t> 1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 err="1" smtClean="0"/>
              <a:t>Write</a:t>
            </a:r>
            <a:r>
              <a:rPr lang="sk-SK" dirty="0" smtClean="0"/>
              <a:t> </a:t>
            </a:r>
            <a:r>
              <a:rPr lang="en-US" dirty="0" smtClean="0"/>
              <a:t>3</a:t>
            </a:r>
            <a:r>
              <a:rPr lang="sk-SK" dirty="0" smtClean="0"/>
              <a:t> </a:t>
            </a:r>
            <a:r>
              <a:rPr lang="sk-SK" dirty="0" err="1" smtClean="0"/>
              <a:t>examples</a:t>
            </a:r>
            <a:r>
              <a:rPr lang="sk-SK" dirty="0" smtClean="0"/>
              <a:t> of </a:t>
            </a:r>
            <a:r>
              <a:rPr lang="sk-SK" dirty="0" err="1" smtClean="0"/>
              <a:t>objects</a:t>
            </a:r>
            <a:r>
              <a:rPr lang="sk-SK" dirty="0" smtClean="0"/>
              <a:t> </a:t>
            </a:r>
            <a:r>
              <a:rPr lang="sk-SK" dirty="0" err="1" smtClean="0"/>
              <a:t>related</a:t>
            </a:r>
            <a:r>
              <a:rPr lang="sk-SK" dirty="0" smtClean="0"/>
              <a:t> to </a:t>
            </a:r>
            <a:r>
              <a:rPr lang="sk-SK" dirty="0" err="1" smtClean="0"/>
              <a:t>the</a:t>
            </a:r>
            <a:r>
              <a:rPr lang="sk-SK" dirty="0" smtClean="0"/>
              <a:t> </a:t>
            </a:r>
            <a:r>
              <a:rPr lang="sk-SK" dirty="0" err="1" smtClean="0"/>
              <a:t>position</a:t>
            </a:r>
            <a:r>
              <a:rPr lang="sk-SK" dirty="0" smtClean="0"/>
              <a:t> of person in a </a:t>
            </a:r>
            <a:r>
              <a:rPr lang="sk-SK" dirty="0" err="1" smtClean="0"/>
              <a:t>social</a:t>
            </a:r>
            <a:r>
              <a:rPr lang="sk-SK" dirty="0" smtClean="0"/>
              <a:t> </a:t>
            </a:r>
            <a:r>
              <a:rPr lang="sk-SK" dirty="0" err="1" smtClean="0"/>
              <a:t>hierarchy</a:t>
            </a:r>
            <a:r>
              <a:rPr lang="sk-SK" dirty="0" smtClean="0"/>
              <a:t> (</a:t>
            </a:r>
            <a:r>
              <a:rPr lang="sk-SK" dirty="0" err="1" smtClean="0"/>
              <a:t>e.g</a:t>
            </a:r>
            <a:r>
              <a:rPr lang="sk-SK" dirty="0" smtClean="0"/>
              <a:t>. </a:t>
            </a:r>
            <a:r>
              <a:rPr lang="sk-SK" dirty="0" err="1" smtClean="0"/>
              <a:t>rank</a:t>
            </a:r>
            <a:r>
              <a:rPr lang="sk-SK" dirty="0" smtClean="0"/>
              <a:t>, </a:t>
            </a:r>
            <a:r>
              <a:rPr lang="sk-SK" dirty="0" err="1" smtClean="0"/>
              <a:t>class</a:t>
            </a:r>
            <a:r>
              <a:rPr lang="sk-SK" dirty="0" smtClean="0"/>
              <a:t>)</a:t>
            </a:r>
          </a:p>
          <a:p>
            <a:r>
              <a:rPr lang="sk-SK" dirty="0" err="1"/>
              <a:t>What</a:t>
            </a:r>
            <a:r>
              <a:rPr lang="sk-SK" dirty="0"/>
              <a:t> </a:t>
            </a:r>
            <a:r>
              <a:rPr lang="sk-SK" dirty="0" err="1"/>
              <a:t>mechanism</a:t>
            </a:r>
            <a:r>
              <a:rPr lang="sk-SK" dirty="0"/>
              <a:t> </a:t>
            </a:r>
            <a:r>
              <a:rPr lang="sk-SK" dirty="0" err="1"/>
              <a:t>connects</a:t>
            </a:r>
            <a:r>
              <a:rPr lang="sk-SK" dirty="0"/>
              <a:t> person – </a:t>
            </a:r>
            <a:r>
              <a:rPr lang="sk-SK" dirty="0" err="1"/>
              <a:t>object</a:t>
            </a:r>
            <a:r>
              <a:rPr lang="sk-SK" dirty="0"/>
              <a:t> and </a:t>
            </a:r>
            <a:r>
              <a:rPr lang="sk-SK" dirty="0" err="1"/>
              <a:t>social</a:t>
            </a:r>
            <a:r>
              <a:rPr lang="sk-SK" dirty="0"/>
              <a:t> </a:t>
            </a:r>
            <a:r>
              <a:rPr lang="sk-SK" dirty="0" err="1"/>
              <a:t>position</a:t>
            </a:r>
            <a:r>
              <a:rPr lang="sk-SK" dirty="0"/>
              <a:t> in </a:t>
            </a:r>
            <a:r>
              <a:rPr lang="sk-SK" dirty="0" err="1"/>
              <a:t>your</a:t>
            </a:r>
            <a:r>
              <a:rPr lang="sk-SK" dirty="0"/>
              <a:t> </a:t>
            </a:r>
            <a:r>
              <a:rPr lang="sk-SK" dirty="0" err="1" smtClean="0"/>
              <a:t>examples</a:t>
            </a:r>
            <a:r>
              <a:rPr lang="sk-SK" dirty="0" smtClean="0"/>
              <a:t>? </a:t>
            </a:r>
            <a:endParaRPr lang="sk-SK" dirty="0"/>
          </a:p>
          <a:p>
            <a:pPr lvl="0"/>
            <a:endParaRPr lang="en-US" dirty="0" smtClean="0"/>
          </a:p>
          <a:p>
            <a:pPr lvl="0"/>
            <a:endParaRPr lang="sk-SK" dirty="0" smtClean="0"/>
          </a:p>
          <a:p>
            <a:pPr lvl="0"/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6975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Premise: Ability of objects to communicate social </a:t>
            </a:r>
            <a:r>
              <a:rPr lang="en-US" b="1" dirty="0" smtClean="0"/>
              <a:t>position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Not necessary through ownership – importance of </a:t>
            </a:r>
            <a:r>
              <a:rPr lang="en-US" b="1" dirty="0" smtClean="0"/>
              <a:t>distribution and circulation </a:t>
            </a:r>
            <a:r>
              <a:rPr lang="en-US" dirty="0" smtClean="0"/>
              <a:t>of goods for asserting status in some non-industrial societies </a:t>
            </a:r>
            <a:r>
              <a:rPr lang="sk-SK" dirty="0" smtClean="0"/>
              <a:t>(</a:t>
            </a:r>
            <a:r>
              <a:rPr lang="en-US" dirty="0" smtClean="0"/>
              <a:t>e.g. </a:t>
            </a:r>
            <a:r>
              <a:rPr lang="sk-SK" dirty="0" smtClean="0"/>
              <a:t>kul</a:t>
            </a:r>
            <a:r>
              <a:rPr lang="en-US" dirty="0" smtClean="0"/>
              <a:t>a, potlach)</a:t>
            </a:r>
          </a:p>
          <a:p>
            <a:r>
              <a:rPr lang="en-US" b="1" dirty="0" smtClean="0"/>
              <a:t>Consumption</a:t>
            </a:r>
            <a:r>
              <a:rPr lang="en-US" dirty="0" smtClean="0"/>
              <a:t> as an important status-signifier: concept of </a:t>
            </a:r>
            <a:r>
              <a:rPr lang="en-US" b="1" dirty="0" smtClean="0"/>
              <a:t>luxury goods </a:t>
            </a:r>
            <a:r>
              <a:rPr lang="en-US" dirty="0" smtClean="0"/>
              <a:t>in both non-industrial and industrial societies, </a:t>
            </a:r>
            <a:r>
              <a:rPr lang="en-US" b="1" dirty="0" smtClean="0"/>
              <a:t>taste as a class classifier </a:t>
            </a:r>
            <a:r>
              <a:rPr lang="en-US" dirty="0" smtClean="0"/>
              <a:t>in industrial societies.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41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 err="1" smtClean="0">
                <a:latin typeface="Arial" charset="0"/>
              </a:rPr>
              <a:t>Veblen</a:t>
            </a:r>
            <a:r>
              <a:rPr lang="sk-SK" dirty="0" smtClean="0">
                <a:latin typeface="Arial" charset="0"/>
              </a:rPr>
              <a:t>. </a:t>
            </a:r>
            <a:r>
              <a:rPr lang="sk-SK" dirty="0" err="1" smtClean="0">
                <a:latin typeface="Arial" charset="0"/>
              </a:rPr>
              <a:t>Theory</a:t>
            </a:r>
            <a:r>
              <a:rPr lang="sk-SK" dirty="0" smtClean="0">
                <a:latin typeface="Arial" charset="0"/>
              </a:rPr>
              <a:t> of </a:t>
            </a:r>
            <a:r>
              <a:rPr lang="sk-SK" dirty="0" err="1" smtClean="0">
                <a:latin typeface="Arial" charset="0"/>
              </a:rPr>
              <a:t>Leisure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C</a:t>
            </a:r>
            <a:r>
              <a:rPr lang="sk-SK" dirty="0" err="1" smtClean="0">
                <a:latin typeface="Arial" charset="0"/>
              </a:rPr>
              <a:t>lass</a:t>
            </a:r>
            <a:endParaRPr lang="cs-CZ" dirty="0" smtClean="0">
              <a:latin typeface="Arial" charset="0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/>
              <a:t>Veblenesque</a:t>
            </a:r>
            <a:r>
              <a:rPr lang="sk-SK" dirty="0"/>
              <a:t> </a:t>
            </a:r>
            <a:r>
              <a:rPr lang="sk-SK" dirty="0" err="1"/>
              <a:t>approach</a:t>
            </a:r>
            <a:r>
              <a:rPr lang="sk-SK" dirty="0"/>
              <a:t> </a:t>
            </a:r>
            <a:r>
              <a:rPr lang="sk-SK" dirty="0" err="1"/>
              <a:t>was</a:t>
            </a:r>
            <a:r>
              <a:rPr lang="sk-SK" dirty="0"/>
              <a:t> a </a:t>
            </a:r>
            <a:r>
              <a:rPr lang="sk-SK" dirty="0" err="1"/>
              <a:t>way</a:t>
            </a:r>
            <a:r>
              <a:rPr lang="sk-SK" dirty="0"/>
              <a:t> of </a:t>
            </a:r>
            <a:r>
              <a:rPr lang="sk-SK" dirty="0" err="1"/>
              <a:t>filling</a:t>
            </a:r>
            <a:r>
              <a:rPr lang="sk-SK" dirty="0"/>
              <a:t> </a:t>
            </a:r>
            <a:r>
              <a:rPr lang="sk-SK" dirty="0" err="1"/>
              <a:t>economic</a:t>
            </a:r>
            <a:r>
              <a:rPr lang="sk-SK" dirty="0"/>
              <a:t> </a:t>
            </a:r>
            <a:r>
              <a:rPr lang="sk-SK" dirty="0" err="1"/>
              <a:t>behavior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en-US" dirty="0"/>
              <a:t> </a:t>
            </a:r>
            <a:r>
              <a:rPr lang="sk-SK" dirty="0" err="1"/>
              <a:t>specifically</a:t>
            </a:r>
            <a:r>
              <a:rPr lang="sk-SK" dirty="0"/>
              <a:t> </a:t>
            </a:r>
            <a:r>
              <a:rPr lang="sk-SK" dirty="0" err="1"/>
              <a:t>social</a:t>
            </a:r>
            <a:r>
              <a:rPr lang="sk-SK" dirty="0"/>
              <a:t> </a:t>
            </a:r>
            <a:r>
              <a:rPr lang="sk-SK" dirty="0" err="1" smtClean="0"/>
              <a:t>motivations</a:t>
            </a:r>
            <a:r>
              <a:rPr lang="sk-SK" b="1" dirty="0" smtClean="0"/>
              <a:t> </a:t>
            </a:r>
            <a:endParaRPr lang="sk-SK" b="1" dirty="0"/>
          </a:p>
          <a:p>
            <a:r>
              <a:rPr lang="sk-SK" dirty="0" err="1" smtClean="0"/>
              <a:t>Social</a:t>
            </a:r>
            <a:r>
              <a:rPr lang="sk-SK" dirty="0" smtClean="0"/>
              <a:t> status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measured</a:t>
            </a:r>
            <a:r>
              <a:rPr lang="sk-SK" dirty="0" smtClean="0"/>
              <a:t> by </a:t>
            </a:r>
            <a:r>
              <a:rPr lang="sk-SK" b="1" dirty="0" err="1" smtClean="0"/>
              <a:t>separation</a:t>
            </a:r>
            <a:r>
              <a:rPr lang="sk-SK" b="1" dirty="0" smtClean="0"/>
              <a:t> </a:t>
            </a:r>
            <a:r>
              <a:rPr lang="sk-SK" b="1" dirty="0" err="1" smtClean="0"/>
              <a:t>from</a:t>
            </a:r>
            <a:r>
              <a:rPr lang="sk-SK" b="1" dirty="0" smtClean="0"/>
              <a:t> </a:t>
            </a:r>
            <a:r>
              <a:rPr lang="sk-SK" b="1" dirty="0" err="1" smtClean="0"/>
              <a:t>everyday</a:t>
            </a:r>
            <a:r>
              <a:rPr lang="sk-SK" b="1" dirty="0" smtClean="0"/>
              <a:t> </a:t>
            </a:r>
            <a:r>
              <a:rPr lang="sk-SK" b="1" dirty="0" err="1" smtClean="0"/>
              <a:t>productive</a:t>
            </a:r>
            <a:r>
              <a:rPr lang="sk-SK" b="1" dirty="0" smtClean="0"/>
              <a:t> </a:t>
            </a:r>
            <a:r>
              <a:rPr lang="sk-SK" b="1" dirty="0" err="1" smtClean="0"/>
              <a:t>work</a:t>
            </a:r>
            <a:r>
              <a:rPr lang="sk-SK" dirty="0" smtClean="0"/>
              <a:t>. </a:t>
            </a:r>
            <a:r>
              <a:rPr lang="sk-SK" dirty="0" err="1" smtClean="0"/>
              <a:t>Consumption</a:t>
            </a:r>
            <a:r>
              <a:rPr lang="sk-SK" dirty="0" smtClean="0"/>
              <a:t> of </a:t>
            </a:r>
            <a:r>
              <a:rPr lang="sk-SK" dirty="0" err="1" smtClean="0"/>
              <a:t>goods</a:t>
            </a:r>
            <a:r>
              <a:rPr lang="sk-SK" dirty="0" smtClean="0"/>
              <a:t> and </a:t>
            </a:r>
            <a:r>
              <a:rPr lang="sk-SK" dirty="0" err="1" smtClean="0"/>
              <a:t>time</a:t>
            </a:r>
            <a:r>
              <a:rPr lang="sk-SK" dirty="0" smtClean="0"/>
              <a:t> has to </a:t>
            </a:r>
            <a:r>
              <a:rPr lang="sk-SK" dirty="0" err="1" smtClean="0"/>
              <a:t>demonstrate</a:t>
            </a:r>
            <a:r>
              <a:rPr lang="sk-SK" dirty="0" smtClean="0"/>
              <a:t> </a:t>
            </a:r>
            <a:r>
              <a:rPr lang="sk-SK" dirty="0" err="1" smtClean="0"/>
              <a:t>this</a:t>
            </a:r>
            <a:r>
              <a:rPr lang="sk-SK" dirty="0" smtClean="0"/>
              <a:t> </a:t>
            </a:r>
            <a:r>
              <a:rPr lang="sk-SK" dirty="0" err="1" smtClean="0"/>
              <a:t>distance</a:t>
            </a:r>
            <a:r>
              <a:rPr lang="sk-SK" dirty="0"/>
              <a:t>:</a:t>
            </a:r>
            <a:r>
              <a:rPr lang="sk-SK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sk-SK" b="1" dirty="0" err="1" smtClean="0"/>
              <a:t>Trophy</a:t>
            </a:r>
            <a:r>
              <a:rPr lang="sk-SK" dirty="0" smtClean="0"/>
              <a:t> – </a:t>
            </a:r>
            <a:r>
              <a:rPr lang="sk-SK" dirty="0" err="1" smtClean="0"/>
              <a:t>first</a:t>
            </a:r>
            <a:r>
              <a:rPr lang="sk-SK" dirty="0" smtClean="0"/>
              <a:t> </a:t>
            </a:r>
            <a:r>
              <a:rPr lang="sk-SK" dirty="0" err="1" smtClean="0"/>
              <a:t>consumer</a:t>
            </a:r>
            <a:r>
              <a:rPr lang="sk-SK" dirty="0" smtClean="0"/>
              <a:t> </a:t>
            </a:r>
            <a:r>
              <a:rPr lang="sk-SK" dirty="0" err="1" smtClean="0"/>
              <a:t>good</a:t>
            </a:r>
            <a:r>
              <a:rPr lang="sk-SK" dirty="0" smtClean="0"/>
              <a:t>. </a:t>
            </a:r>
            <a:r>
              <a:rPr lang="sk-SK" dirty="0" err="1" smtClean="0"/>
              <a:t>Ownership</a:t>
            </a:r>
            <a:r>
              <a:rPr lang="sk-SK" dirty="0" smtClean="0"/>
              <a:t> </a:t>
            </a:r>
            <a:r>
              <a:rPr lang="sk-SK" dirty="0" err="1" smtClean="0"/>
              <a:t>starts</a:t>
            </a:r>
            <a:r>
              <a:rPr lang="sk-SK" dirty="0" smtClean="0"/>
              <a:t> </a:t>
            </a:r>
            <a:r>
              <a:rPr lang="sk-SK" dirty="0" err="1" smtClean="0"/>
              <a:t>with</a:t>
            </a:r>
            <a:r>
              <a:rPr lang="sk-SK" dirty="0" smtClean="0"/>
              <a:t> </a:t>
            </a:r>
            <a:r>
              <a:rPr lang="sk-SK" dirty="0" err="1" smtClean="0"/>
              <a:t>women</a:t>
            </a:r>
            <a:r>
              <a:rPr lang="sk-SK" dirty="0" smtClean="0"/>
              <a:t> as </a:t>
            </a:r>
            <a:r>
              <a:rPr lang="sk-SK" dirty="0" err="1" smtClean="0"/>
              <a:t>trophies</a:t>
            </a:r>
            <a:r>
              <a:rPr lang="sk-SK" dirty="0" smtClean="0"/>
              <a:t> –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clearest</a:t>
            </a:r>
            <a:r>
              <a:rPr lang="sk-SK" dirty="0" smtClean="0"/>
              <a:t> </a:t>
            </a:r>
            <a:r>
              <a:rPr lang="sk-SK" dirty="0" err="1" smtClean="0"/>
              <a:t>sign</a:t>
            </a:r>
            <a:r>
              <a:rPr lang="sk-SK" dirty="0" smtClean="0"/>
              <a:t> </a:t>
            </a:r>
            <a:r>
              <a:rPr lang="sk-SK" dirty="0" err="1" smtClean="0"/>
              <a:t>that</a:t>
            </a:r>
            <a:r>
              <a:rPr lang="sk-SK" dirty="0" smtClean="0"/>
              <a:t> a man </a:t>
            </a:r>
            <a:r>
              <a:rPr lang="sk-SK" dirty="0" err="1" smtClean="0"/>
              <a:t>can</a:t>
            </a:r>
            <a:r>
              <a:rPr lang="sk-SK" dirty="0" smtClean="0"/>
              <a:t> </a:t>
            </a:r>
            <a:r>
              <a:rPr lang="sk-SK" dirty="0" err="1" smtClean="0"/>
              <a:t>appropriate</a:t>
            </a:r>
            <a:r>
              <a:rPr lang="sk-SK" dirty="0" smtClean="0"/>
              <a:t> </a:t>
            </a:r>
            <a:r>
              <a:rPr lang="sk-SK" dirty="0" err="1" smtClean="0"/>
              <a:t>production</a:t>
            </a:r>
            <a:r>
              <a:rPr lang="sk-SK" dirty="0" smtClean="0"/>
              <a:t> </a:t>
            </a:r>
            <a:r>
              <a:rPr lang="sk-SK" dirty="0" err="1" smtClean="0"/>
              <a:t>without</a:t>
            </a:r>
            <a:r>
              <a:rPr lang="sk-SK" dirty="0" smtClean="0"/>
              <a:t> </a:t>
            </a:r>
            <a:r>
              <a:rPr lang="sk-SK" dirty="0" err="1" smtClean="0"/>
              <a:t>participating</a:t>
            </a:r>
            <a:r>
              <a:rPr lang="sk-SK" dirty="0" smtClean="0"/>
              <a:t> in </a:t>
            </a:r>
            <a:r>
              <a:rPr lang="sk-SK" dirty="0" err="1" smtClean="0"/>
              <a:t>it</a:t>
            </a:r>
            <a:r>
              <a:rPr lang="sk-SK" dirty="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sk-SK" b="1" dirty="0" err="1" smtClean="0"/>
              <a:t>Leisure</a:t>
            </a:r>
            <a:r>
              <a:rPr lang="sk-SK" dirty="0" smtClean="0"/>
              <a:t>. </a:t>
            </a:r>
            <a:r>
              <a:rPr lang="sk-SK" dirty="0" err="1" smtClean="0"/>
              <a:t>Leisure</a:t>
            </a:r>
            <a:r>
              <a:rPr lang="sk-SK" dirty="0" smtClean="0"/>
              <a:t> </a:t>
            </a:r>
            <a:r>
              <a:rPr lang="sk-SK" dirty="0" err="1" smtClean="0"/>
              <a:t>does</a:t>
            </a:r>
            <a:r>
              <a:rPr lang="sk-SK" dirty="0" smtClean="0"/>
              <a:t> </a:t>
            </a:r>
            <a:r>
              <a:rPr lang="sk-SK" dirty="0" err="1" smtClean="0"/>
              <a:t>not</a:t>
            </a:r>
            <a:r>
              <a:rPr lang="sk-SK" dirty="0" smtClean="0"/>
              <a:t> </a:t>
            </a:r>
            <a:r>
              <a:rPr lang="sk-SK" dirty="0" err="1" smtClean="0"/>
              <a:t>mean</a:t>
            </a:r>
            <a:r>
              <a:rPr lang="sk-SK" dirty="0" smtClean="0"/>
              <a:t> </a:t>
            </a:r>
            <a:r>
              <a:rPr lang="sk-SK" dirty="0" err="1" smtClean="0"/>
              <a:t>passivity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04090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latin typeface="Arial" charset="0"/>
              </a:rPr>
              <a:t>Veblen</a:t>
            </a:r>
            <a:r>
              <a:rPr lang="sk-SK" dirty="0" smtClean="0">
                <a:latin typeface="Arial" charset="0"/>
              </a:rPr>
              <a:t>. </a:t>
            </a:r>
            <a:r>
              <a:rPr lang="sk-SK" dirty="0" err="1" smtClean="0">
                <a:latin typeface="Arial" charset="0"/>
              </a:rPr>
              <a:t>Theory</a:t>
            </a:r>
            <a:r>
              <a:rPr lang="sk-SK" dirty="0" smtClean="0">
                <a:latin typeface="Arial" charset="0"/>
              </a:rPr>
              <a:t> of </a:t>
            </a:r>
            <a:r>
              <a:rPr lang="sk-SK" dirty="0" err="1" smtClean="0">
                <a:latin typeface="Arial" charset="0"/>
              </a:rPr>
              <a:t>Leisure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Class</a:t>
            </a:r>
            <a:endParaRPr lang="cs-CZ" dirty="0" smtClean="0"/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sk-SK" dirty="0" err="1" smtClean="0"/>
              <a:t>Lifestyle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created</a:t>
            </a:r>
            <a:r>
              <a:rPr lang="sk-SK" dirty="0" smtClean="0"/>
              <a:t> in </a:t>
            </a:r>
            <a:r>
              <a:rPr lang="sk-SK" dirty="0" err="1" smtClean="0"/>
              <a:t>order</a:t>
            </a:r>
            <a:r>
              <a:rPr lang="sk-SK" dirty="0" smtClean="0"/>
              <a:t> to </a:t>
            </a:r>
            <a:r>
              <a:rPr lang="sk-SK" dirty="0" err="1" smtClean="0"/>
              <a:t>distinguish</a:t>
            </a:r>
            <a:r>
              <a:rPr lang="sk-SK" dirty="0" smtClean="0"/>
              <a:t> </a:t>
            </a:r>
            <a:r>
              <a:rPr lang="sk-SK" dirty="0" err="1" smtClean="0"/>
              <a:t>leisure</a:t>
            </a:r>
            <a:r>
              <a:rPr lang="sk-SK" dirty="0" smtClean="0"/>
              <a:t> </a:t>
            </a:r>
            <a:r>
              <a:rPr lang="sk-SK" dirty="0" err="1" smtClean="0"/>
              <a:t>class</a:t>
            </a:r>
            <a:r>
              <a:rPr lang="sk-SK" dirty="0" smtClean="0"/>
              <a:t> </a:t>
            </a:r>
            <a:r>
              <a:rPr lang="sk-SK" dirty="0" err="1" smtClean="0"/>
              <a:t>from</a:t>
            </a:r>
            <a:r>
              <a:rPr lang="sk-SK" dirty="0" smtClean="0"/>
              <a:t> </a:t>
            </a:r>
            <a:r>
              <a:rPr lang="sk-SK" dirty="0" err="1" smtClean="0"/>
              <a:t>productive</a:t>
            </a:r>
            <a:r>
              <a:rPr lang="sk-SK" dirty="0" smtClean="0"/>
              <a:t> </a:t>
            </a:r>
            <a:r>
              <a:rPr lang="sk-SK" dirty="0" err="1" smtClean="0"/>
              <a:t>classes</a:t>
            </a:r>
            <a:r>
              <a:rPr lang="sk-SK" dirty="0" smtClean="0"/>
              <a:t>. In </a:t>
            </a:r>
            <a:r>
              <a:rPr lang="sk-SK" dirty="0" err="1" smtClean="0"/>
              <a:t>modern</a:t>
            </a:r>
            <a:r>
              <a:rPr lang="sk-SK" dirty="0" smtClean="0"/>
              <a:t> society </a:t>
            </a:r>
            <a:r>
              <a:rPr lang="sk-SK" dirty="0" err="1" smtClean="0"/>
              <a:t>it</a:t>
            </a:r>
            <a:r>
              <a:rPr lang="sk-SK" dirty="0" smtClean="0"/>
              <a:t> </a:t>
            </a:r>
            <a:r>
              <a:rPr lang="sk-SK" dirty="0" err="1" smtClean="0"/>
              <a:t>regulates</a:t>
            </a:r>
            <a:r>
              <a:rPr lang="sk-SK" dirty="0" smtClean="0"/>
              <a:t> </a:t>
            </a:r>
            <a:r>
              <a:rPr lang="sk-SK" dirty="0" err="1" smtClean="0"/>
              <a:t>relationships</a:t>
            </a:r>
            <a:r>
              <a:rPr lang="sk-SK" dirty="0" smtClean="0"/>
              <a:t> </a:t>
            </a:r>
            <a:r>
              <a:rPr lang="sk-SK" dirty="0" err="1" smtClean="0"/>
              <a:t>between</a:t>
            </a:r>
            <a:r>
              <a:rPr lang="sk-SK" dirty="0" smtClean="0"/>
              <a:t> </a:t>
            </a:r>
            <a:r>
              <a:rPr lang="sk-SK" dirty="0" err="1" smtClean="0"/>
              <a:t>classes</a:t>
            </a:r>
            <a:endParaRPr lang="sk-SK" dirty="0" smtClean="0"/>
          </a:p>
          <a:p>
            <a:pPr eaLnBrk="1" hangingPunct="1"/>
            <a:r>
              <a:rPr lang="sk-SK" dirty="0" smtClean="0"/>
              <a:t>Model of </a:t>
            </a:r>
            <a:r>
              <a:rPr lang="sk-SK" b="1" dirty="0" err="1" smtClean="0"/>
              <a:t>emulation</a:t>
            </a:r>
            <a:r>
              <a:rPr lang="sk-SK" dirty="0" smtClean="0"/>
              <a:t>– </a:t>
            </a:r>
            <a:r>
              <a:rPr lang="sk-SK" dirty="0" err="1" smtClean="0"/>
              <a:t>competitive</a:t>
            </a:r>
            <a:r>
              <a:rPr lang="sk-SK" dirty="0" smtClean="0"/>
              <a:t> </a:t>
            </a:r>
            <a:r>
              <a:rPr lang="sk-SK" dirty="0" err="1" smtClean="0"/>
              <a:t>mimicking</a:t>
            </a:r>
            <a:r>
              <a:rPr lang="sk-SK" dirty="0" smtClean="0"/>
              <a:t> of </a:t>
            </a:r>
            <a:r>
              <a:rPr lang="sk-SK" dirty="0" err="1" smtClean="0"/>
              <a:t>consumption</a:t>
            </a:r>
            <a:r>
              <a:rPr lang="sk-SK" dirty="0" smtClean="0"/>
              <a:t> </a:t>
            </a:r>
            <a:r>
              <a:rPr lang="sk-SK" dirty="0" err="1" smtClean="0"/>
              <a:t>patterns</a:t>
            </a:r>
            <a:endParaRPr lang="cs-CZ" dirty="0"/>
          </a:p>
          <a:p>
            <a:pPr eaLnBrk="1" hangingPunct="1"/>
            <a:r>
              <a:rPr lang="sk-SK" b="1" dirty="0" err="1" smtClean="0"/>
              <a:t>Objects</a:t>
            </a:r>
            <a:r>
              <a:rPr lang="sk-SK" b="1" dirty="0" smtClean="0"/>
              <a:t> are </a:t>
            </a:r>
            <a:r>
              <a:rPr lang="sk-SK" b="1" dirty="0" err="1" smtClean="0"/>
              <a:t>able</a:t>
            </a:r>
            <a:r>
              <a:rPr lang="sk-SK" b="1" dirty="0" smtClean="0"/>
              <a:t> to </a:t>
            </a:r>
            <a:r>
              <a:rPr lang="sk-SK" b="1" dirty="0" err="1" smtClean="0"/>
              <a:t>demonstrate</a:t>
            </a:r>
            <a:r>
              <a:rPr lang="sk-SK" b="1" dirty="0" smtClean="0"/>
              <a:t> status, </a:t>
            </a:r>
            <a:r>
              <a:rPr lang="sk-SK" b="1" dirty="0" err="1" smtClean="0"/>
              <a:t>because</a:t>
            </a:r>
            <a:r>
              <a:rPr lang="sk-SK" b="1" dirty="0" smtClean="0"/>
              <a:t> </a:t>
            </a:r>
            <a:r>
              <a:rPr lang="sk-SK" b="1" dirty="0" err="1" smtClean="0"/>
              <a:t>they</a:t>
            </a:r>
            <a:r>
              <a:rPr lang="sk-SK" b="1" dirty="0" smtClean="0"/>
              <a:t> are part of </a:t>
            </a:r>
            <a:r>
              <a:rPr lang="sk-SK" b="1" dirty="0" err="1" smtClean="0"/>
              <a:t>the</a:t>
            </a:r>
            <a:r>
              <a:rPr lang="sk-SK" b="1" dirty="0" smtClean="0"/>
              <a:t> </a:t>
            </a:r>
            <a:r>
              <a:rPr lang="sk-SK" b="1" dirty="0" err="1" smtClean="0"/>
              <a:t>lifestyle</a:t>
            </a:r>
            <a:r>
              <a:rPr lang="sk-SK" b="1" dirty="0" smtClean="0"/>
              <a:t> of </a:t>
            </a:r>
            <a:r>
              <a:rPr lang="sk-SK" b="1" dirty="0" err="1" smtClean="0"/>
              <a:t>groups</a:t>
            </a:r>
            <a:r>
              <a:rPr lang="sk-SK" b="1" dirty="0" smtClean="0"/>
              <a:t> </a:t>
            </a:r>
            <a:r>
              <a:rPr lang="sk-SK" b="1" dirty="0" err="1" smtClean="0"/>
              <a:t>with</a:t>
            </a:r>
            <a:r>
              <a:rPr lang="sk-SK" b="1" dirty="0" smtClean="0"/>
              <a:t> </a:t>
            </a:r>
            <a:r>
              <a:rPr lang="sk-SK" b="1" dirty="0" err="1" smtClean="0"/>
              <a:t>high</a:t>
            </a:r>
            <a:r>
              <a:rPr lang="sk-SK" b="1" dirty="0" smtClean="0"/>
              <a:t> status. </a:t>
            </a:r>
          </a:p>
          <a:p>
            <a:pPr eaLnBrk="1" hangingPunct="1"/>
            <a:r>
              <a:rPr lang="sk-SK" dirty="0" err="1" smtClean="0"/>
              <a:t>Since</a:t>
            </a:r>
            <a:r>
              <a:rPr lang="sk-SK" dirty="0" smtClean="0"/>
              <a:t> </a:t>
            </a:r>
            <a:r>
              <a:rPr lang="sk-SK" dirty="0" err="1" smtClean="0"/>
              <a:t>goods</a:t>
            </a:r>
            <a:r>
              <a:rPr lang="sk-SK" dirty="0" smtClean="0"/>
              <a:t> </a:t>
            </a:r>
            <a:r>
              <a:rPr lang="sk-SK" dirty="0" err="1" smtClean="0"/>
              <a:t>can</a:t>
            </a:r>
            <a:r>
              <a:rPr lang="sk-SK" dirty="0" smtClean="0"/>
              <a:t> </a:t>
            </a:r>
            <a:r>
              <a:rPr lang="sk-SK" dirty="0" err="1" smtClean="0"/>
              <a:t>signify</a:t>
            </a:r>
            <a:r>
              <a:rPr lang="sk-SK" dirty="0" smtClean="0"/>
              <a:t> status, </a:t>
            </a:r>
            <a:r>
              <a:rPr lang="sk-SK" dirty="0" err="1" smtClean="0"/>
              <a:t>they</a:t>
            </a:r>
            <a:r>
              <a:rPr lang="sk-SK" dirty="0" smtClean="0"/>
              <a:t> </a:t>
            </a:r>
            <a:r>
              <a:rPr lang="sk-SK" dirty="0" err="1" smtClean="0"/>
              <a:t>can</a:t>
            </a:r>
            <a:r>
              <a:rPr lang="sk-SK" dirty="0" smtClean="0"/>
              <a:t> </a:t>
            </a:r>
            <a:r>
              <a:rPr lang="sk-SK" dirty="0" err="1" smtClean="0"/>
              <a:t>bee</a:t>
            </a:r>
            <a:r>
              <a:rPr lang="sk-SK" dirty="0" smtClean="0"/>
              <a:t> </a:t>
            </a:r>
            <a:r>
              <a:rPr lang="sk-SK" dirty="0" err="1" smtClean="0"/>
              <a:t>also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means</a:t>
            </a:r>
            <a:r>
              <a:rPr lang="sk-SK" dirty="0" smtClean="0"/>
              <a:t> of status </a:t>
            </a:r>
            <a:r>
              <a:rPr lang="sk-SK" dirty="0" err="1" smtClean="0"/>
              <a:t>competition</a:t>
            </a:r>
            <a:r>
              <a:rPr lang="sk-SK" dirty="0" smtClean="0"/>
              <a:t>. </a:t>
            </a:r>
            <a:endParaRPr lang="en-US" dirty="0" smtClean="0"/>
          </a:p>
          <a:p>
            <a:r>
              <a:rPr lang="en-US" dirty="0"/>
              <a:t>Lower classes want to increase their status by </a:t>
            </a:r>
            <a:r>
              <a:rPr lang="en-US" dirty="0" err="1"/>
              <a:t>mimicquing</a:t>
            </a:r>
            <a:r>
              <a:rPr lang="en-US" dirty="0"/>
              <a:t> style of high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classes</a:t>
            </a:r>
            <a:r>
              <a:rPr lang="cs-CZ" dirty="0"/>
              <a:t>. </a:t>
            </a:r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classes</a:t>
            </a:r>
            <a:r>
              <a:rPr lang="cs-CZ" dirty="0"/>
              <a:t> </a:t>
            </a:r>
            <a:r>
              <a:rPr lang="cs-CZ" dirty="0" err="1"/>
              <a:t>respond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style </a:t>
            </a:r>
          </a:p>
          <a:p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explanations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dynamics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consumer</a:t>
            </a:r>
            <a:r>
              <a:rPr lang="cs-CZ" dirty="0"/>
              <a:t> </a:t>
            </a:r>
            <a:r>
              <a:rPr lang="cs-CZ" dirty="0" err="1"/>
              <a:t>culture</a:t>
            </a:r>
            <a:endParaRPr lang="en-US" dirty="0"/>
          </a:p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08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latin typeface="Arial" charset="0"/>
              </a:rPr>
              <a:t>Veblen</a:t>
            </a:r>
            <a:r>
              <a:rPr lang="sk-SK" dirty="0" smtClean="0">
                <a:latin typeface="Arial" charset="0"/>
              </a:rPr>
              <a:t>. </a:t>
            </a:r>
            <a:r>
              <a:rPr lang="sk-SK" dirty="0" err="1" smtClean="0">
                <a:latin typeface="Arial" charset="0"/>
              </a:rPr>
              <a:t>Theory</a:t>
            </a:r>
            <a:r>
              <a:rPr lang="sk-SK" dirty="0" smtClean="0">
                <a:latin typeface="Arial" charset="0"/>
              </a:rPr>
              <a:t> of </a:t>
            </a:r>
            <a:r>
              <a:rPr lang="sk-SK" dirty="0" err="1" smtClean="0">
                <a:latin typeface="Arial" charset="0"/>
              </a:rPr>
              <a:t>Leisure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Class</a:t>
            </a:r>
            <a:endParaRPr lang="cs-CZ" dirty="0" smtClean="0"/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>
          <a:xfrm>
            <a:off x="1981200" y="1628801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sk-SK" dirty="0" err="1" smtClean="0">
                <a:latin typeface="Arial" charset="0"/>
              </a:rPr>
              <a:t>Critique</a:t>
            </a:r>
            <a:r>
              <a:rPr lang="sk-SK" dirty="0" smtClean="0">
                <a:latin typeface="Arial" charset="0"/>
              </a:rPr>
              <a:t> of </a:t>
            </a:r>
            <a:r>
              <a:rPr lang="sk-SK" dirty="0" err="1" smtClean="0">
                <a:latin typeface="Arial" charset="0"/>
              </a:rPr>
              <a:t>Veblen</a:t>
            </a:r>
            <a:r>
              <a:rPr lang="sk-SK" dirty="0" smtClean="0">
                <a:latin typeface="Arial" charset="0"/>
              </a:rPr>
              <a:t>: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sk-SK" dirty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sk-SK" dirty="0" err="1" smtClean="0">
                <a:latin typeface="Arial" charset="0"/>
              </a:rPr>
              <a:t>Reduces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social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motivation</a:t>
            </a:r>
            <a:r>
              <a:rPr lang="sk-SK" dirty="0" smtClean="0">
                <a:latin typeface="Arial" charset="0"/>
              </a:rPr>
              <a:t> to </a:t>
            </a:r>
            <a:r>
              <a:rPr lang="sk-SK" dirty="0" err="1" smtClean="0">
                <a:latin typeface="Arial" charset="0"/>
              </a:rPr>
              <a:t>envy</a:t>
            </a:r>
            <a:r>
              <a:rPr lang="sk-SK" dirty="0" smtClean="0">
                <a:latin typeface="Arial" charset="0"/>
              </a:rPr>
              <a:t> and </a:t>
            </a:r>
            <a:r>
              <a:rPr lang="sk-SK" dirty="0" err="1" smtClean="0">
                <a:latin typeface="Arial" charset="0"/>
              </a:rPr>
              <a:t>repetition</a:t>
            </a:r>
            <a:r>
              <a:rPr lang="sk-SK" dirty="0" smtClean="0">
                <a:latin typeface="Arial" charset="0"/>
              </a:rPr>
              <a:t> – </a:t>
            </a:r>
            <a:r>
              <a:rPr lang="sk-SK" dirty="0" err="1" smtClean="0">
                <a:latin typeface="Arial" charset="0"/>
              </a:rPr>
              <a:t>desire</a:t>
            </a:r>
            <a:r>
              <a:rPr lang="sk-SK" dirty="0" smtClean="0">
                <a:latin typeface="Arial" charset="0"/>
              </a:rPr>
              <a:t> to </a:t>
            </a:r>
            <a:r>
              <a:rPr lang="sk-SK" dirty="0" err="1" smtClean="0">
                <a:latin typeface="Arial" charset="0"/>
              </a:rPr>
              <a:t>be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equal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with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these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who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have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higher</a:t>
            </a:r>
            <a:r>
              <a:rPr lang="sk-SK" dirty="0" smtClean="0">
                <a:latin typeface="Arial" charset="0"/>
              </a:rPr>
              <a:t> status. </a:t>
            </a:r>
          </a:p>
          <a:p>
            <a:pPr eaLnBrk="1" hangingPunct="1">
              <a:lnSpc>
                <a:spcPct val="80000"/>
              </a:lnSpc>
            </a:pPr>
            <a:r>
              <a:rPr lang="sk-SK" dirty="0" err="1" smtClean="0">
                <a:latin typeface="Arial" charset="0"/>
              </a:rPr>
              <a:t>Style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is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not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only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trickling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down</a:t>
            </a:r>
            <a:r>
              <a:rPr lang="sk-SK" dirty="0" smtClean="0">
                <a:latin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sk-SK" dirty="0" err="1" smtClean="0">
                <a:latin typeface="Arial" charset="0"/>
              </a:rPr>
              <a:t>Mechanistic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view</a:t>
            </a:r>
            <a:r>
              <a:rPr lang="sk-SK" dirty="0" smtClean="0">
                <a:latin typeface="Arial" charset="0"/>
              </a:rPr>
              <a:t> on </a:t>
            </a:r>
            <a:r>
              <a:rPr lang="sk-SK" dirty="0" err="1" smtClean="0">
                <a:latin typeface="Arial" charset="0"/>
              </a:rPr>
              <a:t>hierarchies</a:t>
            </a:r>
            <a:r>
              <a:rPr lang="sk-SK" dirty="0" smtClean="0">
                <a:latin typeface="Arial" charset="0"/>
              </a:rPr>
              <a:t> and </a:t>
            </a:r>
            <a:r>
              <a:rPr lang="sk-SK" dirty="0" err="1" smtClean="0">
                <a:latin typeface="Arial" charset="0"/>
              </a:rPr>
              <a:t>their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reproduction</a:t>
            </a:r>
            <a:r>
              <a:rPr lang="sk-SK" dirty="0" smtClean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6584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Work in </a:t>
            </a:r>
            <a:r>
              <a:rPr lang="sk-SK" b="1" dirty="0" err="1" smtClean="0"/>
              <a:t>groups</a:t>
            </a:r>
            <a:r>
              <a:rPr lang="cs-CZ" b="1" dirty="0" smtClean="0"/>
              <a:t>: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Prepare</a:t>
            </a:r>
            <a:r>
              <a:rPr lang="cs-CZ" dirty="0" smtClean="0"/>
              <a:t> </a:t>
            </a:r>
            <a:r>
              <a:rPr lang="en-US" dirty="0" smtClean="0"/>
              <a:t>one example </a:t>
            </a:r>
            <a:r>
              <a:rPr lang="cs-CZ" dirty="0" err="1" smtClean="0"/>
              <a:t>of</a:t>
            </a:r>
            <a:r>
              <a:rPr lang="en-US" dirty="0" smtClean="0"/>
              <a:t> each</a:t>
            </a:r>
            <a:r>
              <a:rPr lang="cs-CZ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endavour</a:t>
            </a:r>
            <a:r>
              <a:rPr lang="cs-CZ" dirty="0" smtClean="0"/>
              <a:t> to distance </a:t>
            </a:r>
            <a:r>
              <a:rPr lang="cs-CZ" dirty="0" err="1" smtClean="0"/>
              <a:t>oneself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productive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en-US" dirty="0" smtClean="0"/>
              <a:t> (historical or present)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endavour</a:t>
            </a:r>
            <a:r>
              <a:rPr lang="cs-CZ" dirty="0"/>
              <a:t> </a:t>
            </a:r>
            <a:r>
              <a:rPr lang="cs-CZ" dirty="0" smtClean="0"/>
              <a:t>to </a:t>
            </a:r>
            <a:r>
              <a:rPr lang="en-US" dirty="0" smtClean="0"/>
              <a:t>show </a:t>
            </a:r>
            <a:r>
              <a:rPr lang="cs-CZ" dirty="0" err="1" smtClean="0"/>
              <a:t>one</a:t>
            </a:r>
            <a:r>
              <a:rPr lang="en-US" dirty="0" smtClean="0"/>
              <a:t>’s status through consumption of luxury goods (historical or present)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endavour</a:t>
            </a:r>
            <a:r>
              <a:rPr lang="cs-CZ" dirty="0"/>
              <a:t> to </a:t>
            </a:r>
            <a:r>
              <a:rPr lang="cs-CZ" dirty="0" err="1" smtClean="0"/>
              <a:t>increase</a:t>
            </a:r>
            <a:r>
              <a:rPr lang="en-US" dirty="0" smtClean="0"/>
              <a:t> </a:t>
            </a:r>
            <a:r>
              <a:rPr lang="cs-CZ" dirty="0" err="1"/>
              <a:t>one</a:t>
            </a:r>
            <a:r>
              <a:rPr lang="en-US" dirty="0"/>
              <a:t>’s status through </a:t>
            </a:r>
            <a:r>
              <a:rPr lang="en-US" dirty="0" smtClean="0"/>
              <a:t>mimicking of higher classes </a:t>
            </a:r>
            <a:r>
              <a:rPr lang="en-US" dirty="0"/>
              <a:t>(historical or present)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7085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latin typeface="Arial" charset="0"/>
              </a:rPr>
              <a:t>Veblen</a:t>
            </a:r>
            <a:r>
              <a:rPr lang="sk-SK" dirty="0" smtClean="0">
                <a:latin typeface="Arial" charset="0"/>
              </a:rPr>
              <a:t>. </a:t>
            </a:r>
            <a:r>
              <a:rPr lang="sk-SK" dirty="0" err="1" smtClean="0">
                <a:latin typeface="Arial" charset="0"/>
              </a:rPr>
              <a:t>Theory</a:t>
            </a:r>
            <a:r>
              <a:rPr lang="sk-SK" dirty="0" smtClean="0">
                <a:latin typeface="Arial" charset="0"/>
              </a:rPr>
              <a:t> of </a:t>
            </a:r>
            <a:r>
              <a:rPr lang="sk-SK" dirty="0" err="1" smtClean="0">
                <a:latin typeface="Arial" charset="0"/>
              </a:rPr>
              <a:t>Leisure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Class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dirty="0" err="1" smtClean="0"/>
              <a:t>Veblen</a:t>
            </a:r>
            <a:r>
              <a:rPr lang="sk-SK" dirty="0" smtClean="0"/>
              <a:t> and </a:t>
            </a:r>
            <a:r>
              <a:rPr lang="sk-SK" dirty="0" err="1" smtClean="0"/>
              <a:t>com</a:t>
            </a:r>
            <a:r>
              <a:rPr lang="sk-SK" dirty="0" smtClean="0"/>
              <a:t>.: </a:t>
            </a:r>
            <a:endParaRPr lang="en-US" dirty="0" smtClean="0"/>
          </a:p>
          <a:p>
            <a:r>
              <a:rPr lang="sk-SK" dirty="0" err="1"/>
              <a:t>Modern</a:t>
            </a:r>
            <a:r>
              <a:rPr lang="sk-SK" dirty="0"/>
              <a:t> and </a:t>
            </a:r>
            <a:r>
              <a:rPr lang="sk-SK" dirty="0" err="1"/>
              <a:t>individual</a:t>
            </a:r>
            <a:r>
              <a:rPr lang="sk-SK" dirty="0"/>
              <a:t> </a:t>
            </a:r>
            <a:r>
              <a:rPr lang="sk-SK" dirty="0" err="1"/>
              <a:t>forms</a:t>
            </a:r>
            <a:r>
              <a:rPr lang="sk-SK" dirty="0"/>
              <a:t> of identity </a:t>
            </a:r>
            <a:r>
              <a:rPr lang="sk-SK" dirty="0" smtClean="0"/>
              <a:t>are </a:t>
            </a:r>
            <a:r>
              <a:rPr lang="sk-SK" dirty="0" err="1" smtClean="0"/>
              <a:t>created</a:t>
            </a:r>
            <a:r>
              <a:rPr lang="sk-SK" dirty="0" smtClean="0"/>
              <a:t> </a:t>
            </a:r>
            <a:r>
              <a:rPr lang="sk-SK" dirty="0" err="1" smtClean="0"/>
              <a:t>through</a:t>
            </a:r>
            <a:r>
              <a:rPr lang="sk-SK" dirty="0" smtClean="0"/>
              <a:t> </a:t>
            </a:r>
            <a:r>
              <a:rPr lang="sk-SK" dirty="0" err="1"/>
              <a:t>distinction</a:t>
            </a:r>
            <a:r>
              <a:rPr lang="en-US" dirty="0"/>
              <a:t>;</a:t>
            </a:r>
            <a:r>
              <a:rPr lang="sk-SK" dirty="0"/>
              <a:t> </a:t>
            </a:r>
            <a:r>
              <a:rPr lang="sk-SK" dirty="0" err="1"/>
              <a:t>Ostentatious</a:t>
            </a:r>
            <a:r>
              <a:rPr lang="sk-SK" dirty="0"/>
              <a:t> </a:t>
            </a:r>
            <a:r>
              <a:rPr lang="sk-SK" dirty="0" err="1"/>
              <a:t>consumption</a:t>
            </a:r>
            <a:r>
              <a:rPr lang="sk-SK" dirty="0"/>
              <a:t> </a:t>
            </a:r>
            <a:r>
              <a:rPr lang="sk-SK" dirty="0" err="1"/>
              <a:t>vs</a:t>
            </a:r>
            <a:r>
              <a:rPr lang="sk-SK" dirty="0"/>
              <a:t> </a:t>
            </a:r>
            <a:r>
              <a:rPr lang="sk-SK" dirty="0" err="1"/>
              <a:t>ostentatious</a:t>
            </a:r>
            <a:r>
              <a:rPr lang="sk-SK" dirty="0"/>
              <a:t> </a:t>
            </a:r>
            <a:r>
              <a:rPr lang="sk-SK" dirty="0" err="1"/>
              <a:t>abstinence</a:t>
            </a:r>
            <a:endParaRPr lang="sk-SK" dirty="0"/>
          </a:p>
          <a:p>
            <a:r>
              <a:rPr lang="cs-CZ" dirty="0" err="1" smtClean="0"/>
              <a:t>Consumers</a:t>
            </a:r>
            <a:r>
              <a:rPr lang="cs-CZ" dirty="0" smtClean="0"/>
              <a:t> </a:t>
            </a:r>
            <a:r>
              <a:rPr lang="cs-CZ" dirty="0" err="1"/>
              <a:t>try</a:t>
            </a:r>
            <a:r>
              <a:rPr lang="cs-CZ" dirty="0"/>
              <a:t> to </a:t>
            </a:r>
            <a:r>
              <a:rPr lang="cs-CZ" dirty="0" err="1"/>
              <a:t>acquire</a:t>
            </a:r>
            <a:r>
              <a:rPr lang="cs-CZ" dirty="0"/>
              <a:t> </a:t>
            </a:r>
            <a:r>
              <a:rPr lang="cs-CZ" b="1" dirty="0" err="1"/>
              <a:t>things</a:t>
            </a:r>
            <a:r>
              <a:rPr lang="cs-CZ" b="1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serve </a:t>
            </a:r>
            <a:r>
              <a:rPr lang="cs-CZ" b="1" dirty="0"/>
              <a:t>as </a:t>
            </a:r>
            <a:r>
              <a:rPr lang="cs-CZ" b="1" dirty="0" err="1"/>
              <a:t>positional</a:t>
            </a:r>
            <a:r>
              <a:rPr lang="cs-CZ" b="1" dirty="0"/>
              <a:t> </a:t>
            </a:r>
            <a:r>
              <a:rPr lang="cs-CZ" b="1" dirty="0" err="1"/>
              <a:t>goods</a:t>
            </a:r>
            <a:r>
              <a:rPr lang="cs-CZ" b="1" dirty="0"/>
              <a:t> </a:t>
            </a:r>
            <a:r>
              <a:rPr lang="cs-CZ" dirty="0"/>
              <a:t>– status </a:t>
            </a:r>
            <a:r>
              <a:rPr lang="cs-CZ" dirty="0" err="1"/>
              <a:t>symbols</a:t>
            </a:r>
            <a:r>
              <a:rPr lang="cs-CZ" dirty="0"/>
              <a:t>.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acqusition</a:t>
            </a:r>
            <a:r>
              <a:rPr lang="cs-CZ" dirty="0"/>
              <a:t> and/</a:t>
            </a:r>
            <a:r>
              <a:rPr lang="cs-CZ" dirty="0" err="1"/>
              <a:t>or</a:t>
            </a:r>
            <a:r>
              <a:rPr lang="cs-CZ" dirty="0"/>
              <a:t> display </a:t>
            </a:r>
            <a:r>
              <a:rPr lang="cs-CZ" dirty="0" err="1"/>
              <a:t>of</a:t>
            </a:r>
            <a:r>
              <a:rPr lang="cs-CZ" dirty="0"/>
              <a:t> such </a:t>
            </a:r>
            <a:r>
              <a:rPr lang="cs-CZ" dirty="0" err="1"/>
              <a:t>goods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try</a:t>
            </a:r>
            <a:r>
              <a:rPr lang="cs-CZ" dirty="0"/>
              <a:t> to show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improve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position</a:t>
            </a:r>
            <a:r>
              <a:rPr lang="cs-CZ" dirty="0"/>
              <a:t> in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structure</a:t>
            </a:r>
            <a:r>
              <a:rPr lang="cs-CZ" dirty="0"/>
              <a:t> and </a:t>
            </a:r>
            <a:r>
              <a:rPr lang="cs-CZ" dirty="0" err="1"/>
              <a:t>confirm</a:t>
            </a:r>
            <a:r>
              <a:rPr lang="cs-CZ" dirty="0"/>
              <a:t> so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hierarchies</a:t>
            </a:r>
            <a:r>
              <a:rPr lang="cs-CZ" dirty="0"/>
              <a:t> and </a:t>
            </a:r>
            <a:r>
              <a:rPr lang="cs-CZ" dirty="0" err="1"/>
              <a:t>borders</a:t>
            </a:r>
            <a:r>
              <a:rPr lang="en-US" dirty="0"/>
              <a:t> </a:t>
            </a:r>
            <a:endParaRPr lang="sk-SK" dirty="0" smtClean="0"/>
          </a:p>
          <a:p>
            <a:r>
              <a:rPr lang="sk-SK" dirty="0" err="1"/>
              <a:t>Later</a:t>
            </a:r>
            <a:r>
              <a:rPr lang="sk-SK" dirty="0"/>
              <a:t> </a:t>
            </a:r>
            <a:r>
              <a:rPr lang="sk-SK" dirty="0" err="1"/>
              <a:t>interpretive</a:t>
            </a:r>
            <a:r>
              <a:rPr lang="sk-SK" dirty="0"/>
              <a:t> </a:t>
            </a:r>
            <a:r>
              <a:rPr lang="sk-SK" dirty="0" err="1"/>
              <a:t>shift</a:t>
            </a:r>
            <a:r>
              <a:rPr lang="sk-SK" dirty="0"/>
              <a:t> </a:t>
            </a:r>
            <a:r>
              <a:rPr lang="sk-SK" dirty="0" err="1"/>
              <a:t>from</a:t>
            </a:r>
            <a:r>
              <a:rPr lang="sk-SK" dirty="0"/>
              <a:t> </a:t>
            </a:r>
            <a:r>
              <a:rPr lang="sk-SK" dirty="0" err="1"/>
              <a:t>mimicking</a:t>
            </a:r>
            <a:r>
              <a:rPr lang="sk-SK" dirty="0"/>
              <a:t> to </a:t>
            </a:r>
            <a:r>
              <a:rPr lang="sk-SK" dirty="0" err="1"/>
              <a:t>creation</a:t>
            </a:r>
            <a:r>
              <a:rPr lang="sk-SK" dirty="0"/>
              <a:t> of </a:t>
            </a:r>
            <a:r>
              <a:rPr lang="sk-SK" dirty="0" err="1"/>
              <a:t>distinction</a:t>
            </a:r>
            <a:r>
              <a:rPr lang="sk-SK" dirty="0"/>
              <a:t> – </a:t>
            </a:r>
            <a:r>
              <a:rPr lang="sk-SK" dirty="0" err="1"/>
              <a:t>consumption</a:t>
            </a:r>
            <a:r>
              <a:rPr lang="sk-SK" dirty="0"/>
              <a:t> </a:t>
            </a:r>
            <a:r>
              <a:rPr lang="sk-SK" dirty="0" err="1"/>
              <a:t>does</a:t>
            </a:r>
            <a:r>
              <a:rPr lang="sk-SK" dirty="0"/>
              <a:t> </a:t>
            </a:r>
            <a:r>
              <a:rPr lang="sk-SK" dirty="0" err="1"/>
              <a:t>not</a:t>
            </a:r>
            <a:r>
              <a:rPr lang="sk-SK" dirty="0"/>
              <a:t> </a:t>
            </a:r>
            <a:r>
              <a:rPr lang="sk-SK" dirty="0" err="1"/>
              <a:t>mark</a:t>
            </a:r>
            <a:r>
              <a:rPr lang="sk-SK" dirty="0"/>
              <a:t> </a:t>
            </a:r>
            <a:r>
              <a:rPr lang="sk-SK" dirty="0" err="1"/>
              <a:t>class</a:t>
            </a:r>
            <a:r>
              <a:rPr lang="sk-SK" dirty="0"/>
              <a:t> </a:t>
            </a:r>
            <a:r>
              <a:rPr lang="sk-SK" dirty="0" err="1"/>
              <a:t>differences</a:t>
            </a:r>
            <a:r>
              <a:rPr lang="sk-SK" dirty="0"/>
              <a:t>, </a:t>
            </a:r>
            <a:r>
              <a:rPr lang="sk-SK" dirty="0" err="1"/>
              <a:t>class</a:t>
            </a:r>
            <a:r>
              <a:rPr lang="sk-SK" dirty="0"/>
              <a:t> </a:t>
            </a:r>
            <a:r>
              <a:rPr lang="sk-SK" dirty="0" err="1"/>
              <a:t>differences</a:t>
            </a:r>
            <a:r>
              <a:rPr lang="sk-SK" dirty="0"/>
              <a:t> are </a:t>
            </a:r>
            <a:r>
              <a:rPr lang="sk-SK" dirty="0" err="1"/>
              <a:t>created</a:t>
            </a:r>
            <a:r>
              <a:rPr lang="sk-SK" dirty="0"/>
              <a:t> </a:t>
            </a:r>
            <a:r>
              <a:rPr lang="sk-SK" dirty="0" err="1"/>
              <a:t>through</a:t>
            </a:r>
            <a:r>
              <a:rPr lang="sk-SK" dirty="0"/>
              <a:t> </a:t>
            </a:r>
            <a:r>
              <a:rPr lang="sk-SK" dirty="0" err="1"/>
              <a:t>consumption</a:t>
            </a:r>
            <a:r>
              <a:rPr lang="sk-SK" dirty="0"/>
              <a:t>. </a:t>
            </a:r>
          </a:p>
          <a:p>
            <a:r>
              <a:rPr lang="en-US" dirty="0"/>
              <a:t>This discourse changes with Douglas and Isherwood (World of Goods) and Bourdieu (Distinction) - &gt; </a:t>
            </a:r>
            <a:r>
              <a:rPr lang="cs-CZ" b="1" dirty="0" err="1"/>
              <a:t>Object</a:t>
            </a:r>
            <a:r>
              <a:rPr lang="en-US" b="1" dirty="0"/>
              <a:t>s</a:t>
            </a:r>
            <a:r>
              <a:rPr lang="cs-CZ" b="1" dirty="0"/>
              <a:t> as</a:t>
            </a:r>
            <a:r>
              <a:rPr lang="en-US" b="1" dirty="0"/>
              <a:t> material means of social interaction and communication, as mechanism of social reproduction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69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dirty="0" err="1"/>
              <a:t>Bourdieu</a:t>
            </a:r>
            <a:r>
              <a:rPr lang="sk-SK" b="1" dirty="0"/>
              <a:t>, 1979</a:t>
            </a:r>
            <a:r>
              <a:rPr lang="sk-SK" b="1" i="1" dirty="0"/>
              <a:t> </a:t>
            </a:r>
            <a:r>
              <a:rPr lang="sk-SK" b="1" i="1" dirty="0" err="1"/>
              <a:t>Distinction</a:t>
            </a:r>
            <a:endParaRPr lang="cs-CZ" b="1" dirty="0" smtClean="0"/>
          </a:p>
        </p:txBody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There is relation between group identity, lifestyle and strategies of consumption</a:t>
            </a:r>
          </a:p>
          <a:p>
            <a:pPr eaLnBrk="1" hangingPunct="1"/>
            <a:r>
              <a:rPr lang="en-US" dirty="0" smtClean="0"/>
              <a:t>Does not reduce consumption to some abstract sign system or reflection of pre-existent order</a:t>
            </a:r>
            <a:endParaRPr lang="sk-SK" dirty="0" smtClean="0"/>
          </a:p>
          <a:p>
            <a:r>
              <a:rPr lang="en-US" dirty="0" smtClean="0"/>
              <a:t>Theory </a:t>
            </a:r>
            <a:r>
              <a:rPr lang="en-US" dirty="0"/>
              <a:t>of practice: taste (cultural patterns of preferences and choices) is resource used by groups in order to create or keep their position in social order</a:t>
            </a:r>
            <a:endParaRPr lang="sk-SK" dirty="0"/>
          </a:p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107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sk-SK" dirty="0" err="1"/>
              <a:t>Bourdieu</a:t>
            </a:r>
            <a:r>
              <a:rPr lang="sk-SK" dirty="0"/>
              <a:t>, 1979</a:t>
            </a:r>
            <a:r>
              <a:rPr lang="sk-SK" i="1" dirty="0"/>
              <a:t> </a:t>
            </a:r>
            <a:r>
              <a:rPr lang="sk-SK" i="1" dirty="0" err="1"/>
              <a:t>Distinction</a:t>
            </a:r>
            <a:endParaRPr lang="cs-CZ" dirty="0" smtClean="0"/>
          </a:p>
        </p:txBody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dirty="0" err="1"/>
              <a:t>Bourdieu</a:t>
            </a:r>
            <a:r>
              <a:rPr lang="sk-SK" dirty="0"/>
              <a:t>, 1979</a:t>
            </a:r>
            <a:r>
              <a:rPr lang="sk-SK" i="1" dirty="0"/>
              <a:t> </a:t>
            </a:r>
            <a:r>
              <a:rPr lang="sk-SK" i="1" dirty="0" err="1"/>
              <a:t>Distinction</a:t>
            </a:r>
            <a:r>
              <a:rPr lang="sk-SK" i="1" dirty="0"/>
              <a:t>: A </a:t>
            </a:r>
            <a:r>
              <a:rPr lang="sk-SK" i="1" dirty="0" err="1"/>
              <a:t>Social</a:t>
            </a:r>
            <a:r>
              <a:rPr lang="sk-SK" i="1" dirty="0"/>
              <a:t> </a:t>
            </a:r>
            <a:r>
              <a:rPr lang="sk-SK" i="1" dirty="0" err="1"/>
              <a:t>Critique</a:t>
            </a:r>
            <a:r>
              <a:rPr lang="sk-SK" i="1" dirty="0"/>
              <a:t> of </a:t>
            </a:r>
            <a:r>
              <a:rPr lang="sk-SK" i="1" dirty="0" err="1"/>
              <a:t>the</a:t>
            </a:r>
            <a:r>
              <a:rPr lang="sk-SK" i="1" dirty="0"/>
              <a:t> </a:t>
            </a:r>
            <a:r>
              <a:rPr lang="sk-SK" i="1" dirty="0" err="1"/>
              <a:t>Judgement</a:t>
            </a:r>
            <a:r>
              <a:rPr lang="sk-SK" i="1" dirty="0"/>
              <a:t> of Taste</a:t>
            </a:r>
            <a:r>
              <a:rPr lang="cs-CZ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sk-SK" dirty="0"/>
              <a:t>Kant, </a:t>
            </a:r>
            <a:r>
              <a:rPr lang="en-US" dirty="0" smtClean="0"/>
              <a:t>Critique of Judgement</a:t>
            </a:r>
            <a:r>
              <a:rPr lang="sk-SK" dirty="0" smtClean="0"/>
              <a:t>, </a:t>
            </a:r>
            <a:r>
              <a:rPr lang="sk-SK" dirty="0"/>
              <a:t>1790 </a:t>
            </a:r>
            <a:r>
              <a:rPr lang="sk-SK" dirty="0" smtClean="0"/>
              <a:t>–</a:t>
            </a:r>
            <a:r>
              <a:rPr lang="en-US" dirty="0" smtClean="0"/>
              <a:t> aesthetic (taste) judgements are individual and disinterested, based on formal qualities of object</a:t>
            </a:r>
            <a:endParaRPr lang="sk-SK" dirty="0">
              <a:latin typeface="Arial" charset="0"/>
            </a:endParaRPr>
          </a:p>
          <a:p>
            <a:pPr eaLnBrk="1" hangingPunct="1"/>
            <a:r>
              <a:rPr lang="sk-SK" dirty="0" err="1"/>
              <a:t>Bourdieu</a:t>
            </a:r>
            <a:r>
              <a:rPr lang="sk-SK" dirty="0"/>
              <a:t>: </a:t>
            </a:r>
            <a:r>
              <a:rPr lang="en-US" dirty="0" smtClean="0"/>
              <a:t>taste is not individual and is not disinterested</a:t>
            </a:r>
            <a:endParaRPr lang="sk-SK" dirty="0"/>
          </a:p>
          <a:p>
            <a:pPr eaLnBrk="1" hangingPunct="1">
              <a:lnSpc>
                <a:spcPct val="90000"/>
              </a:lnSpc>
            </a:pPr>
            <a:endParaRPr lang="sk-SK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911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937</TotalTime>
  <Words>1014</Words>
  <Application>Microsoft Office PowerPoint</Application>
  <PresentationFormat>Širokoúhlá obrazovka</PresentationFormat>
  <Paragraphs>90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Consumption and class </vt:lpstr>
      <vt:lpstr>Premise: Ability of objects to communicate social position</vt:lpstr>
      <vt:lpstr>Veblen. Theory of Leisure Class</vt:lpstr>
      <vt:lpstr>Veblen. Theory of Leisure Class</vt:lpstr>
      <vt:lpstr>Veblen. Theory of Leisure Class</vt:lpstr>
      <vt:lpstr>Work in groups:</vt:lpstr>
      <vt:lpstr>Veblen. Theory of Leisure Class</vt:lpstr>
      <vt:lpstr>Bourdieu, 1979 Distinction</vt:lpstr>
      <vt:lpstr>Bourdieu, 1979 Distinction</vt:lpstr>
      <vt:lpstr>Bourdieu, 1979 Distinction</vt:lpstr>
      <vt:lpstr>Bourdieu, 1979 Distinction</vt:lpstr>
      <vt:lpstr>Bourdieu, 1979 Distinction</vt:lpstr>
      <vt:lpstr>Bourdieu, Distinction- Habitus</vt:lpstr>
      <vt:lpstr>Bourdieu, Distinction- taste and symbolic power</vt:lpstr>
      <vt:lpstr>Bourdieu, 1979 Distinction</vt:lpstr>
      <vt:lpstr>Critique</vt:lpstr>
      <vt:lpstr>An individual work:</vt:lpstr>
      <vt:lpstr>Group work:</vt:lpstr>
      <vt:lpstr>Group assignment 1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Spotreba a identita</dc:title>
  <dc:creator>Zuzana Burikova</dc:creator>
  <cp:lastModifiedBy>Zuzana Burikova</cp:lastModifiedBy>
  <cp:revision>35</cp:revision>
  <cp:lastPrinted>2018-03-13T11:23:16Z</cp:lastPrinted>
  <dcterms:created xsi:type="dcterms:W3CDTF">2014-03-26T08:14:22Z</dcterms:created>
  <dcterms:modified xsi:type="dcterms:W3CDTF">2019-03-11T16:32:46Z</dcterms:modified>
</cp:coreProperties>
</file>