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304" r:id="rId4"/>
    <p:sldId id="278" r:id="rId5"/>
    <p:sldId id="283" r:id="rId6"/>
    <p:sldId id="284" r:id="rId7"/>
    <p:sldId id="307" r:id="rId8"/>
    <p:sldId id="290" r:id="rId9"/>
    <p:sldId id="305" r:id="rId10"/>
    <p:sldId id="285" r:id="rId11"/>
    <p:sldId id="282" r:id="rId12"/>
    <p:sldId id="311" r:id="rId13"/>
    <p:sldId id="312" r:id="rId14"/>
    <p:sldId id="300" r:id="rId15"/>
    <p:sldId id="302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07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860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622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184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168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099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261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327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40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89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604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58778-60A3-4CD7-BF02-53A2443EA1C3}" type="datetimeFigureOut">
              <a:rPr lang="sk-SK" smtClean="0"/>
              <a:t>3. 5. 2019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4F00F-1D16-4DBF-B52A-5B907D6FC0C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19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dy1AgO6Fp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i="1" u="sng" dirty="0"/>
              <a:t>Spaces and practices of </a:t>
            </a:r>
            <a:r>
              <a:rPr lang="en-GB" sz="4000" i="1" u="sng" dirty="0" smtClean="0"/>
              <a:t>consumption: </a:t>
            </a:r>
            <a:r>
              <a:rPr lang="en-GB" sz="4000" i="1" u="sng" dirty="0"/>
              <a:t>Shops, supermarkets, departmental stores, malls; McDonaldization </a:t>
            </a:r>
            <a:endParaRPr lang="sk-SK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/>
              <a:t>Week</a:t>
            </a:r>
            <a:r>
              <a:rPr lang="sk-SK" dirty="0" smtClean="0"/>
              <a:t> 10, SAN266, </a:t>
            </a:r>
            <a:r>
              <a:rPr lang="sk-SK" dirty="0" smtClean="0"/>
              <a:t>2019, 24</a:t>
            </a:r>
            <a:r>
              <a:rPr lang="en-US" baseline="30000" dirty="0" err="1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April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9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</a:t>
            </a:r>
            <a:r>
              <a:rPr lang="en-US" b="1" dirty="0" err="1" smtClean="0"/>
              <a:t>alls</a:t>
            </a:r>
            <a:r>
              <a:rPr lang="en-US" b="1" dirty="0" smtClean="0"/>
              <a:t> </a:t>
            </a:r>
            <a:r>
              <a:rPr lang="en-US" b="1" dirty="0"/>
              <a:t>and departmental </a:t>
            </a:r>
            <a:r>
              <a:rPr lang="en-US" b="1" dirty="0" smtClean="0"/>
              <a:t>stores</a:t>
            </a:r>
            <a:r>
              <a:rPr lang="sk-SK" b="1" dirty="0" smtClean="0"/>
              <a:t>: </a:t>
            </a:r>
            <a:r>
              <a:rPr lang="sk-SK" b="1" dirty="0" err="1" smtClean="0"/>
              <a:t>consumption</a:t>
            </a:r>
            <a:r>
              <a:rPr lang="sk-SK" b="1" dirty="0" smtClean="0"/>
              <a:t> as </a:t>
            </a:r>
            <a:r>
              <a:rPr lang="sk-SK" b="1" dirty="0" err="1" smtClean="0"/>
              <a:t>passive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/>
              <a:t>Richard </a:t>
            </a:r>
            <a:r>
              <a:rPr lang="sk-SK" b="1" dirty="0" err="1" smtClean="0"/>
              <a:t>Sennet</a:t>
            </a:r>
            <a:r>
              <a:rPr lang="sk-SK" b="1" dirty="0" smtClean="0"/>
              <a:t>, 1976.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Fall</a:t>
            </a:r>
            <a:r>
              <a:rPr lang="sk-SK" b="1" dirty="0" smtClean="0"/>
              <a:t> of </a:t>
            </a:r>
            <a:r>
              <a:rPr lang="sk-SK" b="1" dirty="0" err="1" smtClean="0"/>
              <a:t>Public</a:t>
            </a:r>
            <a:r>
              <a:rPr lang="sk-SK" b="1" dirty="0" smtClean="0"/>
              <a:t> Man: </a:t>
            </a:r>
            <a:endParaRPr lang="cs-CZ" b="1" dirty="0" smtClean="0"/>
          </a:p>
          <a:p>
            <a:r>
              <a:rPr lang="sk-SK" dirty="0" err="1" smtClean="0"/>
              <a:t>Free</a:t>
            </a:r>
            <a:r>
              <a:rPr lang="sk-SK" dirty="0" smtClean="0"/>
              <a:t> </a:t>
            </a:r>
            <a:r>
              <a:rPr lang="sk-SK" dirty="0" err="1" smtClean="0"/>
              <a:t>entry</a:t>
            </a:r>
            <a:r>
              <a:rPr lang="sk-SK" dirty="0" smtClean="0"/>
              <a:t> and </a:t>
            </a:r>
            <a:r>
              <a:rPr lang="sk-SK" dirty="0" err="1" smtClean="0"/>
              <a:t>fixed</a:t>
            </a:r>
            <a:r>
              <a:rPr lang="sk-SK" dirty="0" smtClean="0"/>
              <a:t> </a:t>
            </a:r>
            <a:r>
              <a:rPr lang="sk-SK" dirty="0" err="1" smtClean="0"/>
              <a:t>prices</a:t>
            </a:r>
            <a:r>
              <a:rPr lang="sk-SK" dirty="0" smtClean="0"/>
              <a:t> – </a:t>
            </a:r>
            <a:r>
              <a:rPr lang="sk-SK" dirty="0" err="1" smtClean="0"/>
              <a:t>passivity</a:t>
            </a:r>
            <a:r>
              <a:rPr lang="sk-SK" dirty="0" smtClean="0"/>
              <a:t> </a:t>
            </a:r>
            <a:r>
              <a:rPr lang="sk-SK" dirty="0" err="1" smtClean="0"/>
              <a:t>becomes</a:t>
            </a:r>
            <a:r>
              <a:rPr lang="sk-SK" dirty="0" smtClean="0"/>
              <a:t> a </a:t>
            </a:r>
            <a:r>
              <a:rPr lang="sk-SK" dirty="0" err="1" smtClean="0"/>
              <a:t>norm</a:t>
            </a:r>
            <a:r>
              <a:rPr lang="sk-SK" dirty="0" smtClean="0"/>
              <a:t> – </a:t>
            </a:r>
            <a:r>
              <a:rPr lang="sk-SK" dirty="0" err="1" smtClean="0"/>
              <a:t>consumer</a:t>
            </a:r>
            <a:r>
              <a:rPr lang="sk-SK" dirty="0" smtClean="0"/>
              <a:t> </a:t>
            </a:r>
            <a:r>
              <a:rPr lang="sk-SK" dirty="0" err="1" smtClean="0"/>
              <a:t>does</a:t>
            </a:r>
            <a:r>
              <a:rPr lang="sk-SK" dirty="0" smtClean="0"/>
              <a:t> 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have</a:t>
            </a:r>
            <a:r>
              <a:rPr lang="sk-SK" dirty="0" smtClean="0"/>
              <a:t> to </a:t>
            </a:r>
            <a:r>
              <a:rPr lang="sk-SK" dirty="0" err="1" smtClean="0"/>
              <a:t>haggle</a:t>
            </a:r>
            <a:endParaRPr lang="sk-SK" dirty="0" smtClean="0"/>
          </a:p>
          <a:p>
            <a:r>
              <a:rPr lang="sk-SK" dirty="0" err="1" smtClean="0"/>
              <a:t>Departmental</a:t>
            </a:r>
            <a:r>
              <a:rPr lang="sk-SK" dirty="0" smtClean="0"/>
              <a:t> </a:t>
            </a:r>
            <a:r>
              <a:rPr lang="sk-SK" dirty="0" err="1" smtClean="0"/>
              <a:t>stores</a:t>
            </a:r>
            <a:r>
              <a:rPr lang="sk-SK" dirty="0" smtClean="0"/>
              <a:t> are </a:t>
            </a:r>
            <a:r>
              <a:rPr lang="sk-SK" dirty="0" err="1" smtClean="0"/>
              <a:t>explicit</a:t>
            </a:r>
            <a:r>
              <a:rPr lang="sk-SK" dirty="0" smtClean="0"/>
              <a:t> </a:t>
            </a:r>
            <a:r>
              <a:rPr lang="sk-SK" dirty="0" err="1" smtClean="0"/>
              <a:t>expression</a:t>
            </a:r>
            <a:r>
              <a:rPr lang="sk-SK" dirty="0" smtClean="0"/>
              <a:t> of </a:t>
            </a:r>
            <a:r>
              <a:rPr lang="sk-SK" dirty="0" err="1" smtClean="0"/>
              <a:t>public-private</a:t>
            </a:r>
            <a:r>
              <a:rPr lang="sk-SK" dirty="0" smtClean="0"/>
              <a:t> </a:t>
            </a:r>
            <a:r>
              <a:rPr lang="sk-SK" dirty="0" err="1" smtClean="0"/>
              <a:t>devide</a:t>
            </a:r>
            <a:r>
              <a:rPr lang="sk-SK" dirty="0" smtClean="0"/>
              <a:t>: </a:t>
            </a:r>
            <a:r>
              <a:rPr lang="sk-SK" dirty="0" err="1" smtClean="0"/>
              <a:t>private</a:t>
            </a:r>
            <a:r>
              <a:rPr lang="sk-SK" dirty="0" smtClean="0"/>
              <a:t> </a:t>
            </a:r>
            <a:r>
              <a:rPr lang="sk-SK" dirty="0" err="1" smtClean="0"/>
              <a:t>even</a:t>
            </a:r>
            <a:r>
              <a:rPr lang="sk-SK" dirty="0" smtClean="0"/>
              <a:t> </a:t>
            </a:r>
            <a:r>
              <a:rPr lang="sk-SK" dirty="0" err="1" smtClean="0"/>
              <a:t>secret</a:t>
            </a:r>
            <a:r>
              <a:rPr lang="sk-SK" dirty="0" smtClean="0"/>
              <a:t> </a:t>
            </a:r>
            <a:r>
              <a:rPr lang="sk-SK" dirty="0" err="1" smtClean="0"/>
              <a:t>pleasures</a:t>
            </a:r>
            <a:r>
              <a:rPr lang="sk-SK" dirty="0" smtClean="0"/>
              <a:t> at </a:t>
            </a:r>
            <a:r>
              <a:rPr lang="sk-SK" dirty="0" err="1" smtClean="0"/>
              <a:t>home</a:t>
            </a:r>
            <a:r>
              <a:rPr lang="sk-SK" dirty="0" smtClean="0"/>
              <a:t>, </a:t>
            </a:r>
            <a:r>
              <a:rPr lang="sk-SK" dirty="0" err="1" smtClean="0"/>
              <a:t>silent</a:t>
            </a:r>
            <a:r>
              <a:rPr lang="sk-SK" dirty="0" smtClean="0"/>
              <a:t> </a:t>
            </a:r>
            <a:r>
              <a:rPr lang="sk-SK" dirty="0" err="1" smtClean="0"/>
              <a:t>public</a:t>
            </a:r>
            <a:r>
              <a:rPr lang="sk-SK" dirty="0" smtClean="0"/>
              <a:t> </a:t>
            </a:r>
            <a:r>
              <a:rPr lang="sk-SK" dirty="0" err="1" smtClean="0"/>
              <a:t>watching</a:t>
            </a:r>
            <a:r>
              <a:rPr lang="sk-SK" dirty="0" smtClean="0"/>
              <a:t> in </a:t>
            </a:r>
            <a:r>
              <a:rPr lang="sk-SK" dirty="0" err="1" smtClean="0"/>
              <a:t>departmental</a:t>
            </a:r>
            <a:r>
              <a:rPr lang="sk-SK" dirty="0" smtClean="0"/>
              <a:t> </a:t>
            </a:r>
            <a:r>
              <a:rPr lang="sk-SK" dirty="0" err="1" smtClean="0"/>
              <a:t>stores</a:t>
            </a:r>
            <a:endParaRPr lang="sk-SK" dirty="0" smtClean="0"/>
          </a:p>
          <a:p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commodities</a:t>
            </a:r>
            <a:r>
              <a:rPr lang="sk-SK" dirty="0" smtClean="0"/>
              <a:t> and </a:t>
            </a:r>
            <a:r>
              <a:rPr lang="sk-SK" dirty="0" err="1" smtClean="0"/>
              <a:t>sale</a:t>
            </a:r>
            <a:r>
              <a:rPr lang="sk-SK" dirty="0" smtClean="0"/>
              <a:t> </a:t>
            </a:r>
            <a:r>
              <a:rPr lang="sk-SK" dirty="0" err="1" smtClean="0"/>
              <a:t>becoming</a:t>
            </a:r>
            <a:r>
              <a:rPr lang="sk-SK" dirty="0" smtClean="0"/>
              <a:t> more </a:t>
            </a:r>
            <a:r>
              <a:rPr lang="sk-SK" dirty="0" err="1" smtClean="0"/>
              <a:t>spectacular</a:t>
            </a:r>
            <a:r>
              <a:rPr lang="sk-SK" dirty="0" smtClean="0"/>
              <a:t>, </a:t>
            </a:r>
            <a:r>
              <a:rPr lang="sk-SK" dirty="0" err="1" smtClean="0"/>
              <a:t>consumers</a:t>
            </a:r>
            <a:r>
              <a:rPr lang="sk-SK" dirty="0" smtClean="0"/>
              <a:t> </a:t>
            </a:r>
            <a:r>
              <a:rPr lang="sk-SK" dirty="0" err="1" smtClean="0"/>
              <a:t>become</a:t>
            </a:r>
            <a:r>
              <a:rPr lang="sk-SK" dirty="0" smtClean="0"/>
              <a:t> </a:t>
            </a:r>
            <a:r>
              <a:rPr lang="sk-SK" dirty="0" err="1" smtClean="0"/>
              <a:t>only</a:t>
            </a:r>
            <a:r>
              <a:rPr lang="sk-SK" dirty="0" smtClean="0"/>
              <a:t> </a:t>
            </a:r>
            <a:r>
              <a:rPr lang="sk-SK" dirty="0" err="1" smtClean="0"/>
              <a:t>audience</a:t>
            </a:r>
            <a:r>
              <a:rPr lang="sk-SK" dirty="0" smtClean="0"/>
              <a:t> 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comedy</a:t>
            </a:r>
            <a:r>
              <a:rPr lang="sk-SK" dirty="0" smtClean="0"/>
              <a:t> of </a:t>
            </a:r>
            <a:r>
              <a:rPr lang="sk-SK" dirty="0" err="1" smtClean="0"/>
              <a:t>commercial</a:t>
            </a:r>
            <a:r>
              <a:rPr lang="sk-SK" dirty="0" smtClean="0"/>
              <a:t> </a:t>
            </a:r>
            <a:r>
              <a:rPr lang="sk-SK" dirty="0" err="1" smtClean="0"/>
              <a:t>spaces</a:t>
            </a:r>
            <a:r>
              <a:rPr lang="sk-SK" dirty="0" smtClean="0"/>
              <a:t> of </a:t>
            </a:r>
            <a:r>
              <a:rPr lang="sk-SK" dirty="0" err="1" smtClean="0"/>
              <a:t>modernity</a:t>
            </a:r>
            <a:endParaRPr lang="cs-CZ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79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M</a:t>
            </a:r>
            <a:r>
              <a:rPr lang="en-US" b="1" dirty="0" err="1"/>
              <a:t>alls</a:t>
            </a:r>
            <a:r>
              <a:rPr lang="en-US" b="1" dirty="0"/>
              <a:t> and departmental stores</a:t>
            </a:r>
            <a:r>
              <a:rPr lang="sk-SK" b="1" dirty="0"/>
              <a:t>: </a:t>
            </a:r>
            <a:r>
              <a:rPr lang="sk-SK" b="1" dirty="0" err="1"/>
              <a:t>consumption</a:t>
            </a:r>
            <a:r>
              <a:rPr lang="sk-SK" b="1" dirty="0"/>
              <a:t> as </a:t>
            </a:r>
            <a:r>
              <a:rPr lang="sk-SK" b="1" dirty="0" err="1" smtClean="0"/>
              <a:t>active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other</a:t>
            </a:r>
            <a:r>
              <a:rPr lang="sk-SK" dirty="0" smtClean="0"/>
              <a:t> </a:t>
            </a:r>
            <a:r>
              <a:rPr lang="sk-SK" dirty="0" err="1" smtClean="0"/>
              <a:t>hand</a:t>
            </a:r>
            <a:r>
              <a:rPr lang="sk-SK" dirty="0" smtClean="0"/>
              <a:t> – </a:t>
            </a:r>
            <a:r>
              <a:rPr lang="sk-SK" dirty="0" err="1" smtClean="0"/>
              <a:t>pleasure</a:t>
            </a:r>
            <a:r>
              <a:rPr lang="sk-SK" dirty="0" smtClean="0"/>
              <a:t> and </a:t>
            </a:r>
            <a:r>
              <a:rPr lang="sk-SK" dirty="0" err="1" smtClean="0"/>
              <a:t>fun</a:t>
            </a:r>
            <a:r>
              <a:rPr lang="sk-SK" dirty="0" smtClean="0"/>
              <a:t> </a:t>
            </a:r>
            <a:r>
              <a:rPr lang="sk-SK" dirty="0" err="1" smtClean="0"/>
              <a:t>recquire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: </a:t>
            </a:r>
            <a:r>
              <a:rPr lang="sk-SK" dirty="0" err="1" smtClean="0"/>
              <a:t>creation</a:t>
            </a:r>
            <a:r>
              <a:rPr lang="sk-SK" dirty="0" smtClean="0"/>
              <a:t> and </a:t>
            </a:r>
            <a:r>
              <a:rPr lang="sk-SK" dirty="0" err="1" smtClean="0"/>
              <a:t>learning</a:t>
            </a:r>
            <a:r>
              <a:rPr lang="sk-SK" dirty="0" smtClean="0"/>
              <a:t> of </a:t>
            </a:r>
            <a:r>
              <a:rPr lang="sk-SK" dirty="0" err="1" smtClean="0"/>
              <a:t>meanings</a:t>
            </a:r>
            <a:r>
              <a:rPr lang="sk-SK" dirty="0" smtClean="0"/>
              <a:t> and new </a:t>
            </a:r>
            <a:r>
              <a:rPr lang="sk-SK" dirty="0" err="1" smtClean="0"/>
              <a:t>lifestyles</a:t>
            </a:r>
            <a:endParaRPr lang="sk-SK" dirty="0" smtClean="0"/>
          </a:p>
          <a:p>
            <a:pPr marL="0" indent="0">
              <a:buNone/>
            </a:pPr>
            <a:r>
              <a:rPr lang="sk-SK" b="1" dirty="0" smtClean="0"/>
              <a:t>John </a:t>
            </a:r>
            <a:r>
              <a:rPr lang="sk-SK" b="1" dirty="0" err="1" smtClean="0"/>
              <a:t>Fiske</a:t>
            </a:r>
            <a:r>
              <a:rPr lang="sk-SK" b="1" i="1" dirty="0" err="1"/>
              <a:t>Understanding</a:t>
            </a:r>
            <a:r>
              <a:rPr lang="sk-SK" b="1" i="1" dirty="0"/>
              <a:t> </a:t>
            </a:r>
            <a:r>
              <a:rPr lang="sk-SK" b="1" i="1" dirty="0" err="1"/>
              <a:t>Popular</a:t>
            </a:r>
            <a:r>
              <a:rPr lang="sk-SK" b="1" i="1" dirty="0"/>
              <a:t> </a:t>
            </a:r>
            <a:r>
              <a:rPr lang="sk-SK" b="1" i="1" dirty="0" err="1"/>
              <a:t>Culture</a:t>
            </a:r>
            <a:r>
              <a:rPr lang="sk-SK" b="1" dirty="0"/>
              <a:t> (1989)</a:t>
            </a:r>
            <a:endParaRPr lang="sk-SK" b="1" dirty="0" smtClean="0"/>
          </a:p>
          <a:p>
            <a:r>
              <a:rPr lang="sk-SK" dirty="0" err="1" smtClean="0"/>
              <a:t>mall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potential</a:t>
            </a:r>
            <a:r>
              <a:rPr lang="sk-SK" dirty="0" smtClean="0"/>
              <a:t> </a:t>
            </a:r>
            <a:r>
              <a:rPr lang="sk-SK" dirty="0" err="1" smtClean="0"/>
              <a:t>place</a:t>
            </a:r>
            <a:r>
              <a:rPr lang="sk-SK" dirty="0" smtClean="0"/>
              <a:t> of </a:t>
            </a:r>
            <a:r>
              <a:rPr lang="sk-SK" dirty="0" err="1" smtClean="0"/>
              <a:t>resistance</a:t>
            </a:r>
            <a:r>
              <a:rPr lang="sk-SK" dirty="0" smtClean="0"/>
              <a:t> – </a:t>
            </a:r>
            <a:r>
              <a:rPr lang="sk-SK" dirty="0" err="1" smtClean="0"/>
              <a:t>social</a:t>
            </a:r>
            <a:r>
              <a:rPr lang="sk-SK" dirty="0" smtClean="0"/>
              <a:t> </a:t>
            </a:r>
            <a:r>
              <a:rPr lang="sk-SK" dirty="0" err="1" smtClean="0"/>
              <a:t>life</a:t>
            </a:r>
            <a:r>
              <a:rPr lang="sk-SK" dirty="0" smtClean="0"/>
              <a:t> of </a:t>
            </a:r>
            <a:r>
              <a:rPr lang="sk-SK" dirty="0" err="1" smtClean="0"/>
              <a:t>women</a:t>
            </a:r>
            <a:r>
              <a:rPr lang="sk-SK" dirty="0" smtClean="0"/>
              <a:t>, </a:t>
            </a:r>
            <a:r>
              <a:rPr lang="sk-SK" dirty="0" err="1" smtClean="0"/>
              <a:t>tactices</a:t>
            </a:r>
            <a:r>
              <a:rPr lang="sk-SK" dirty="0" smtClean="0"/>
              <a:t> of </a:t>
            </a:r>
            <a:r>
              <a:rPr lang="sk-SK" dirty="0" err="1" smtClean="0"/>
              <a:t>resistence</a:t>
            </a:r>
            <a:r>
              <a:rPr lang="sk-SK" dirty="0" smtClean="0"/>
              <a:t> of </a:t>
            </a:r>
            <a:r>
              <a:rPr lang="sk-SK" dirty="0" err="1" smtClean="0"/>
              <a:t>marginal</a:t>
            </a:r>
            <a:r>
              <a:rPr lang="sk-SK" dirty="0" smtClean="0"/>
              <a:t> </a:t>
            </a:r>
            <a:r>
              <a:rPr lang="sk-SK" dirty="0" err="1" smtClean="0"/>
              <a:t>groups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7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</a:t>
            </a:r>
            <a:r>
              <a:rPr lang="en-US" b="1" dirty="0" err="1"/>
              <a:t>alls</a:t>
            </a:r>
            <a:r>
              <a:rPr lang="en-US" b="1" dirty="0"/>
              <a:t> and departmental </a:t>
            </a:r>
            <a:r>
              <a:rPr lang="en-US" b="1" dirty="0" smtClean="0"/>
              <a:t>stores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 smtClean="0"/>
              <a:t>Places</a:t>
            </a:r>
            <a:r>
              <a:rPr lang="sk-SK" b="1" dirty="0" smtClean="0"/>
              <a:t> </a:t>
            </a:r>
            <a:r>
              <a:rPr lang="sk-SK" b="1" dirty="0" err="1" smtClean="0"/>
              <a:t>where</a:t>
            </a:r>
            <a:r>
              <a:rPr lang="sk-SK" b="1" dirty="0" smtClean="0"/>
              <a:t> </a:t>
            </a:r>
            <a:r>
              <a:rPr lang="sk-SK" b="1" dirty="0" err="1" smtClean="0"/>
              <a:t>capitalism</a:t>
            </a:r>
            <a:r>
              <a:rPr lang="sk-SK" b="1" dirty="0" smtClean="0"/>
              <a:t> </a:t>
            </a:r>
            <a:r>
              <a:rPr lang="sk-SK" b="1" dirty="0" err="1" smtClean="0"/>
              <a:t>is</a:t>
            </a:r>
            <a:r>
              <a:rPr lang="sk-SK" b="1" dirty="0" smtClean="0"/>
              <a:t> </a:t>
            </a:r>
            <a:r>
              <a:rPr lang="sk-SK" b="1" dirty="0" err="1" smtClean="0"/>
              <a:t>reproduced</a:t>
            </a:r>
            <a:endParaRPr lang="sk-SK" b="1" dirty="0" smtClean="0"/>
          </a:p>
          <a:p>
            <a:r>
              <a:rPr lang="sk-SK" b="1" dirty="0" err="1" smtClean="0"/>
              <a:t>Places</a:t>
            </a:r>
            <a:r>
              <a:rPr lang="sk-SK" b="1" dirty="0" smtClean="0"/>
              <a:t> </a:t>
            </a:r>
            <a:r>
              <a:rPr lang="sk-SK" b="1" dirty="0"/>
              <a:t>of </a:t>
            </a:r>
            <a:r>
              <a:rPr lang="sk-SK" b="1" dirty="0" err="1" smtClean="0"/>
              <a:t>mobilisation</a:t>
            </a:r>
            <a:r>
              <a:rPr lang="sk-SK" b="1" dirty="0" smtClean="0"/>
              <a:t> and </a:t>
            </a:r>
            <a:r>
              <a:rPr lang="sk-SK" b="1" dirty="0" err="1" smtClean="0"/>
              <a:t>resistence</a:t>
            </a:r>
            <a:r>
              <a:rPr lang="sk-SK" b="1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women</a:t>
            </a:r>
            <a:r>
              <a:rPr lang="sk-SK" dirty="0" smtClean="0"/>
              <a:t>, </a:t>
            </a:r>
            <a:r>
              <a:rPr lang="sk-SK" dirty="0" err="1" smtClean="0"/>
              <a:t>minorities</a:t>
            </a:r>
            <a:r>
              <a:rPr lang="sk-SK" dirty="0" smtClean="0"/>
              <a:t>)</a:t>
            </a:r>
          </a:p>
          <a:p>
            <a:r>
              <a:rPr lang="sk-SK" b="1" dirty="0" err="1"/>
              <a:t>Places</a:t>
            </a:r>
            <a:r>
              <a:rPr lang="sk-SK" b="1" dirty="0"/>
              <a:t> </a:t>
            </a:r>
            <a:r>
              <a:rPr lang="sk-SK" b="1" dirty="0" smtClean="0"/>
              <a:t>of </a:t>
            </a:r>
            <a:r>
              <a:rPr lang="sk-SK" b="1" dirty="0" err="1"/>
              <a:t>homogeneous</a:t>
            </a:r>
            <a:r>
              <a:rPr lang="sk-SK" b="1" dirty="0"/>
              <a:t> </a:t>
            </a:r>
            <a:r>
              <a:rPr lang="sk-SK" b="1" dirty="0" err="1"/>
              <a:t>view</a:t>
            </a:r>
            <a:r>
              <a:rPr lang="sk-SK" b="1" dirty="0"/>
              <a:t> on </a:t>
            </a:r>
            <a:r>
              <a:rPr lang="sk-SK" b="1" dirty="0" err="1" smtClean="0"/>
              <a:t>identities</a:t>
            </a:r>
            <a:r>
              <a:rPr lang="sk-SK" b="1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Figurine</a:t>
            </a:r>
            <a:r>
              <a:rPr lang="sk-SK" dirty="0" smtClean="0"/>
              <a:t> </a:t>
            </a:r>
            <a:r>
              <a:rPr lang="sk-SK" dirty="0"/>
              <a:t>– </a:t>
            </a:r>
            <a:r>
              <a:rPr lang="sk-SK" dirty="0" err="1"/>
              <a:t>the</a:t>
            </a:r>
            <a:r>
              <a:rPr lang="sk-SK" dirty="0"/>
              <a:t> body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subordinated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abstract</a:t>
            </a:r>
            <a:r>
              <a:rPr lang="sk-SK" dirty="0"/>
              <a:t> model </a:t>
            </a:r>
            <a:r>
              <a:rPr lang="sk-SK" dirty="0" err="1"/>
              <a:t>created</a:t>
            </a:r>
            <a:r>
              <a:rPr lang="sk-SK" dirty="0"/>
              <a:t> by marketing and </a:t>
            </a:r>
            <a:r>
              <a:rPr lang="sk-SK" dirty="0" err="1"/>
              <a:t>commerce</a:t>
            </a:r>
            <a:r>
              <a:rPr lang="sk-SK" dirty="0"/>
              <a:t>, </a:t>
            </a:r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should</a:t>
            </a:r>
            <a:r>
              <a:rPr lang="sk-SK" dirty="0"/>
              <a:t> </a:t>
            </a:r>
            <a:r>
              <a:rPr lang="sk-SK" dirty="0" err="1"/>
              <a:t>have</a:t>
            </a:r>
            <a:r>
              <a:rPr lang="sk-SK" dirty="0"/>
              <a:t> </a:t>
            </a:r>
            <a:r>
              <a:rPr lang="sk-SK" dirty="0" err="1"/>
              <a:t>form</a:t>
            </a:r>
            <a:r>
              <a:rPr lang="sk-SK" dirty="0"/>
              <a:t> </a:t>
            </a:r>
            <a:r>
              <a:rPr lang="sk-SK" dirty="0" err="1"/>
              <a:t>corresponding</a:t>
            </a:r>
            <a:r>
              <a:rPr lang="sk-SK" dirty="0"/>
              <a:t> to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 smtClean="0"/>
              <a:t>dress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Places</a:t>
            </a:r>
            <a:r>
              <a:rPr lang="sk-SK" b="1" dirty="0" smtClean="0"/>
              <a:t> </a:t>
            </a:r>
            <a:r>
              <a:rPr lang="sk-SK" b="1" dirty="0" err="1" smtClean="0"/>
              <a:t>enabling</a:t>
            </a:r>
            <a:r>
              <a:rPr lang="sk-SK" b="1" dirty="0"/>
              <a:t> </a:t>
            </a:r>
            <a:r>
              <a:rPr lang="sk-SK" b="1" dirty="0" err="1" smtClean="0"/>
              <a:t>various</a:t>
            </a:r>
            <a:r>
              <a:rPr lang="sk-SK" b="1" dirty="0" smtClean="0"/>
              <a:t> </a:t>
            </a:r>
            <a:r>
              <a:rPr lang="sk-SK" b="1" dirty="0" err="1" smtClean="0"/>
              <a:t>identities</a:t>
            </a:r>
            <a:endParaRPr lang="en-US" b="1" dirty="0" smtClean="0"/>
          </a:p>
          <a:p>
            <a:r>
              <a:rPr lang="en-US" b="1" dirty="0" smtClean="0"/>
              <a:t>Places of enchantment</a:t>
            </a:r>
            <a:endParaRPr lang="sk-SK" b="1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23909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Group </a:t>
            </a:r>
            <a:r>
              <a:rPr lang="cs-CZ" b="1" dirty="0" err="1" smtClean="0"/>
              <a:t>work</a:t>
            </a:r>
            <a:r>
              <a:rPr lang="cs-CZ" b="1" dirty="0" smtClean="0"/>
              <a:t> 1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https://www.youtube.com/watch?v=Fdy1AgO6Fp4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40.s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Watch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video. </a:t>
            </a:r>
          </a:p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macdonalization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dirty="0" smtClean="0"/>
              <a:t>2. List 5 </a:t>
            </a:r>
            <a:r>
              <a:rPr lang="sk-SK" dirty="0" err="1" smtClean="0"/>
              <a:t>aspects</a:t>
            </a:r>
            <a:r>
              <a:rPr lang="sk-SK" dirty="0" smtClean="0"/>
              <a:t> of </a:t>
            </a:r>
            <a:r>
              <a:rPr lang="sk-SK" smtClean="0"/>
              <a:t>Macdonalization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9578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Supermarket as </a:t>
            </a:r>
            <a:r>
              <a:rPr lang="cs-CZ" b="1" dirty="0" err="1" smtClean="0"/>
              <a:t>an</a:t>
            </a:r>
            <a:r>
              <a:rPr lang="cs-CZ" b="1" dirty="0" smtClean="0"/>
              <a:t> </a:t>
            </a:r>
            <a:r>
              <a:rPr lang="cs-CZ" b="1" dirty="0" err="1" smtClean="0"/>
              <a:t>example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macdonalization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Ritzer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, 1993. G. </a:t>
            </a:r>
            <a:r>
              <a:rPr lang="cs-CZ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i="1" dirty="0" err="1">
                <a:latin typeface="Arial" panose="020B0604020202020204" pitchFamily="34" charset="0"/>
                <a:cs typeface="Arial" panose="020B0604020202020204" pitchFamily="34" charset="0"/>
              </a:rPr>
              <a:t>McDonaldization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i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</a:p>
          <a:p>
            <a:r>
              <a:rPr lang="sk-SK" dirty="0" err="1" smtClean="0"/>
              <a:t>Fast-food</a:t>
            </a:r>
            <a:r>
              <a:rPr lang="sk-SK" dirty="0" smtClean="0"/>
              <a:t> </a:t>
            </a:r>
            <a:r>
              <a:rPr lang="sk-SK" dirty="0" err="1" smtClean="0"/>
              <a:t>restaurant</a:t>
            </a:r>
            <a:r>
              <a:rPr lang="sk-SK" dirty="0" smtClean="0"/>
              <a:t> – </a:t>
            </a:r>
            <a:r>
              <a:rPr lang="sk-SK" dirty="0" err="1" smtClean="0"/>
              <a:t>organizing</a:t>
            </a:r>
            <a:r>
              <a:rPr lang="sk-SK" dirty="0" smtClean="0"/>
              <a:t> </a:t>
            </a:r>
            <a:r>
              <a:rPr lang="sk-SK" dirty="0" err="1" smtClean="0"/>
              <a:t>force</a:t>
            </a:r>
            <a:r>
              <a:rPr lang="sk-SK" dirty="0" smtClean="0"/>
              <a:t> </a:t>
            </a:r>
            <a:r>
              <a:rPr lang="sk-SK" dirty="0" err="1" smtClean="0"/>
              <a:t>representing</a:t>
            </a:r>
            <a:r>
              <a:rPr lang="sk-SK" dirty="0" smtClean="0"/>
              <a:t> </a:t>
            </a:r>
            <a:r>
              <a:rPr lang="sk-SK" dirty="0" err="1" smtClean="0"/>
              <a:t>process</a:t>
            </a:r>
            <a:r>
              <a:rPr lang="sk-SK" dirty="0" smtClean="0"/>
              <a:t> of </a:t>
            </a:r>
            <a:r>
              <a:rPr lang="sk-SK" dirty="0" err="1" smtClean="0"/>
              <a:t>racionalization</a:t>
            </a:r>
            <a:r>
              <a:rPr lang="sk-SK" dirty="0" smtClean="0"/>
              <a:t> of society</a:t>
            </a:r>
          </a:p>
          <a:p>
            <a:pPr marL="0" indent="0">
              <a:buNone/>
            </a:pPr>
            <a:r>
              <a:rPr lang="sk-SK" dirty="0" err="1" smtClean="0"/>
              <a:t>Macdonaldization</a:t>
            </a:r>
            <a:r>
              <a:rPr lang="sk-SK" dirty="0"/>
              <a:t>: </a:t>
            </a:r>
          </a:p>
          <a:p>
            <a:r>
              <a:rPr lang="cs-CZ" dirty="0"/>
              <a:t>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by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fast-food restaurant are </a:t>
            </a:r>
            <a:r>
              <a:rPr lang="cs-CZ" dirty="0" err="1"/>
              <a:t>coming</a:t>
            </a:r>
            <a:r>
              <a:rPr lang="cs-CZ" dirty="0"/>
              <a:t> to </a:t>
            </a:r>
            <a:r>
              <a:rPr lang="cs-CZ" dirty="0" err="1"/>
              <a:t>dominate</a:t>
            </a:r>
            <a:r>
              <a:rPr lang="cs-CZ" dirty="0"/>
              <a:t> more and more </a:t>
            </a:r>
            <a:r>
              <a:rPr lang="cs-CZ" dirty="0" err="1"/>
              <a:t>sectors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society as </a:t>
            </a:r>
            <a:r>
              <a:rPr lang="cs-CZ" dirty="0" err="1"/>
              <a:t>well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rest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. “(</a:t>
            </a:r>
            <a:r>
              <a:rPr lang="cs-CZ" dirty="0" err="1"/>
              <a:t>Ritzer</a:t>
            </a:r>
            <a:r>
              <a:rPr lang="cs-CZ" dirty="0"/>
              <a:t> 1993:1)</a:t>
            </a:r>
          </a:p>
          <a:p>
            <a:r>
              <a:rPr lang="sk-SK" dirty="0" err="1" smtClean="0"/>
              <a:t>Increase</a:t>
            </a:r>
            <a:r>
              <a:rPr lang="sk-SK" dirty="0" smtClean="0"/>
              <a:t> of </a:t>
            </a:r>
            <a:r>
              <a:rPr lang="sk-SK" dirty="0" err="1" smtClean="0"/>
              <a:t>chain</a:t>
            </a:r>
            <a:r>
              <a:rPr lang="sk-SK" dirty="0" smtClean="0"/>
              <a:t> mentality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4479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5 </a:t>
            </a:r>
            <a:r>
              <a:rPr lang="sk-SK" b="1" dirty="0" err="1" smtClean="0"/>
              <a:t>aspects</a:t>
            </a:r>
            <a:r>
              <a:rPr lang="sk-SK" b="1" dirty="0" smtClean="0"/>
              <a:t> of </a:t>
            </a:r>
            <a:r>
              <a:rPr lang="sk-SK" b="1" dirty="0" err="1"/>
              <a:t>m</a:t>
            </a:r>
            <a:r>
              <a:rPr lang="sk-SK" b="1" dirty="0" err="1" smtClean="0"/>
              <a:t>acdonaldization</a:t>
            </a:r>
            <a:r>
              <a:rPr lang="sk-SK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600" dirty="0" err="1" smtClean="0"/>
              <a:t>Efficiency</a:t>
            </a:r>
            <a:r>
              <a:rPr lang="sk-SK" sz="2600" b="1" dirty="0" smtClean="0"/>
              <a:t> </a:t>
            </a:r>
            <a:r>
              <a:rPr lang="sk-SK" sz="2600" dirty="0" smtClean="0"/>
              <a:t>– </a:t>
            </a:r>
            <a:r>
              <a:rPr lang="en-US" sz="2600" dirty="0"/>
              <a:t>the optimal method for accomplishing a </a:t>
            </a:r>
            <a:r>
              <a:rPr lang="en-US" sz="2600" dirty="0" smtClean="0"/>
              <a:t>task</a:t>
            </a:r>
            <a:r>
              <a:rPr lang="sk-SK" sz="2600" dirty="0" smtClean="0"/>
              <a:t> (</a:t>
            </a:r>
            <a:r>
              <a:rPr lang="cs-CZ" sz="2600" dirty="0" err="1"/>
              <a:t>self</a:t>
            </a:r>
            <a:r>
              <a:rPr lang="cs-CZ" sz="2600" dirty="0"/>
              <a:t>-serve </a:t>
            </a:r>
            <a:r>
              <a:rPr lang="cs-CZ" sz="2600" dirty="0" err="1"/>
              <a:t>gasoline</a:t>
            </a:r>
            <a:r>
              <a:rPr lang="cs-CZ" sz="2600" dirty="0"/>
              <a:t>, </a:t>
            </a:r>
            <a:r>
              <a:rPr lang="cs-CZ" sz="2600" dirty="0" err="1" smtClean="0"/>
              <a:t>self</a:t>
            </a:r>
            <a:r>
              <a:rPr lang="cs-CZ" sz="2600" dirty="0" smtClean="0"/>
              <a:t>-serve </a:t>
            </a:r>
            <a:r>
              <a:rPr lang="cs-CZ" sz="2600" dirty="0"/>
              <a:t>soda </a:t>
            </a:r>
            <a:r>
              <a:rPr lang="cs-CZ" sz="2600" dirty="0" err="1" smtClean="0"/>
              <a:t>fountains</a:t>
            </a:r>
            <a:r>
              <a:rPr lang="sk-SK" sz="2600" dirty="0" smtClean="0"/>
              <a:t>)</a:t>
            </a:r>
          </a:p>
          <a:p>
            <a:r>
              <a:rPr lang="cs-CZ" sz="2600" dirty="0" err="1" smtClean="0"/>
              <a:t>Predictability</a:t>
            </a:r>
            <a:r>
              <a:rPr lang="sk-SK" sz="2600" b="1" dirty="0" smtClean="0"/>
              <a:t> –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attempt</a:t>
            </a:r>
            <a:r>
              <a:rPr lang="cs-CZ" sz="2600" dirty="0"/>
              <a:t> to </a:t>
            </a:r>
            <a:r>
              <a:rPr lang="cs-CZ" sz="2600" dirty="0" err="1"/>
              <a:t>structure</a:t>
            </a:r>
            <a:r>
              <a:rPr lang="cs-CZ" sz="2600" dirty="0"/>
              <a:t> </a:t>
            </a:r>
            <a:r>
              <a:rPr lang="cs-CZ" sz="2600" dirty="0" err="1"/>
              <a:t>our</a:t>
            </a:r>
            <a:r>
              <a:rPr lang="cs-CZ" sz="2600" dirty="0"/>
              <a:t> </a:t>
            </a:r>
            <a:r>
              <a:rPr lang="cs-CZ" sz="2600" dirty="0" err="1"/>
              <a:t>environment</a:t>
            </a:r>
            <a:r>
              <a:rPr lang="cs-CZ" sz="2600" dirty="0"/>
              <a:t> so </a:t>
            </a:r>
            <a:r>
              <a:rPr lang="cs-CZ" sz="2600" dirty="0" err="1"/>
              <a:t>that</a:t>
            </a:r>
            <a:r>
              <a:rPr lang="cs-CZ" sz="2600" dirty="0"/>
              <a:t> </a:t>
            </a:r>
            <a:r>
              <a:rPr lang="cs-CZ" sz="2600" dirty="0" err="1"/>
              <a:t>people</a:t>
            </a:r>
            <a:r>
              <a:rPr lang="cs-CZ" sz="2600" dirty="0"/>
              <a:t> </a:t>
            </a:r>
            <a:r>
              <a:rPr lang="cs-CZ" sz="2600" dirty="0" err="1"/>
              <a:t>know</a:t>
            </a:r>
            <a:r>
              <a:rPr lang="cs-CZ" sz="2600" dirty="0"/>
              <a:t> </a:t>
            </a:r>
            <a:r>
              <a:rPr lang="cs-CZ" sz="2600" dirty="0" err="1"/>
              <a:t>what</a:t>
            </a:r>
            <a:r>
              <a:rPr lang="cs-CZ" sz="2600" dirty="0"/>
              <a:t> to </a:t>
            </a:r>
            <a:r>
              <a:rPr lang="cs-CZ" sz="2600" dirty="0" err="1"/>
              <a:t>expect</a:t>
            </a:r>
            <a:r>
              <a:rPr lang="cs-CZ" sz="2600" dirty="0" smtClean="0"/>
              <a:t>.</a:t>
            </a:r>
          </a:p>
          <a:p>
            <a:r>
              <a:rPr lang="sk-SK" sz="2600" dirty="0" err="1" smtClean="0"/>
              <a:t>Calculability</a:t>
            </a:r>
            <a:r>
              <a:rPr lang="sk-SK" sz="2600" dirty="0" smtClean="0"/>
              <a:t> - </a:t>
            </a:r>
            <a:r>
              <a:rPr lang="en-GB" sz="2600" dirty="0" smtClean="0"/>
              <a:t>objective </a:t>
            </a:r>
            <a:r>
              <a:rPr lang="en-GB" sz="2600" dirty="0"/>
              <a:t>should be </a:t>
            </a:r>
            <a:r>
              <a:rPr lang="en-GB" sz="2600" dirty="0" smtClean="0"/>
              <a:t>quantifiable </a:t>
            </a:r>
            <a:r>
              <a:rPr lang="sk-SK" sz="2600" dirty="0"/>
              <a:t>(</a:t>
            </a:r>
            <a:r>
              <a:rPr lang="en-GB" sz="2600" dirty="0" smtClean="0"/>
              <a:t>large </a:t>
            </a:r>
            <a:r>
              <a:rPr lang="en-GB" sz="2600" dirty="0"/>
              <a:t>amount of product delivered to the customer in a short amount of </a:t>
            </a:r>
            <a:r>
              <a:rPr lang="en-GB" sz="2600" dirty="0" smtClean="0"/>
              <a:t>time</a:t>
            </a:r>
            <a:r>
              <a:rPr lang="sk-SK" sz="2600" dirty="0" smtClean="0"/>
              <a:t>, </a:t>
            </a:r>
            <a:r>
              <a:rPr lang="sk-SK" sz="2600" dirty="0" err="1" smtClean="0"/>
              <a:t>e.g</a:t>
            </a:r>
            <a:r>
              <a:rPr lang="sk-SK" sz="2600" dirty="0" smtClean="0"/>
              <a:t>. </a:t>
            </a:r>
            <a:r>
              <a:rPr lang="cs-CZ" sz="2600" dirty="0" err="1"/>
              <a:t>the</a:t>
            </a:r>
            <a:r>
              <a:rPr lang="cs-CZ" sz="2600" dirty="0"/>
              <a:t> Big </a:t>
            </a:r>
            <a:r>
              <a:rPr lang="cs-CZ" sz="2600" dirty="0" smtClean="0"/>
              <a:t>Mac, food </a:t>
            </a:r>
            <a:r>
              <a:rPr lang="cs-CZ" sz="2600" dirty="0"/>
              <a:t>sold by </a:t>
            </a:r>
            <a:r>
              <a:rPr lang="cs-CZ" sz="2600" dirty="0" err="1"/>
              <a:t>it’s</a:t>
            </a:r>
            <a:r>
              <a:rPr lang="cs-CZ" sz="2600" dirty="0"/>
              <a:t> </a:t>
            </a:r>
            <a:r>
              <a:rPr lang="cs-CZ" sz="2600" dirty="0" err="1"/>
              <a:t>weight</a:t>
            </a:r>
            <a:r>
              <a:rPr lang="cs-CZ" sz="2600" dirty="0"/>
              <a:t> </a:t>
            </a:r>
            <a:r>
              <a:rPr lang="sk-SK" sz="2600" dirty="0" smtClean="0"/>
              <a:t>)</a:t>
            </a:r>
            <a:r>
              <a:rPr lang="en-GB" sz="2600" dirty="0" smtClean="0"/>
              <a:t> </a:t>
            </a:r>
            <a:endParaRPr lang="sk-SK" sz="2600" dirty="0" smtClean="0"/>
          </a:p>
          <a:p>
            <a:r>
              <a:rPr lang="cs-CZ" sz="2600" dirty="0" err="1" smtClean="0"/>
              <a:t>increased</a:t>
            </a:r>
            <a:r>
              <a:rPr lang="cs-CZ" sz="2600" dirty="0" smtClean="0"/>
              <a:t> </a:t>
            </a:r>
            <a:r>
              <a:rPr lang="cs-CZ" sz="2600" dirty="0" err="1"/>
              <a:t>control</a:t>
            </a:r>
            <a:r>
              <a:rPr lang="cs-CZ" sz="2600" dirty="0"/>
              <a:t> and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replacement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human</a:t>
            </a:r>
            <a:r>
              <a:rPr lang="cs-CZ" sz="2600" dirty="0"/>
              <a:t> by non-</a:t>
            </a:r>
            <a:r>
              <a:rPr lang="cs-CZ" sz="2600" dirty="0" err="1"/>
              <a:t>human</a:t>
            </a:r>
            <a:r>
              <a:rPr lang="cs-CZ" sz="2600" dirty="0"/>
              <a:t> technology. </a:t>
            </a:r>
            <a:endParaRPr lang="sk-SK" sz="2600" b="1" dirty="0"/>
          </a:p>
          <a:p>
            <a:r>
              <a:rPr lang="sk-SK" sz="2600" b="1" dirty="0" err="1" smtClean="0"/>
              <a:t>Iracionality</a:t>
            </a:r>
            <a:r>
              <a:rPr lang="sk-SK" sz="2600" b="1" dirty="0" smtClean="0"/>
              <a:t> of racionality – </a:t>
            </a:r>
            <a:r>
              <a:rPr lang="sk-SK" sz="2600" dirty="0" err="1" smtClean="0"/>
              <a:t>dehumanization</a:t>
            </a:r>
            <a:r>
              <a:rPr lang="sk-SK" sz="2600" dirty="0" smtClean="0"/>
              <a:t> of </a:t>
            </a:r>
            <a:r>
              <a:rPr lang="sk-SK" sz="2600" dirty="0" err="1" smtClean="0"/>
              <a:t>both</a:t>
            </a:r>
            <a:r>
              <a:rPr lang="sk-SK" sz="2600" dirty="0" smtClean="0"/>
              <a:t> </a:t>
            </a:r>
            <a:r>
              <a:rPr lang="sk-SK" sz="2600" dirty="0" err="1" smtClean="0"/>
              <a:t>employees</a:t>
            </a:r>
            <a:r>
              <a:rPr lang="sk-SK" sz="2600" dirty="0" smtClean="0"/>
              <a:t> and </a:t>
            </a:r>
            <a:r>
              <a:rPr lang="sk-SK" sz="2600" dirty="0" err="1" smtClean="0"/>
              <a:t>consumers</a:t>
            </a:r>
            <a:endParaRPr lang="sk-SK" sz="26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4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Spaces and practices: origin of consumer society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err="1"/>
              <a:t>Slater</a:t>
            </a:r>
            <a:r>
              <a:rPr lang="sk-SK" b="1" dirty="0"/>
              <a:t>, Don. 1997. </a:t>
            </a:r>
            <a:r>
              <a:rPr lang="sk-SK" b="1" dirty="0" err="1"/>
              <a:t>Consumer</a:t>
            </a:r>
            <a:r>
              <a:rPr lang="sk-SK" b="1" dirty="0"/>
              <a:t> </a:t>
            </a:r>
            <a:r>
              <a:rPr lang="sk-SK" b="1" dirty="0" err="1"/>
              <a:t>Clture</a:t>
            </a:r>
            <a:r>
              <a:rPr lang="sk-SK" b="1" dirty="0"/>
              <a:t> ad </a:t>
            </a:r>
            <a:r>
              <a:rPr lang="sk-SK" b="1" dirty="0" err="1"/>
              <a:t>Modernity</a:t>
            </a:r>
            <a:r>
              <a:rPr lang="sk-SK" b="1" dirty="0"/>
              <a:t>: </a:t>
            </a:r>
          </a:p>
          <a:p>
            <a:r>
              <a:rPr lang="en-US" dirty="0"/>
              <a:t>Origin of consumption today as well as origin of consumer society is related to the change of the spaces of consumption </a:t>
            </a:r>
          </a:p>
          <a:p>
            <a:r>
              <a:rPr lang="en-US" dirty="0"/>
              <a:t>dependence between creation of subjectivities and identities, media, consumption of commodities and changing spaces of public life</a:t>
            </a:r>
            <a:endParaRPr lang="cs-CZ" dirty="0"/>
          </a:p>
          <a:p>
            <a:pPr marL="0" indent="0">
              <a:buNone/>
            </a:pPr>
            <a:r>
              <a:rPr lang="sk-SK" b="1" dirty="0" err="1" smtClean="0"/>
              <a:t>Bowlby</a:t>
            </a:r>
            <a:r>
              <a:rPr lang="sk-SK" b="1" dirty="0" smtClean="0"/>
              <a:t>, </a:t>
            </a:r>
            <a:r>
              <a:rPr lang="sk-SK" b="1" dirty="0" err="1" smtClean="0"/>
              <a:t>Rachel</a:t>
            </a:r>
            <a:r>
              <a:rPr lang="sk-SK" b="1" dirty="0"/>
              <a:t>.</a:t>
            </a:r>
            <a:r>
              <a:rPr lang="sk-SK" b="1" dirty="0" smtClean="0"/>
              <a:t> 2000. </a:t>
            </a:r>
            <a:r>
              <a:rPr lang="sk-SK" b="1" dirty="0" err="1" smtClean="0"/>
              <a:t>Carried</a:t>
            </a:r>
            <a:r>
              <a:rPr lang="sk-SK" b="1" dirty="0" smtClean="0"/>
              <a:t> </a:t>
            </a:r>
            <a:r>
              <a:rPr lang="sk-SK" b="1" dirty="0" err="1"/>
              <a:t>A</a:t>
            </a:r>
            <a:r>
              <a:rPr lang="sk-SK" b="1" dirty="0" err="1" smtClean="0"/>
              <a:t>way</a:t>
            </a:r>
            <a:r>
              <a:rPr lang="sk-SK" b="1" dirty="0" smtClean="0"/>
              <a:t>:  </a:t>
            </a:r>
            <a:r>
              <a:rPr lang="sk-SK" b="1" dirty="0" err="1" smtClean="0"/>
              <a:t>The</a:t>
            </a:r>
            <a:r>
              <a:rPr lang="sk-SK" b="1" dirty="0" smtClean="0"/>
              <a:t> </a:t>
            </a:r>
            <a:r>
              <a:rPr lang="sk-SK" b="1" dirty="0" err="1" smtClean="0"/>
              <a:t>Invention</a:t>
            </a:r>
            <a:r>
              <a:rPr lang="sk-SK" b="1" dirty="0" smtClean="0"/>
              <a:t> of </a:t>
            </a:r>
            <a:r>
              <a:rPr lang="sk-SK" b="1" dirty="0" err="1" smtClean="0"/>
              <a:t>Modern</a:t>
            </a:r>
            <a:r>
              <a:rPr lang="sk-SK" b="1" dirty="0" smtClean="0"/>
              <a:t> </a:t>
            </a:r>
            <a:r>
              <a:rPr lang="sk-SK" b="1" dirty="0" err="1" smtClean="0"/>
              <a:t>Shopping</a:t>
            </a:r>
            <a:endParaRPr lang="sk-SK" b="1" dirty="0" smtClean="0"/>
          </a:p>
          <a:p>
            <a:r>
              <a:rPr lang="en-US" dirty="0" err="1" smtClean="0"/>
              <a:t>shoppping</a:t>
            </a:r>
            <a:r>
              <a:rPr lang="en-US" dirty="0" smtClean="0"/>
              <a:t> as a sphere of expansion of commercial sphere into everyday life. People become consumers and through consumption they become advertising of themselves</a:t>
            </a:r>
          </a:p>
          <a:p>
            <a:endParaRPr 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47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Spaces and practices: origin of consumer society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Industrialisation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Transfer of work from home to highly organized institutions (e.g. factory, office)</a:t>
            </a:r>
          </a:p>
          <a:p>
            <a:r>
              <a:rPr lang="en-US" dirty="0" smtClean="0"/>
              <a:t>Separation of consumption and production, work and rest</a:t>
            </a:r>
            <a:r>
              <a:rPr lang="sk-SK" dirty="0" smtClean="0"/>
              <a:t>, </a:t>
            </a:r>
            <a:r>
              <a:rPr lang="sk-SK" dirty="0" err="1" smtClean="0"/>
              <a:t>work</a:t>
            </a:r>
            <a:r>
              <a:rPr lang="sk-SK" dirty="0" smtClean="0"/>
              <a:t> and f</a:t>
            </a:r>
            <a:r>
              <a:rPr lang="en-US" dirty="0" err="1" smtClean="0"/>
              <a:t>amily</a:t>
            </a:r>
            <a:r>
              <a:rPr lang="en-US" dirty="0" smtClean="0"/>
              <a:t>, public and private</a:t>
            </a:r>
            <a:r>
              <a:rPr lang="sk-SK" dirty="0"/>
              <a:t>, </a:t>
            </a:r>
            <a:r>
              <a:rPr lang="sk-SK" dirty="0" err="1" smtClean="0"/>
              <a:t>personal</a:t>
            </a:r>
            <a:r>
              <a:rPr lang="sk-SK" dirty="0" smtClean="0"/>
              <a:t> and </a:t>
            </a:r>
            <a:r>
              <a:rPr lang="sk-SK" dirty="0" err="1" smtClean="0"/>
              <a:t>economic</a:t>
            </a:r>
            <a:endParaRPr lang="sk-SK" dirty="0" smtClean="0"/>
          </a:p>
          <a:p>
            <a:r>
              <a:rPr lang="sk-SK" dirty="0" err="1" smtClean="0"/>
              <a:t>Consumption</a:t>
            </a:r>
            <a:r>
              <a:rPr lang="sk-SK" dirty="0" smtClean="0"/>
              <a:t> as </a:t>
            </a:r>
            <a:r>
              <a:rPr lang="sk-SK" dirty="0" err="1" smtClean="0"/>
              <a:t>non-production</a:t>
            </a:r>
            <a:r>
              <a:rPr lang="sk-SK" dirty="0" smtClean="0"/>
              <a:t> – rest, </a:t>
            </a:r>
            <a:r>
              <a:rPr lang="sk-SK" dirty="0" err="1" smtClean="0"/>
              <a:t>leisure</a:t>
            </a:r>
            <a:endParaRPr lang="sk-SK" dirty="0"/>
          </a:p>
          <a:p>
            <a:r>
              <a:rPr lang="en-US" dirty="0" smtClean="0"/>
              <a:t>Shopping </a:t>
            </a:r>
            <a:r>
              <a:rPr lang="en-US" dirty="0"/>
              <a:t>as one of scenes where commercial capitalism is played out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7840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</a:t>
            </a:r>
            <a:r>
              <a:rPr lang="en-US" b="1" dirty="0" err="1" smtClean="0"/>
              <a:t>rigin</a:t>
            </a:r>
            <a:r>
              <a:rPr lang="en-US" b="1" dirty="0" smtClean="0"/>
              <a:t> of consumer society – malls and departmental stores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Changes in production require more effective sale – bigger amount of affordable commodities, fast </a:t>
            </a:r>
            <a:r>
              <a:rPr lang="cs-CZ" dirty="0" err="1"/>
              <a:t>turnover</a:t>
            </a:r>
            <a:r>
              <a:rPr lang="cs-CZ" dirty="0"/>
              <a:t>,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prices</a:t>
            </a:r>
            <a:r>
              <a:rPr lang="cs-CZ" dirty="0"/>
              <a:t> -</a:t>
            </a:r>
            <a:r>
              <a:rPr lang="en-US" dirty="0"/>
              <a:t>&gt; leads to increase in profit </a:t>
            </a:r>
            <a:endParaRPr lang="sk-SK" dirty="0" smtClean="0"/>
          </a:p>
          <a:p>
            <a:r>
              <a:rPr lang="sk-SK" dirty="0" smtClean="0"/>
              <a:t>2 </a:t>
            </a:r>
            <a:r>
              <a:rPr lang="sk-SK" dirty="0" err="1"/>
              <a:t>types</a:t>
            </a:r>
            <a:r>
              <a:rPr lang="sk-SK" dirty="0"/>
              <a:t> of new </a:t>
            </a:r>
            <a:r>
              <a:rPr lang="sk-SK" dirty="0" err="1"/>
              <a:t>consumption</a:t>
            </a:r>
            <a:r>
              <a:rPr lang="sk-SK" dirty="0"/>
              <a:t> </a:t>
            </a:r>
            <a:r>
              <a:rPr lang="sk-SK" dirty="0" err="1"/>
              <a:t>spaces</a:t>
            </a:r>
            <a:r>
              <a:rPr lang="sk-SK" dirty="0"/>
              <a:t>: </a:t>
            </a:r>
            <a:r>
              <a:rPr lang="sk-SK" dirty="0" err="1"/>
              <a:t>luxurious</a:t>
            </a:r>
            <a:r>
              <a:rPr lang="sk-SK" dirty="0"/>
              <a:t> </a:t>
            </a:r>
            <a:r>
              <a:rPr lang="sk-SK" dirty="0" err="1"/>
              <a:t>arcades</a:t>
            </a:r>
            <a:r>
              <a:rPr lang="sk-SK" dirty="0"/>
              <a:t> and </a:t>
            </a:r>
            <a:r>
              <a:rPr lang="sk-SK" dirty="0" err="1"/>
              <a:t>departmental</a:t>
            </a:r>
            <a:r>
              <a:rPr lang="sk-SK" dirty="0"/>
              <a:t> </a:t>
            </a:r>
            <a:r>
              <a:rPr lang="sk-SK" dirty="0" err="1"/>
              <a:t>stores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higher</a:t>
            </a:r>
            <a:r>
              <a:rPr lang="sk-SK" dirty="0"/>
              <a:t> </a:t>
            </a:r>
            <a:r>
              <a:rPr lang="sk-SK" dirty="0" err="1"/>
              <a:t>amount</a:t>
            </a:r>
            <a:r>
              <a:rPr lang="sk-SK" dirty="0"/>
              <a:t> of </a:t>
            </a:r>
            <a:r>
              <a:rPr lang="sk-SK" dirty="0" err="1"/>
              <a:t>affordable</a:t>
            </a:r>
            <a:r>
              <a:rPr lang="sk-SK" dirty="0"/>
              <a:t> </a:t>
            </a:r>
            <a:r>
              <a:rPr lang="sk-SK" dirty="0" err="1"/>
              <a:t>goods</a:t>
            </a:r>
            <a:endParaRPr lang="cs-CZ" dirty="0"/>
          </a:p>
          <a:p>
            <a:r>
              <a:rPr lang="en-US" dirty="0" smtClean="0"/>
              <a:t>Half of the </a:t>
            </a:r>
            <a:r>
              <a:rPr lang="sk-SK" dirty="0" smtClean="0"/>
              <a:t>19</a:t>
            </a:r>
            <a:r>
              <a:rPr lang="en-US" baseline="30000" dirty="0" err="1" smtClean="0"/>
              <a:t>th</a:t>
            </a:r>
            <a:r>
              <a:rPr lang="en-US" dirty="0" smtClean="0"/>
              <a:t> </a:t>
            </a:r>
            <a:r>
              <a:rPr lang="sk-SK" dirty="0" smtClean="0"/>
              <a:t> </a:t>
            </a:r>
            <a:r>
              <a:rPr lang="en-US" dirty="0" smtClean="0"/>
              <a:t>century</a:t>
            </a:r>
            <a:r>
              <a:rPr lang="sk-SK" dirty="0" smtClean="0"/>
              <a:t> – </a:t>
            </a:r>
            <a:r>
              <a:rPr lang="en-US" dirty="0" smtClean="0"/>
              <a:t>origin of departmental stores – an important moment in the origin of consumer society</a:t>
            </a:r>
          </a:p>
          <a:p>
            <a:r>
              <a:rPr lang="sk-SK" dirty="0" smtClean="0"/>
              <a:t>„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early</a:t>
            </a:r>
            <a:r>
              <a:rPr lang="sk-SK" dirty="0" smtClean="0"/>
              <a:t> department </a:t>
            </a:r>
            <a:r>
              <a:rPr lang="sk-SK" dirty="0" err="1" smtClean="0"/>
              <a:t>stores</a:t>
            </a:r>
            <a:r>
              <a:rPr lang="sk-SK" dirty="0" smtClean="0"/>
              <a:t> </a:t>
            </a:r>
            <a:r>
              <a:rPr lang="sk-SK" dirty="0" err="1" smtClean="0"/>
              <a:t>pioneered</a:t>
            </a:r>
            <a:r>
              <a:rPr lang="sk-SK" dirty="0" smtClean="0"/>
              <a:t> </a:t>
            </a:r>
            <a:r>
              <a:rPr lang="sk-SK" dirty="0" err="1" smtClean="0"/>
              <a:t>transformation</a:t>
            </a:r>
            <a:r>
              <a:rPr lang="sk-SK" dirty="0" smtClean="0"/>
              <a:t> of </a:t>
            </a:r>
            <a:r>
              <a:rPr lang="sk-SK" dirty="0" err="1" smtClean="0"/>
              <a:t>traditional</a:t>
            </a:r>
            <a:r>
              <a:rPr lang="sk-SK" dirty="0" smtClean="0"/>
              <a:t> </a:t>
            </a:r>
            <a:r>
              <a:rPr lang="sk-SK" dirty="0" err="1" smtClean="0"/>
              <a:t>customers</a:t>
            </a:r>
            <a:r>
              <a:rPr lang="sk-SK" dirty="0" smtClean="0"/>
              <a:t> </a:t>
            </a:r>
            <a:r>
              <a:rPr lang="sk-SK" dirty="0" err="1" smtClean="0"/>
              <a:t>into</a:t>
            </a:r>
            <a:r>
              <a:rPr lang="sk-SK" dirty="0" smtClean="0"/>
              <a:t> </a:t>
            </a:r>
            <a:r>
              <a:rPr lang="sk-SK" dirty="0" err="1" smtClean="0"/>
              <a:t>modern</a:t>
            </a:r>
            <a:r>
              <a:rPr lang="sk-SK" dirty="0" smtClean="0"/>
              <a:t> </a:t>
            </a:r>
            <a:r>
              <a:rPr lang="sk-SK" dirty="0" err="1" smtClean="0"/>
              <a:t>consumers</a:t>
            </a:r>
            <a:r>
              <a:rPr lang="sk-SK" dirty="0" smtClean="0"/>
              <a:t> and of „just </a:t>
            </a:r>
            <a:r>
              <a:rPr lang="sk-SK" dirty="0" err="1" smtClean="0"/>
              <a:t>merchandise</a:t>
            </a:r>
            <a:r>
              <a:rPr lang="sk-SK" dirty="0" smtClean="0"/>
              <a:t>“ </a:t>
            </a:r>
            <a:r>
              <a:rPr lang="sk-SK" dirty="0" err="1" smtClean="0"/>
              <a:t>into</a:t>
            </a:r>
            <a:r>
              <a:rPr lang="sk-SK" dirty="0" smtClean="0"/>
              <a:t> </a:t>
            </a:r>
            <a:r>
              <a:rPr lang="sk-SK" dirty="0" err="1" smtClean="0"/>
              <a:t>spectacular</a:t>
            </a:r>
            <a:r>
              <a:rPr lang="sk-SK" dirty="0" smtClean="0"/>
              <a:t> „</a:t>
            </a:r>
            <a:r>
              <a:rPr lang="sk-SK" dirty="0" err="1" smtClean="0"/>
              <a:t>commodity</a:t>
            </a:r>
            <a:r>
              <a:rPr lang="sk-SK" dirty="0" smtClean="0"/>
              <a:t> </a:t>
            </a:r>
            <a:r>
              <a:rPr lang="sk-SK" dirty="0" err="1" smtClean="0"/>
              <a:t>signs</a:t>
            </a:r>
            <a:r>
              <a:rPr lang="sk-SK" dirty="0" smtClean="0"/>
              <a:t>“ or „</a:t>
            </a:r>
            <a:r>
              <a:rPr lang="sk-SK" dirty="0" err="1" smtClean="0"/>
              <a:t>symbolic</a:t>
            </a:r>
            <a:r>
              <a:rPr lang="sk-SK" dirty="0" smtClean="0"/>
              <a:t> </a:t>
            </a:r>
            <a:r>
              <a:rPr lang="sk-SK" dirty="0" err="1" smtClean="0"/>
              <a:t>goods</a:t>
            </a:r>
            <a:r>
              <a:rPr lang="sk-SK" dirty="0" smtClean="0"/>
              <a:t>“. </a:t>
            </a:r>
            <a:r>
              <a:rPr lang="sk-SK" dirty="0" err="1" smtClean="0"/>
              <a:t>Thus</a:t>
            </a:r>
            <a:r>
              <a:rPr lang="sk-SK" dirty="0" smtClean="0"/>
              <a:t> </a:t>
            </a:r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laid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cornerstones</a:t>
            </a:r>
            <a:r>
              <a:rPr lang="sk-SK" dirty="0" smtClean="0"/>
              <a:t> of </a:t>
            </a:r>
            <a:r>
              <a:rPr lang="sk-SK" dirty="0" err="1" smtClean="0"/>
              <a:t>culture</a:t>
            </a:r>
            <a:r>
              <a:rPr lang="sk-SK" dirty="0" smtClean="0"/>
              <a:t> </a:t>
            </a:r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still</a:t>
            </a:r>
            <a:r>
              <a:rPr lang="sk-SK" dirty="0" smtClean="0"/>
              <a:t> </a:t>
            </a:r>
            <a:r>
              <a:rPr lang="sk-SK" dirty="0" err="1" smtClean="0"/>
              <a:t>inhabit</a:t>
            </a:r>
            <a:r>
              <a:rPr lang="sk-SK" dirty="0" smtClean="0"/>
              <a:t>.“ (</a:t>
            </a:r>
            <a:r>
              <a:rPr lang="sk-SK" dirty="0" err="1" smtClean="0"/>
              <a:t>Larmans</a:t>
            </a:r>
            <a:r>
              <a:rPr lang="sk-SK" dirty="0" smtClean="0"/>
              <a:t> 1993:94)</a:t>
            </a:r>
          </a:p>
          <a:p>
            <a:endParaRPr 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07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err="1" smtClean="0"/>
              <a:t>Arcades</a:t>
            </a:r>
            <a:endParaRPr lang="cs-CZ" sz="4000" b="1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Benjamin, W.1999. </a:t>
            </a:r>
            <a:r>
              <a:rPr lang="en-GB" b="1" i="1" dirty="0" err="1" smtClean="0"/>
              <a:t>Passagenwerk</a:t>
            </a:r>
            <a:r>
              <a:rPr lang="sk-SK" b="1" i="1" dirty="0" smtClean="0"/>
              <a:t> </a:t>
            </a:r>
            <a:r>
              <a:rPr lang="sk-SK" dirty="0" smtClean="0"/>
              <a:t>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Arcade</a:t>
            </a:r>
            <a:r>
              <a:rPr lang="cs-CZ" dirty="0" smtClean="0"/>
              <a:t> Project):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en-GB" dirty="0"/>
              <a:t>The arcades and interiors are residues of a dream world </a:t>
            </a:r>
            <a:r>
              <a:rPr lang="cs-CZ" dirty="0" smtClean="0"/>
              <a:t>“</a:t>
            </a:r>
          </a:p>
          <a:p>
            <a:r>
              <a:rPr lang="en-GB" dirty="0"/>
              <a:t>Buck-</a:t>
            </a:r>
            <a:r>
              <a:rPr lang="en-GB" dirty="0" err="1"/>
              <a:t>Morss</a:t>
            </a:r>
            <a:r>
              <a:rPr lang="en-GB" dirty="0"/>
              <a:t>, </a:t>
            </a:r>
            <a:r>
              <a:rPr lang="en-GB" dirty="0" smtClean="0"/>
              <a:t>S. </a:t>
            </a:r>
            <a:r>
              <a:rPr lang="en-GB" dirty="0"/>
              <a:t>1989. </a:t>
            </a:r>
            <a:r>
              <a:rPr lang="en-GB" i="1" dirty="0"/>
              <a:t>The Dialectics of Seeing: Walter Benjamin and Arcades Project.</a:t>
            </a:r>
            <a:r>
              <a:rPr lang="en-GB" dirty="0"/>
              <a:t> </a:t>
            </a:r>
            <a:endParaRPr lang="sk-SK" dirty="0"/>
          </a:p>
          <a:p>
            <a:endParaRPr lang="cs-CZ" dirty="0" smtClean="0"/>
          </a:p>
          <a:p>
            <a:endParaRPr lang="sk-SK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131" y="987425"/>
            <a:ext cx="50673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Bon </a:t>
            </a:r>
            <a:r>
              <a:rPr lang="cs-CZ" sz="4000" b="1" dirty="0" err="1" smtClean="0"/>
              <a:t>Marché</a:t>
            </a:r>
            <a:r>
              <a:rPr lang="cs-CZ" sz="4000" b="1" dirty="0" smtClean="0"/>
              <a:t> – 1838</a:t>
            </a:r>
            <a:r>
              <a:rPr lang="en-US" sz="4000" b="1" dirty="0" smtClean="0"/>
              <a:t>, Paris</a:t>
            </a:r>
            <a:endParaRPr lang="cs-CZ" sz="4000" b="1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2" r="10312"/>
          <a:stretch>
            <a:fillRect/>
          </a:stretch>
        </p:blipFill>
        <p:spPr>
          <a:xfrm>
            <a:off x="5120843" y="995363"/>
            <a:ext cx="6172200" cy="4873625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k-SK" sz="2800" dirty="0" err="1" smtClean="0"/>
              <a:t>First</a:t>
            </a:r>
            <a:r>
              <a:rPr lang="sk-SK" sz="2800" dirty="0" smtClean="0"/>
              <a:t> </a:t>
            </a:r>
            <a:r>
              <a:rPr lang="sk-SK" sz="2800" dirty="0" err="1" smtClean="0"/>
              <a:t>departmental</a:t>
            </a:r>
            <a:r>
              <a:rPr lang="sk-SK" sz="2800" dirty="0" smtClean="0"/>
              <a:t> </a:t>
            </a:r>
            <a:r>
              <a:rPr lang="sk-SK" sz="2800" dirty="0" err="1" smtClean="0"/>
              <a:t>store</a:t>
            </a:r>
            <a:r>
              <a:rPr lang="sk-SK" sz="2800" dirty="0" smtClean="0"/>
              <a:t> in </a:t>
            </a:r>
            <a:r>
              <a:rPr lang="sk-SK" sz="2800" dirty="0" err="1" smtClean="0"/>
              <a:t>history</a:t>
            </a:r>
            <a:endParaRPr lang="sk-SK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E. Zola, </a:t>
            </a:r>
            <a:r>
              <a:rPr lang="en-US" sz="2800" dirty="0" smtClean="0"/>
              <a:t>Au </a:t>
            </a:r>
            <a:r>
              <a:rPr lang="en-US" sz="2800" dirty="0" err="1" smtClean="0"/>
              <a:t>Bonheour</a:t>
            </a:r>
            <a:r>
              <a:rPr lang="en-US" sz="2800" dirty="0" smtClean="0"/>
              <a:t> des Dames (</a:t>
            </a:r>
            <a:r>
              <a:rPr lang="sk-SK" sz="2800" dirty="0" smtClean="0"/>
              <a:t>U </a:t>
            </a:r>
            <a:r>
              <a:rPr lang="sk-SK" sz="2800" dirty="0" err="1" smtClean="0"/>
              <a:t>štěstí</a:t>
            </a:r>
            <a:r>
              <a:rPr lang="sk-SK" sz="2800" dirty="0" smtClean="0"/>
              <a:t> </a:t>
            </a:r>
            <a:r>
              <a:rPr lang="sk-SK" sz="2800" dirty="0" err="1" smtClean="0"/>
              <a:t>dam</a:t>
            </a:r>
            <a:r>
              <a:rPr lang="en-US" sz="2800" dirty="0" smtClean="0"/>
              <a:t>;</a:t>
            </a:r>
            <a:r>
              <a:rPr lang="sk-SK" sz="2800" dirty="0" smtClean="0"/>
              <a:t> (</a:t>
            </a:r>
            <a:r>
              <a:rPr lang="en-US" sz="2800" dirty="0" err="1" smtClean="0"/>
              <a:t>Ladies’paradise</a:t>
            </a:r>
            <a:r>
              <a:rPr lang="en-US" sz="2800" dirty="0" smtClean="0"/>
              <a:t>) </a:t>
            </a:r>
            <a:r>
              <a:rPr lang="sk-SK" sz="2800" dirty="0" smtClean="0"/>
              <a:t>– </a:t>
            </a:r>
            <a:r>
              <a:rPr lang="en-US" sz="2800" dirty="0" smtClean="0"/>
              <a:t>novel about its development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4193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</a:t>
            </a:r>
            <a:r>
              <a:rPr lang="en-US" b="1" dirty="0" err="1" smtClean="0"/>
              <a:t>alls</a:t>
            </a:r>
            <a:r>
              <a:rPr lang="en-US" b="1" dirty="0" smtClean="0"/>
              <a:t> and departmental stores</a:t>
            </a:r>
            <a:r>
              <a:rPr lang="sk-SK" b="1" dirty="0" smtClean="0"/>
              <a:t>: </a:t>
            </a:r>
            <a:r>
              <a:rPr lang="sk-SK" b="1" dirty="0" err="1" smtClean="0"/>
              <a:t>places</a:t>
            </a:r>
            <a:r>
              <a:rPr lang="sk-SK" b="1" dirty="0" smtClean="0"/>
              <a:t> of </a:t>
            </a:r>
            <a:r>
              <a:rPr lang="sk-SK" b="1" dirty="0" err="1" smtClean="0"/>
              <a:t>enchantment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Industrially</a:t>
            </a:r>
            <a:r>
              <a:rPr lang="sk-SK" dirty="0" smtClean="0"/>
              <a:t> </a:t>
            </a:r>
            <a:r>
              <a:rPr lang="sk-SK" dirty="0" err="1" smtClean="0"/>
              <a:t>produced</a:t>
            </a:r>
            <a:r>
              <a:rPr lang="sk-SK" dirty="0" smtClean="0"/>
              <a:t> </a:t>
            </a:r>
            <a:r>
              <a:rPr lang="sk-SK" dirty="0" err="1" smtClean="0"/>
              <a:t>commodities</a:t>
            </a:r>
            <a:r>
              <a:rPr lang="sk-SK" dirty="0" smtClean="0"/>
              <a:t> are </a:t>
            </a:r>
            <a:r>
              <a:rPr lang="sk-SK" dirty="0" err="1" smtClean="0"/>
              <a:t>cheap</a:t>
            </a:r>
            <a:r>
              <a:rPr lang="sk-SK" dirty="0" smtClean="0"/>
              <a:t>, </a:t>
            </a:r>
            <a:r>
              <a:rPr lang="sk-SK" dirty="0" err="1" smtClean="0"/>
              <a:t>but</a:t>
            </a:r>
            <a:r>
              <a:rPr lang="sk-SK" dirty="0" smtClean="0"/>
              <a:t> association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cheapness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positive</a:t>
            </a:r>
            <a:r>
              <a:rPr lang="sk-SK" dirty="0" smtClean="0"/>
              <a:t> – </a:t>
            </a:r>
            <a:r>
              <a:rPr lang="sk-SK" dirty="0" err="1" smtClean="0"/>
              <a:t>spaces</a:t>
            </a:r>
            <a:r>
              <a:rPr lang="sk-SK" dirty="0" smtClean="0"/>
              <a:t> are </a:t>
            </a:r>
            <a:r>
              <a:rPr lang="sk-SK" dirty="0" err="1" smtClean="0"/>
              <a:t>constructed</a:t>
            </a:r>
            <a:r>
              <a:rPr lang="sk-SK" dirty="0" smtClean="0"/>
              <a:t> as </a:t>
            </a:r>
            <a:r>
              <a:rPr lang="sk-SK" dirty="0" err="1" smtClean="0"/>
              <a:t>luxurious</a:t>
            </a:r>
            <a:endParaRPr lang="sk-SK" dirty="0" smtClean="0"/>
          </a:p>
          <a:p>
            <a:r>
              <a:rPr lang="sk-SK" dirty="0" err="1" smtClean="0"/>
              <a:t>Victorian</a:t>
            </a:r>
            <a:r>
              <a:rPr lang="sk-SK" dirty="0" smtClean="0"/>
              <a:t> </a:t>
            </a:r>
            <a:r>
              <a:rPr lang="sk-SK" dirty="0" err="1" smtClean="0"/>
              <a:t>ideas</a:t>
            </a:r>
            <a:r>
              <a:rPr lang="sk-SK" dirty="0" smtClean="0"/>
              <a:t> of </a:t>
            </a:r>
            <a:r>
              <a:rPr lang="sk-SK" dirty="0" err="1" smtClean="0"/>
              <a:t>progress</a:t>
            </a:r>
            <a:r>
              <a:rPr lang="sk-SK" dirty="0" smtClean="0"/>
              <a:t> and </a:t>
            </a:r>
            <a:r>
              <a:rPr lang="sk-SK" dirty="0" err="1" smtClean="0"/>
              <a:t>industrialisation</a:t>
            </a:r>
            <a:r>
              <a:rPr lang="sk-SK" dirty="0" smtClean="0"/>
              <a:t> – </a:t>
            </a:r>
            <a:r>
              <a:rPr lang="sk-SK" dirty="0" err="1" smtClean="0"/>
              <a:t>railway</a:t>
            </a:r>
            <a:r>
              <a:rPr lang="sk-SK" dirty="0" smtClean="0"/>
              <a:t> </a:t>
            </a:r>
            <a:r>
              <a:rPr lang="sk-SK" dirty="0" err="1" smtClean="0"/>
              <a:t>stations</a:t>
            </a:r>
            <a:r>
              <a:rPr lang="sk-SK" dirty="0" smtClean="0"/>
              <a:t>, </a:t>
            </a:r>
            <a:r>
              <a:rPr lang="sk-SK" dirty="0" err="1" smtClean="0"/>
              <a:t>factories</a:t>
            </a:r>
            <a:r>
              <a:rPr lang="sk-SK" dirty="0" smtClean="0"/>
              <a:t> and </a:t>
            </a:r>
            <a:r>
              <a:rPr lang="sk-SK" dirty="0" err="1" smtClean="0"/>
              <a:t>departmental</a:t>
            </a:r>
            <a:r>
              <a:rPr lang="sk-SK" dirty="0" smtClean="0"/>
              <a:t> </a:t>
            </a:r>
            <a:r>
              <a:rPr lang="sk-SK" dirty="0" err="1" smtClean="0"/>
              <a:t>stores</a:t>
            </a:r>
            <a:r>
              <a:rPr lang="sk-SK" dirty="0" smtClean="0"/>
              <a:t> </a:t>
            </a:r>
            <a:r>
              <a:rPr lang="sk-SK" dirty="0"/>
              <a:t>as </a:t>
            </a:r>
            <a:r>
              <a:rPr lang="sk-SK" dirty="0" err="1" smtClean="0"/>
              <a:t>cathedralls</a:t>
            </a:r>
            <a:endParaRPr lang="en-US" dirty="0"/>
          </a:p>
          <a:p>
            <a:r>
              <a:rPr lang="sk-SK" dirty="0" smtClean="0"/>
              <a:t>New </a:t>
            </a:r>
            <a:r>
              <a:rPr lang="sk-SK" dirty="0"/>
              <a:t>type of </a:t>
            </a:r>
            <a:r>
              <a:rPr lang="sk-SK" dirty="0" err="1"/>
              <a:t>architecture</a:t>
            </a:r>
            <a:r>
              <a:rPr lang="sk-SK" dirty="0"/>
              <a:t>: </a:t>
            </a:r>
            <a:r>
              <a:rPr lang="sk-SK" dirty="0" err="1"/>
              <a:t>spatious</a:t>
            </a:r>
            <a:r>
              <a:rPr lang="sk-SK" dirty="0"/>
              <a:t>, </a:t>
            </a:r>
            <a:r>
              <a:rPr lang="sk-SK" dirty="0" err="1"/>
              <a:t>glass</a:t>
            </a:r>
            <a:r>
              <a:rPr lang="sk-SK" dirty="0"/>
              <a:t>, </a:t>
            </a:r>
            <a:r>
              <a:rPr lang="sk-SK" dirty="0" err="1"/>
              <a:t>marble</a:t>
            </a:r>
            <a:r>
              <a:rPr lang="sk-SK" dirty="0"/>
              <a:t>, </a:t>
            </a:r>
            <a:r>
              <a:rPr lang="sk-SK" dirty="0" err="1"/>
              <a:t>cast</a:t>
            </a:r>
            <a:r>
              <a:rPr lang="sk-SK" dirty="0"/>
              <a:t> </a:t>
            </a:r>
            <a:r>
              <a:rPr lang="sk-SK" dirty="0" err="1" smtClean="0"/>
              <a:t>iron</a:t>
            </a:r>
            <a:endParaRPr lang="en-US" dirty="0"/>
          </a:p>
          <a:p>
            <a:r>
              <a:rPr lang="en-US" dirty="0" smtClean="0"/>
              <a:t>b</a:t>
            </a:r>
            <a:r>
              <a:rPr lang="sk-SK" dirty="0" err="1" smtClean="0"/>
              <a:t>ig</a:t>
            </a:r>
            <a:r>
              <a:rPr lang="sk-SK" dirty="0" smtClean="0"/>
              <a:t> </a:t>
            </a:r>
            <a:r>
              <a:rPr lang="sk-SK" dirty="0" err="1" smtClean="0"/>
              <a:t>buildings</a:t>
            </a:r>
            <a:r>
              <a:rPr lang="sk-SK" dirty="0" smtClean="0"/>
              <a:t> </a:t>
            </a:r>
            <a:r>
              <a:rPr lang="en-US" dirty="0" smtClean="0"/>
              <a:t>(</a:t>
            </a:r>
            <a:r>
              <a:rPr lang="sk-SK" dirty="0" err="1" smtClean="0"/>
              <a:t>suggests</a:t>
            </a:r>
            <a:r>
              <a:rPr lang="sk-SK" dirty="0" smtClean="0"/>
              <a:t>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can</a:t>
            </a:r>
            <a:r>
              <a:rPr lang="sk-SK" dirty="0" smtClean="0"/>
              <a:t> </a:t>
            </a:r>
            <a:r>
              <a:rPr lang="sk-SK" dirty="0" err="1" smtClean="0"/>
              <a:t>find</a:t>
            </a:r>
            <a:r>
              <a:rPr lang="sk-SK" dirty="0" smtClean="0"/>
              <a:t> </a:t>
            </a:r>
            <a:r>
              <a:rPr lang="sk-SK" dirty="0" err="1" smtClean="0"/>
              <a:t>everything</a:t>
            </a:r>
            <a:r>
              <a:rPr lang="sk-SK" dirty="0" smtClean="0"/>
              <a:t> </a:t>
            </a:r>
            <a:r>
              <a:rPr lang="sk-SK" dirty="0" err="1" smtClean="0"/>
              <a:t>you</a:t>
            </a:r>
            <a:r>
              <a:rPr lang="sk-SK" dirty="0" smtClean="0"/>
              <a:t> </a:t>
            </a:r>
            <a:r>
              <a:rPr lang="sk-SK" dirty="0" err="1" smtClean="0"/>
              <a:t>need</a:t>
            </a:r>
            <a:r>
              <a:rPr lang="sk-SK" dirty="0" smtClean="0"/>
              <a:t> </a:t>
            </a:r>
            <a:r>
              <a:rPr lang="sk-SK" dirty="0" err="1" smtClean="0"/>
              <a:t>there</a:t>
            </a:r>
            <a:r>
              <a:rPr lang="en-US" dirty="0"/>
              <a:t>)</a:t>
            </a:r>
            <a:endParaRPr lang="sk-SK" dirty="0"/>
          </a:p>
          <a:p>
            <a:r>
              <a:rPr lang="sk-SK" dirty="0" smtClean="0"/>
              <a:t>Display of </a:t>
            </a:r>
            <a:r>
              <a:rPr lang="sk-SK" dirty="0" err="1" smtClean="0"/>
              <a:t>huge</a:t>
            </a:r>
            <a:r>
              <a:rPr lang="sk-SK" dirty="0" smtClean="0"/>
              <a:t> </a:t>
            </a:r>
            <a:r>
              <a:rPr lang="sk-SK" dirty="0" err="1" smtClean="0"/>
              <a:t>amounts</a:t>
            </a:r>
            <a:r>
              <a:rPr lang="sk-SK" dirty="0" smtClean="0"/>
              <a:t> of </a:t>
            </a:r>
            <a:r>
              <a:rPr lang="sk-SK" dirty="0" err="1" smtClean="0"/>
              <a:t>various</a:t>
            </a:r>
            <a:r>
              <a:rPr lang="sk-SK" dirty="0" smtClean="0"/>
              <a:t> </a:t>
            </a:r>
            <a:r>
              <a:rPr lang="sk-SK" dirty="0" err="1" smtClean="0"/>
              <a:t>foods</a:t>
            </a:r>
            <a:r>
              <a:rPr lang="sk-SK" dirty="0" smtClean="0"/>
              <a:t> -  </a:t>
            </a:r>
            <a:r>
              <a:rPr lang="sk-SK" dirty="0" err="1" smtClean="0"/>
              <a:t>connection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power</a:t>
            </a:r>
            <a:r>
              <a:rPr lang="sk-SK" dirty="0" smtClean="0"/>
              <a:t> – </a:t>
            </a:r>
            <a:r>
              <a:rPr lang="sk-SK" dirty="0" err="1" smtClean="0"/>
              <a:t>rulers</a:t>
            </a:r>
            <a:r>
              <a:rPr lang="sk-SK" dirty="0" smtClean="0"/>
              <a:t> </a:t>
            </a:r>
            <a:r>
              <a:rPr lang="sk-SK" dirty="0" err="1" smtClean="0"/>
              <a:t>who</a:t>
            </a:r>
            <a:r>
              <a:rPr lang="sk-SK" dirty="0" smtClean="0"/>
              <a:t> </a:t>
            </a:r>
            <a:r>
              <a:rPr lang="sk-SK" dirty="0" err="1" smtClean="0"/>
              <a:t>provide</a:t>
            </a:r>
            <a:r>
              <a:rPr lang="sk-SK" dirty="0" smtClean="0"/>
              <a:t> </a:t>
            </a:r>
            <a:r>
              <a:rPr lang="sk-SK" dirty="0" err="1" smtClean="0"/>
              <a:t>everything</a:t>
            </a:r>
            <a:r>
              <a:rPr lang="sk-SK" dirty="0" smtClean="0"/>
              <a:t>, </a:t>
            </a:r>
            <a:r>
              <a:rPr lang="sk-SK" dirty="0" err="1" smtClean="0"/>
              <a:t>create</a:t>
            </a:r>
            <a:r>
              <a:rPr lang="sk-SK" dirty="0" smtClean="0"/>
              <a:t> </a:t>
            </a:r>
            <a:r>
              <a:rPr lang="sk-SK" dirty="0" err="1" smtClean="0"/>
              <a:t>debt</a:t>
            </a:r>
            <a:r>
              <a:rPr lang="sk-SK" dirty="0" smtClean="0"/>
              <a:t>. </a:t>
            </a:r>
          </a:p>
          <a:p>
            <a:r>
              <a:rPr lang="sk-SK" dirty="0" smtClean="0"/>
              <a:t>Change </a:t>
            </a:r>
            <a:r>
              <a:rPr lang="sk-SK" dirty="0"/>
              <a:t>of </a:t>
            </a:r>
            <a:r>
              <a:rPr lang="sk-SK" dirty="0" err="1"/>
              <a:t>cities</a:t>
            </a:r>
            <a:r>
              <a:rPr lang="sk-SK" dirty="0"/>
              <a:t>, </a:t>
            </a:r>
            <a:r>
              <a:rPr lang="sk-SK" dirty="0" err="1"/>
              <a:t>relation</a:t>
            </a:r>
            <a:r>
              <a:rPr lang="sk-SK" dirty="0"/>
              <a:t> to transport (</a:t>
            </a:r>
            <a:r>
              <a:rPr lang="sk-SK" dirty="0" err="1"/>
              <a:t>also</a:t>
            </a:r>
            <a:r>
              <a:rPr lang="sk-SK" dirty="0"/>
              <a:t> </a:t>
            </a:r>
            <a:r>
              <a:rPr lang="sk-SK" dirty="0" err="1"/>
              <a:t>nowdays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Employees</a:t>
            </a:r>
            <a:r>
              <a:rPr lang="sk-SK" dirty="0" smtClean="0"/>
              <a:t>: </a:t>
            </a:r>
            <a:r>
              <a:rPr lang="sk-SK" dirty="0" err="1" smtClean="0"/>
              <a:t>disciplined</a:t>
            </a:r>
            <a:r>
              <a:rPr lang="sk-SK" dirty="0" smtClean="0"/>
              <a:t>, </a:t>
            </a:r>
            <a:r>
              <a:rPr lang="sk-SK" dirty="0" err="1" smtClean="0"/>
              <a:t>nice</a:t>
            </a:r>
            <a:r>
              <a:rPr lang="sk-SK" dirty="0" smtClean="0"/>
              <a:t>, </a:t>
            </a:r>
            <a:r>
              <a:rPr lang="sk-SK" dirty="0" err="1" smtClean="0"/>
              <a:t>cultivated</a:t>
            </a:r>
            <a:r>
              <a:rPr lang="sk-SK" dirty="0" smtClean="0"/>
              <a:t>, </a:t>
            </a:r>
            <a:r>
              <a:rPr lang="sk-SK" dirty="0" err="1" smtClean="0"/>
              <a:t>increasingly</a:t>
            </a:r>
            <a:r>
              <a:rPr lang="sk-SK" dirty="0" smtClean="0"/>
              <a:t> </a:t>
            </a:r>
            <a:r>
              <a:rPr lang="sk-SK" dirty="0" err="1" smtClean="0"/>
              <a:t>female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1261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</a:t>
            </a:r>
            <a:r>
              <a:rPr lang="en-US" b="1" dirty="0" err="1"/>
              <a:t>alls</a:t>
            </a:r>
            <a:r>
              <a:rPr lang="en-US" b="1" dirty="0"/>
              <a:t> and departmental stores</a:t>
            </a:r>
            <a:r>
              <a:rPr lang="sk-SK" b="1" dirty="0"/>
              <a:t>: </a:t>
            </a:r>
            <a:r>
              <a:rPr lang="sk-SK" b="1" dirty="0" err="1"/>
              <a:t>places</a:t>
            </a:r>
            <a:r>
              <a:rPr lang="sk-SK" b="1" dirty="0"/>
              <a:t> of </a:t>
            </a:r>
            <a:r>
              <a:rPr lang="sk-SK" b="1" dirty="0" err="1"/>
              <a:t>enchantment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Advertising </a:t>
            </a:r>
            <a:r>
              <a:rPr lang="en-US" dirty="0"/>
              <a:t>makes commodities objects of desire – objects of need change into objects of desire</a:t>
            </a:r>
          </a:p>
          <a:p>
            <a:r>
              <a:rPr lang="en-US" dirty="0" smtClean="0"/>
              <a:t>Shopping as attraction</a:t>
            </a:r>
            <a:r>
              <a:rPr lang="sk-SK" dirty="0" smtClean="0"/>
              <a:t>, </a:t>
            </a:r>
            <a:r>
              <a:rPr lang="en-US" dirty="0" smtClean="0"/>
              <a:t>spectacle</a:t>
            </a:r>
            <a:r>
              <a:rPr lang="sk-SK" dirty="0" smtClean="0"/>
              <a:t>, </a:t>
            </a:r>
            <a:r>
              <a:rPr lang="en-US" dirty="0" smtClean="0"/>
              <a:t>display and exhibition</a:t>
            </a:r>
            <a:endParaRPr lang="cs-CZ" dirty="0"/>
          </a:p>
          <a:p>
            <a:r>
              <a:rPr lang="sk-SK" dirty="0" smtClean="0"/>
              <a:t>„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/>
              <a:t>early</a:t>
            </a:r>
            <a:r>
              <a:rPr lang="sk-SK" dirty="0"/>
              <a:t> department </a:t>
            </a:r>
            <a:r>
              <a:rPr lang="sk-SK" dirty="0" err="1"/>
              <a:t>stores</a:t>
            </a:r>
            <a:r>
              <a:rPr lang="sk-SK" dirty="0"/>
              <a:t> </a:t>
            </a:r>
            <a:r>
              <a:rPr lang="sk-SK" dirty="0" err="1"/>
              <a:t>were</a:t>
            </a:r>
            <a:r>
              <a:rPr lang="sk-SK" dirty="0"/>
              <a:t> </a:t>
            </a:r>
            <a:r>
              <a:rPr lang="sk-SK" dirty="0" err="1"/>
              <a:t>theatres</a:t>
            </a:r>
            <a:r>
              <a:rPr lang="sk-SK" dirty="0"/>
              <a:t> as </a:t>
            </a:r>
            <a:r>
              <a:rPr lang="sk-SK" dirty="0" err="1"/>
              <a:t>much</a:t>
            </a:r>
            <a:r>
              <a:rPr lang="sk-SK" dirty="0"/>
              <a:t> </a:t>
            </a:r>
            <a:r>
              <a:rPr lang="sk-SK" dirty="0" smtClean="0"/>
              <a:t>as art </a:t>
            </a:r>
            <a:r>
              <a:rPr lang="sk-SK" dirty="0" err="1"/>
              <a:t>galleries</a:t>
            </a:r>
            <a:r>
              <a:rPr lang="sk-SK" dirty="0"/>
              <a:t>, </a:t>
            </a:r>
            <a:r>
              <a:rPr lang="sk-SK" dirty="0" err="1"/>
              <a:t>where</a:t>
            </a:r>
            <a:r>
              <a:rPr lang="sk-SK" dirty="0"/>
              <a:t> </a:t>
            </a:r>
            <a:r>
              <a:rPr lang="sk-SK" dirty="0" err="1"/>
              <a:t>everything</a:t>
            </a:r>
            <a:r>
              <a:rPr lang="sk-SK" dirty="0"/>
              <a:t> </a:t>
            </a:r>
            <a:r>
              <a:rPr lang="sk-SK" dirty="0" err="1"/>
              <a:t>was</a:t>
            </a:r>
            <a:r>
              <a:rPr lang="sk-SK" dirty="0"/>
              <a:t> </a:t>
            </a:r>
            <a:r>
              <a:rPr lang="sk-SK" dirty="0" err="1"/>
              <a:t>put</a:t>
            </a:r>
            <a:r>
              <a:rPr lang="sk-SK" dirty="0"/>
              <a:t> in a </a:t>
            </a:r>
            <a:r>
              <a:rPr lang="sk-SK" dirty="0" err="1"/>
              <a:t>magical</a:t>
            </a:r>
            <a:r>
              <a:rPr lang="sk-SK" dirty="0"/>
              <a:t> </a:t>
            </a:r>
            <a:r>
              <a:rPr lang="sk-SK" dirty="0" err="1" smtClean="0"/>
              <a:t>context</a:t>
            </a:r>
            <a:r>
              <a:rPr lang="sk-SK" dirty="0" smtClean="0"/>
              <a:t>“ </a:t>
            </a:r>
            <a:r>
              <a:rPr lang="sk-SK" dirty="0" err="1" smtClean="0"/>
              <a:t>Corrigan</a:t>
            </a:r>
            <a:endParaRPr lang="sk-SK" dirty="0" smtClean="0"/>
          </a:p>
          <a:p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Benjamin</a:t>
            </a:r>
            <a:r>
              <a:rPr lang="sk-SK" dirty="0" smtClean="0"/>
              <a:t>, </a:t>
            </a:r>
            <a:r>
              <a:rPr lang="en-GB" dirty="0" smtClean="0"/>
              <a:t>The </a:t>
            </a:r>
            <a:r>
              <a:rPr lang="en-GB" dirty="0"/>
              <a:t>arcade was the </a:t>
            </a:r>
            <a:r>
              <a:rPr lang="en-GB" i="1" dirty="0"/>
              <a:t>Ur-form</a:t>
            </a:r>
            <a:r>
              <a:rPr lang="en-GB" dirty="0"/>
              <a:t>, the </a:t>
            </a:r>
            <a:r>
              <a:rPr lang="en-GB" dirty="0" err="1"/>
              <a:t>originary</a:t>
            </a:r>
            <a:r>
              <a:rPr lang="en-GB" dirty="0"/>
              <a:t> form, of modernity, for it incubated modes of behaviour – distraction, seduction by the commodity spectacle, shopping as leisure activity, self-display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705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</a:t>
            </a:r>
            <a:r>
              <a:rPr lang="en-US" b="1" dirty="0" err="1"/>
              <a:t>alls</a:t>
            </a:r>
            <a:r>
              <a:rPr lang="en-US" b="1" dirty="0"/>
              <a:t> and departmental stores</a:t>
            </a:r>
            <a:r>
              <a:rPr lang="sk-SK" b="1" dirty="0"/>
              <a:t>: </a:t>
            </a:r>
            <a:r>
              <a:rPr lang="sk-SK" b="1" dirty="0" err="1"/>
              <a:t>places</a:t>
            </a:r>
            <a:r>
              <a:rPr lang="sk-SK" b="1" dirty="0"/>
              <a:t> of </a:t>
            </a:r>
            <a:r>
              <a:rPr lang="sk-SK" b="1" dirty="0" err="1"/>
              <a:t>enchantment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New experience with shopping: </a:t>
            </a:r>
          </a:p>
          <a:p>
            <a:r>
              <a:rPr lang="sk-SK" dirty="0" smtClean="0"/>
              <a:t>Fix</a:t>
            </a:r>
            <a:r>
              <a:rPr lang="en-US" dirty="0" err="1" smtClean="0"/>
              <a:t>ed</a:t>
            </a:r>
            <a:r>
              <a:rPr lang="en-US" dirty="0" smtClean="0"/>
              <a:t> prices</a:t>
            </a:r>
            <a:r>
              <a:rPr lang="sk-SK" dirty="0" smtClean="0"/>
              <a:t> (</a:t>
            </a:r>
            <a:r>
              <a:rPr lang="en-US" dirty="0" smtClean="0"/>
              <a:t>no haggling</a:t>
            </a:r>
            <a:r>
              <a:rPr lang="sk-SK" dirty="0" smtClean="0"/>
              <a:t>)</a:t>
            </a:r>
            <a:endParaRPr lang="en-US" dirty="0" smtClean="0"/>
          </a:p>
          <a:p>
            <a:r>
              <a:rPr lang="en-US" dirty="0" smtClean="0"/>
              <a:t>Goods are displayed you can see what you need</a:t>
            </a:r>
            <a:r>
              <a:rPr lang="sk-SK" dirty="0" smtClean="0"/>
              <a:t> </a:t>
            </a:r>
          </a:p>
          <a:p>
            <a:r>
              <a:rPr lang="en-US" dirty="0" smtClean="0"/>
              <a:t>Free entry: everybody can enter, even if s/he does not buy anything – entry is not absolutely free (prescribed patterns of behavior, excluded </a:t>
            </a:r>
            <a:r>
              <a:rPr lang="sk-SK" dirty="0" err="1" smtClean="0"/>
              <a:t>parts</a:t>
            </a:r>
            <a:r>
              <a:rPr lang="sk-SK" dirty="0" smtClean="0"/>
              <a:t> of </a:t>
            </a:r>
            <a:r>
              <a:rPr lang="en-US" dirty="0" smtClean="0"/>
              <a:t>population)</a:t>
            </a:r>
            <a:endParaRPr lang="sk-SK" dirty="0" smtClean="0"/>
          </a:p>
          <a:p>
            <a:r>
              <a:rPr lang="en-US" dirty="0"/>
              <a:t>Targeted to middle classes</a:t>
            </a:r>
            <a:r>
              <a:rPr lang="sk-SK" dirty="0"/>
              <a:t>, </a:t>
            </a:r>
            <a:r>
              <a:rPr lang="sk-SK" dirty="0" err="1"/>
              <a:t>democratisation</a:t>
            </a:r>
            <a:r>
              <a:rPr lang="sk-SK" dirty="0"/>
              <a:t> of </a:t>
            </a:r>
            <a:r>
              <a:rPr lang="sk-SK" dirty="0" err="1"/>
              <a:t>luxury</a:t>
            </a:r>
            <a:endParaRPr lang="en-US" dirty="0"/>
          </a:p>
          <a:p>
            <a:r>
              <a:rPr lang="sk-SK" dirty="0" err="1"/>
              <a:t>Laermans</a:t>
            </a:r>
            <a:r>
              <a:rPr lang="sk-SK" dirty="0"/>
              <a:t> ( 1993): </a:t>
            </a:r>
            <a:r>
              <a:rPr lang="sk-SK" dirty="0" err="1"/>
              <a:t>atra</a:t>
            </a:r>
            <a:r>
              <a:rPr lang="en-US" dirty="0" err="1"/>
              <a:t>ctive</a:t>
            </a:r>
            <a:r>
              <a:rPr lang="en-US" dirty="0"/>
              <a:t>, because they create a feminine public space </a:t>
            </a:r>
            <a:r>
              <a:rPr lang="sk-SK" dirty="0" smtClean="0"/>
              <a:t>–</a:t>
            </a:r>
            <a:r>
              <a:rPr lang="en-US" dirty="0" smtClean="0"/>
              <a:t>Important </a:t>
            </a:r>
            <a:r>
              <a:rPr lang="en-US" dirty="0"/>
              <a:t>for emancipation</a:t>
            </a:r>
            <a:endParaRPr lang="cs-CZ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504678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1053</Words>
  <Application>Microsoft Office PowerPoint</Application>
  <PresentationFormat>Širokoúhlá obrazovka</PresentationFormat>
  <Paragraphs>81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Spaces and practices of consumption: Shops, supermarkets, departmental stores, malls; McDonaldization </vt:lpstr>
      <vt:lpstr>Spaces and practices: origin of consumer society</vt:lpstr>
      <vt:lpstr>Spaces and practices: origin of consumer society</vt:lpstr>
      <vt:lpstr>Origin of consumer society – malls and departmental stores</vt:lpstr>
      <vt:lpstr>Arcades</vt:lpstr>
      <vt:lpstr>Bon Marché – 1838, Paris</vt:lpstr>
      <vt:lpstr>Malls and departmental stores: places of enchantment</vt:lpstr>
      <vt:lpstr>Malls and departmental stores: places of enchantment</vt:lpstr>
      <vt:lpstr>Malls and departmental stores: places of enchantment</vt:lpstr>
      <vt:lpstr>Malls and departmental stores: consumption as passive</vt:lpstr>
      <vt:lpstr>Malls and departmental stores: consumption as active</vt:lpstr>
      <vt:lpstr>Malls and departmental stores</vt:lpstr>
      <vt:lpstr>Group work 1 </vt:lpstr>
      <vt:lpstr>Supermarket as an example of macdonalization</vt:lpstr>
      <vt:lpstr>5 aspects of macdonaldization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Prax a priestory spotreby nakupovanie a alternatívna prax spotreby; nákupné centrá; obchody a trhoviská</dc:title>
  <dc:creator>Zuzana Burikova</dc:creator>
  <cp:lastModifiedBy>Zuzana Sekeráková Búriková</cp:lastModifiedBy>
  <cp:revision>41</cp:revision>
  <dcterms:created xsi:type="dcterms:W3CDTF">2017-03-13T13:17:57Z</dcterms:created>
  <dcterms:modified xsi:type="dcterms:W3CDTF">2019-05-03T15:23:39Z</dcterms:modified>
</cp:coreProperties>
</file>