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9" r:id="rId3"/>
    <p:sldId id="260" r:id="rId4"/>
    <p:sldId id="263" r:id="rId5"/>
    <p:sldId id="264" r:id="rId6"/>
    <p:sldId id="265" r:id="rId7"/>
    <p:sldId id="266" r:id="rId8"/>
    <p:sldId id="267" r:id="rId9"/>
    <p:sldId id="269" r:id="rId10"/>
    <p:sldId id="257" r:id="rId11"/>
    <p:sldId id="258" r:id="rId12"/>
  </p:sldIdLst>
  <p:sldSz cx="12192000" cy="6858000"/>
  <p:notesSz cx="6735763" cy="986948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6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83640-55BE-4E84-8523-4B20FADFA5FB}" type="datetimeFigureOut">
              <a:rPr lang="cs-CZ" smtClean="0"/>
              <a:t>02.05.2019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EA199-63A8-4F00-B5F0-15870E2B4A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4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1C18-A304-4A8C-90C0-33BB47E4310A}" type="datetimeFigureOut">
              <a:rPr lang="sk-SK" smtClean="0"/>
              <a:t>2. 5. 2019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944C-CAF7-46DF-B4D0-3E2E883DABF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5889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1C18-A304-4A8C-90C0-33BB47E4310A}" type="datetimeFigureOut">
              <a:rPr lang="sk-SK" smtClean="0"/>
              <a:t>2. 5. 2019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944C-CAF7-46DF-B4D0-3E2E883DABF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941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1C18-A304-4A8C-90C0-33BB47E4310A}" type="datetimeFigureOut">
              <a:rPr lang="sk-SK" smtClean="0"/>
              <a:t>2. 5. 2019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944C-CAF7-46DF-B4D0-3E2E883DABF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537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1C18-A304-4A8C-90C0-33BB47E4310A}" type="datetimeFigureOut">
              <a:rPr lang="sk-SK" smtClean="0"/>
              <a:t>2. 5. 2019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944C-CAF7-46DF-B4D0-3E2E883DABF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46745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1C18-A304-4A8C-90C0-33BB47E4310A}" type="datetimeFigureOut">
              <a:rPr lang="sk-SK" smtClean="0"/>
              <a:t>2. 5. 2019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944C-CAF7-46DF-B4D0-3E2E883DABF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116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1C18-A304-4A8C-90C0-33BB47E4310A}" type="datetimeFigureOut">
              <a:rPr lang="sk-SK" smtClean="0"/>
              <a:t>2. 5. 2019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944C-CAF7-46DF-B4D0-3E2E883DABF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06429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1C18-A304-4A8C-90C0-33BB47E4310A}" type="datetimeFigureOut">
              <a:rPr lang="sk-SK" smtClean="0"/>
              <a:t>2. 5. 2019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944C-CAF7-46DF-B4D0-3E2E883DABF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24360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1C18-A304-4A8C-90C0-33BB47E4310A}" type="datetimeFigureOut">
              <a:rPr lang="sk-SK" smtClean="0"/>
              <a:t>2. 5. 2019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944C-CAF7-46DF-B4D0-3E2E883DABF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953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1C18-A304-4A8C-90C0-33BB47E4310A}" type="datetimeFigureOut">
              <a:rPr lang="sk-SK" smtClean="0"/>
              <a:t>2. 5. 2019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944C-CAF7-46DF-B4D0-3E2E883DABF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877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1C18-A304-4A8C-90C0-33BB47E4310A}" type="datetimeFigureOut">
              <a:rPr lang="sk-SK" smtClean="0"/>
              <a:t>2. 5. 2019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944C-CAF7-46DF-B4D0-3E2E883DABF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262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1C18-A304-4A8C-90C0-33BB47E4310A}" type="datetimeFigureOut">
              <a:rPr lang="sk-SK" smtClean="0"/>
              <a:t>2. 5. 2019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944C-CAF7-46DF-B4D0-3E2E883DABF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382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51C18-A304-4A8C-90C0-33BB47E4310A}" type="datetimeFigureOut">
              <a:rPr lang="sk-SK" smtClean="0"/>
              <a:t>2. 5. 2019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3944C-CAF7-46DF-B4D0-3E2E883DABF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447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Home</a:t>
            </a:r>
            <a:r>
              <a:rPr lang="sk-SK" dirty="0" smtClean="0"/>
              <a:t> as a site and </a:t>
            </a:r>
            <a:r>
              <a:rPr lang="sk-SK" dirty="0" err="1" smtClean="0"/>
              <a:t>object</a:t>
            </a:r>
            <a:r>
              <a:rPr lang="sk-SK" dirty="0" smtClean="0"/>
              <a:t> of </a:t>
            </a:r>
            <a:r>
              <a:rPr lang="sk-SK" dirty="0" err="1" smtClean="0"/>
              <a:t>consumption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SAN266, 11th </a:t>
            </a:r>
            <a:r>
              <a:rPr lang="sk-SK" dirty="0" err="1" smtClean="0"/>
              <a:t>week</a:t>
            </a:r>
            <a:r>
              <a:rPr lang="sk-SK" dirty="0" smtClean="0"/>
              <a:t>, 2nd May 2019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71399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dirty="0" err="1" smtClean="0">
                <a:latin typeface="+mn-lt"/>
              </a:rPr>
              <a:t>Home</a:t>
            </a:r>
            <a:r>
              <a:rPr lang="sk-SK" b="1" dirty="0" smtClean="0">
                <a:latin typeface="+mn-lt"/>
              </a:rPr>
              <a:t> as </a:t>
            </a:r>
            <a:r>
              <a:rPr lang="sk-SK" b="1" dirty="0" err="1" smtClean="0">
                <a:latin typeface="+mn-lt"/>
              </a:rPr>
              <a:t>an</a:t>
            </a:r>
            <a:r>
              <a:rPr lang="sk-SK" b="1" dirty="0" smtClean="0">
                <a:latin typeface="+mn-lt"/>
              </a:rPr>
              <a:t> </a:t>
            </a:r>
            <a:r>
              <a:rPr lang="sk-SK" b="1" dirty="0" err="1" smtClean="0">
                <a:latin typeface="+mn-lt"/>
              </a:rPr>
              <a:t>object</a:t>
            </a:r>
            <a:r>
              <a:rPr lang="sk-SK" b="1" dirty="0" smtClean="0">
                <a:latin typeface="+mn-lt"/>
              </a:rPr>
              <a:t> of </a:t>
            </a:r>
            <a:r>
              <a:rPr lang="sk-SK" b="1" dirty="0" err="1" smtClean="0">
                <a:latin typeface="+mn-lt"/>
              </a:rPr>
              <a:t>consumption</a:t>
            </a:r>
            <a:r>
              <a:rPr lang="sk-SK" b="1" dirty="0" smtClean="0">
                <a:latin typeface="+mn-lt"/>
              </a:rPr>
              <a:t>: </a:t>
            </a:r>
            <a:r>
              <a:rPr lang="sk-SK" b="1" dirty="0" err="1" smtClean="0">
                <a:latin typeface="+mn-lt"/>
              </a:rPr>
              <a:t>ownership</a:t>
            </a:r>
            <a:r>
              <a:rPr lang="sk-SK" b="1" dirty="0" smtClean="0">
                <a:latin typeface="+mn-lt"/>
              </a:rPr>
              <a:t> and </a:t>
            </a:r>
            <a:r>
              <a:rPr lang="sk-SK" b="1" dirty="0" err="1" smtClean="0">
                <a:latin typeface="+mn-lt"/>
              </a:rPr>
              <a:t>appropriation</a:t>
            </a:r>
            <a:endParaRPr lang="sk-SK" b="1" dirty="0" smtClean="0">
              <a:latin typeface="+mn-lt"/>
            </a:endParaRP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Miller. 1988. </a:t>
            </a:r>
            <a:r>
              <a:rPr lang="cs-CZ" b="1" dirty="0" err="1" smtClean="0"/>
              <a:t>Appropriating</a:t>
            </a:r>
            <a:r>
              <a:rPr lang="cs-CZ" b="1" dirty="0" smtClean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state</a:t>
            </a:r>
            <a:r>
              <a:rPr lang="cs-CZ" b="1" dirty="0"/>
              <a:t> on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Council</a:t>
            </a:r>
            <a:r>
              <a:rPr lang="cs-CZ" b="1" dirty="0"/>
              <a:t> </a:t>
            </a:r>
            <a:r>
              <a:rPr lang="cs-CZ" b="1" dirty="0" err="1"/>
              <a:t>Estate</a:t>
            </a:r>
            <a:r>
              <a:rPr lang="cs-CZ" b="1" dirty="0"/>
              <a:t>. Man 23: </a:t>
            </a:r>
            <a:r>
              <a:rPr lang="cs-CZ" b="1" dirty="0" smtClean="0"/>
              <a:t>354-372</a:t>
            </a:r>
            <a:r>
              <a:rPr lang="en-US" b="1" dirty="0"/>
              <a:t>;</a:t>
            </a:r>
            <a:r>
              <a:rPr lang="sk-SK" b="1" dirty="0" smtClean="0"/>
              <a:t> </a:t>
            </a:r>
            <a:r>
              <a:rPr lang="sk-SK" b="1" dirty="0"/>
              <a:t>Daniel </a:t>
            </a:r>
            <a:r>
              <a:rPr lang="sk-SK" b="1" dirty="0" err="1"/>
              <a:t>Miller</a:t>
            </a:r>
            <a:r>
              <a:rPr lang="sk-SK" b="1" dirty="0"/>
              <a:t>. (</a:t>
            </a:r>
            <a:r>
              <a:rPr lang="sk-SK" b="1" dirty="0" err="1"/>
              <a:t>ed</a:t>
            </a:r>
            <a:r>
              <a:rPr lang="sk-SK" b="1" dirty="0"/>
              <a:t>.) 2001. </a:t>
            </a:r>
            <a:r>
              <a:rPr lang="sk-SK" b="1" dirty="0" err="1"/>
              <a:t>Home</a:t>
            </a:r>
            <a:r>
              <a:rPr lang="sk-SK" b="1" dirty="0"/>
              <a:t> </a:t>
            </a:r>
            <a:r>
              <a:rPr lang="sk-SK" b="1" dirty="0" err="1"/>
              <a:t>possessions</a:t>
            </a:r>
            <a:r>
              <a:rPr lang="sk-SK" b="1" dirty="0"/>
              <a:t>.</a:t>
            </a:r>
          </a:p>
          <a:p>
            <a:r>
              <a:rPr lang="sk-SK" dirty="0" err="1" smtClean="0"/>
              <a:t>Relation</a:t>
            </a:r>
            <a:r>
              <a:rPr lang="sk-SK" dirty="0" smtClean="0"/>
              <a:t> </a:t>
            </a:r>
            <a:r>
              <a:rPr lang="sk-SK" dirty="0" err="1" smtClean="0"/>
              <a:t>between</a:t>
            </a:r>
            <a:r>
              <a:rPr lang="sk-SK" dirty="0" smtClean="0"/>
              <a:t> state, </a:t>
            </a:r>
            <a:r>
              <a:rPr lang="sk-SK" dirty="0" err="1" smtClean="0"/>
              <a:t>dwelling</a:t>
            </a:r>
            <a:r>
              <a:rPr lang="sk-SK" dirty="0" smtClean="0"/>
              <a:t> and person</a:t>
            </a:r>
            <a:r>
              <a:rPr lang="en-US" dirty="0" smtClean="0"/>
              <a:t>;</a:t>
            </a:r>
            <a:r>
              <a:rPr lang="sk-SK" dirty="0" smtClean="0"/>
              <a:t> </a:t>
            </a:r>
            <a:r>
              <a:rPr lang="en-US" dirty="0" smtClean="0"/>
              <a:t>the </a:t>
            </a:r>
            <a:r>
              <a:rPr lang="sk-SK" dirty="0" smtClean="0"/>
              <a:t>rol</a:t>
            </a:r>
            <a:r>
              <a:rPr lang="en-US" dirty="0" smtClean="0"/>
              <a:t>e</a:t>
            </a:r>
            <a:r>
              <a:rPr lang="sk-SK" dirty="0" smtClean="0"/>
              <a:t> </a:t>
            </a:r>
            <a:r>
              <a:rPr lang="sk-SK" dirty="0" err="1" smtClean="0"/>
              <a:t>gend</a:t>
            </a:r>
            <a:r>
              <a:rPr lang="en-US" dirty="0" smtClean="0"/>
              <a:t>e</a:t>
            </a:r>
            <a:r>
              <a:rPr lang="sk-SK" dirty="0" smtClean="0"/>
              <a:t>r</a:t>
            </a:r>
            <a:r>
              <a:rPr lang="sk-SK" b="1" dirty="0" smtClean="0"/>
              <a:t> </a:t>
            </a:r>
          </a:p>
          <a:p>
            <a:r>
              <a:rPr lang="en-US" dirty="0" smtClean="0"/>
              <a:t>The role of objects in aesthetic schemes and relations</a:t>
            </a:r>
            <a:r>
              <a:rPr lang="sk-SK" dirty="0" smtClean="0"/>
              <a:t> </a:t>
            </a:r>
            <a:r>
              <a:rPr lang="en-US" dirty="0" smtClean="0"/>
              <a:t>(haunted house)</a:t>
            </a:r>
            <a:endParaRPr lang="sk-SK" dirty="0" smtClean="0"/>
          </a:p>
          <a:p>
            <a:pPr marL="0" indent="0">
              <a:buNone/>
              <a:defRPr/>
            </a:pPr>
            <a:r>
              <a:rPr lang="sk-SK" b="1" dirty="0" err="1" smtClean="0"/>
              <a:t>Alison</a:t>
            </a:r>
            <a:r>
              <a:rPr lang="sk-SK" b="1" dirty="0" smtClean="0"/>
              <a:t> </a:t>
            </a:r>
            <a:r>
              <a:rPr lang="sk-SK" b="1" dirty="0" err="1"/>
              <a:t>Clarke</a:t>
            </a:r>
            <a:r>
              <a:rPr lang="sk-SK" b="1" dirty="0"/>
              <a:t> – </a:t>
            </a:r>
            <a:r>
              <a:rPr lang="sk-SK" b="1" dirty="0" err="1"/>
              <a:t>Aesthetics</a:t>
            </a:r>
            <a:r>
              <a:rPr lang="sk-SK" b="1" dirty="0"/>
              <a:t> of </a:t>
            </a:r>
            <a:r>
              <a:rPr lang="sk-SK" b="1" dirty="0" err="1"/>
              <a:t>social</a:t>
            </a:r>
            <a:r>
              <a:rPr lang="sk-SK" b="1" dirty="0"/>
              <a:t> </a:t>
            </a:r>
            <a:r>
              <a:rPr lang="sk-SK" b="1" dirty="0" err="1"/>
              <a:t>aspiration</a:t>
            </a:r>
            <a:endParaRPr lang="sk-SK" b="1" dirty="0"/>
          </a:p>
          <a:p>
            <a:r>
              <a:rPr lang="en-US" dirty="0" smtClean="0"/>
              <a:t>Taste preferences</a:t>
            </a:r>
            <a:r>
              <a:rPr lang="sk-SK" dirty="0" smtClean="0"/>
              <a:t>– </a:t>
            </a:r>
            <a:r>
              <a:rPr lang="en-US" dirty="0" smtClean="0"/>
              <a:t>in relation to social aspirations and ideas of idealized future </a:t>
            </a:r>
          </a:p>
          <a:p>
            <a:r>
              <a:rPr lang="en-US" dirty="0" smtClean="0"/>
              <a:t>Relations and meanings change also because of aesthetic schemes</a:t>
            </a:r>
          </a:p>
          <a:p>
            <a:pPr marL="0" indent="0">
              <a:buNone/>
            </a:pPr>
            <a:r>
              <a:rPr lang="sk-SK" b="1" dirty="0" err="1"/>
              <a:t>Sarah</a:t>
            </a:r>
            <a:r>
              <a:rPr lang="sk-SK" b="1" dirty="0"/>
              <a:t> </a:t>
            </a:r>
            <a:r>
              <a:rPr lang="sk-SK" b="1" dirty="0" err="1"/>
              <a:t>Pink</a:t>
            </a:r>
            <a:r>
              <a:rPr lang="sk-SK" b="1" dirty="0"/>
              <a:t>. </a:t>
            </a:r>
            <a:r>
              <a:rPr lang="sk-SK" b="1" dirty="0" err="1"/>
              <a:t>Home</a:t>
            </a:r>
            <a:r>
              <a:rPr lang="sk-SK" b="1" dirty="0"/>
              <a:t> </a:t>
            </a:r>
            <a:r>
              <a:rPr lang="sk-SK" b="1" dirty="0" err="1" smtClean="0"/>
              <a:t>Truth</a:t>
            </a:r>
            <a:endParaRPr lang="en-US" b="1" dirty="0" smtClean="0"/>
          </a:p>
          <a:p>
            <a:r>
              <a:rPr lang="sk-SK" dirty="0"/>
              <a:t>Zmyslové vnímanie domova. Domov definovaný cez zmyslovú skúsenosť – nielen </a:t>
            </a:r>
            <a:r>
              <a:rPr lang="sk-SK" dirty="0" err="1"/>
              <a:t>vizualita</a:t>
            </a:r>
            <a:r>
              <a:rPr lang="sk-SK" dirty="0"/>
              <a:t>, ale všetky zmysly</a:t>
            </a:r>
          </a:p>
          <a:p>
            <a:r>
              <a:rPr lang="sk-SK" dirty="0"/>
              <a:t>Pranie, pračky, vôňa jedla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b="1" dirty="0" smtClean="0"/>
          </a:p>
          <a:p>
            <a:pPr eaLnBrk="1" hangingPunct="1"/>
            <a:endParaRPr lang="sk-SK" b="1" dirty="0"/>
          </a:p>
          <a:p>
            <a:pPr eaLnBrk="1" hangingPunct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1351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50403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Group </a:t>
            </a:r>
            <a:r>
              <a:rPr lang="cs-CZ" dirty="0" err="1" smtClean="0"/>
              <a:t>work</a:t>
            </a:r>
            <a:r>
              <a:rPr lang="cs-CZ" dirty="0" smtClean="0"/>
              <a:t>: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Question</a:t>
            </a:r>
            <a:r>
              <a:rPr lang="cs-CZ" dirty="0" smtClean="0"/>
              <a:t>: 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house/</a:t>
            </a:r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linked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consumption</a:t>
            </a:r>
            <a:r>
              <a:rPr lang="cs-CZ" dirty="0" smtClean="0"/>
              <a:t>? </a:t>
            </a:r>
          </a:p>
          <a:p>
            <a:pPr marL="0" indent="0">
              <a:buNone/>
            </a:pPr>
            <a:r>
              <a:rPr lang="cs-CZ" dirty="0" err="1" smtClean="0"/>
              <a:t>Provide</a:t>
            </a:r>
            <a:r>
              <a:rPr lang="cs-CZ" dirty="0" smtClean="0"/>
              <a:t> </a:t>
            </a:r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examples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19519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+mn-lt"/>
              </a:rPr>
              <a:t>House as a </a:t>
            </a:r>
            <a:r>
              <a:rPr lang="cs-CZ" b="1" dirty="0" err="1" smtClean="0">
                <a:latin typeface="+mn-lt"/>
              </a:rPr>
              <a:t>metaphor</a:t>
            </a:r>
            <a:r>
              <a:rPr lang="cs-CZ" b="1" dirty="0" smtClean="0">
                <a:latin typeface="+mn-lt"/>
              </a:rPr>
              <a:t>: folk model </a:t>
            </a:r>
            <a:r>
              <a:rPr lang="cs-CZ" b="1" dirty="0" err="1" smtClean="0">
                <a:latin typeface="+mn-lt"/>
              </a:rPr>
              <a:t>of</a:t>
            </a:r>
            <a:r>
              <a:rPr lang="cs-CZ" b="1" dirty="0" smtClean="0">
                <a:latin typeface="+mn-lt"/>
              </a:rPr>
              <a:t> </a:t>
            </a:r>
            <a:r>
              <a:rPr lang="cs-CZ" b="1" dirty="0" err="1" smtClean="0">
                <a:latin typeface="+mn-lt"/>
              </a:rPr>
              <a:t>economic</a:t>
            </a:r>
            <a:r>
              <a:rPr lang="cs-CZ" b="1" dirty="0" smtClean="0">
                <a:latin typeface="+mn-lt"/>
              </a:rPr>
              <a:t> </a:t>
            </a:r>
            <a:r>
              <a:rPr lang="cs-CZ" b="1" dirty="0" err="1" smtClean="0">
                <a:latin typeface="+mn-lt"/>
              </a:rPr>
              <a:t>behaviour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 err="1" smtClean="0"/>
              <a:t>Gudeman</a:t>
            </a:r>
            <a:r>
              <a:rPr lang="sk-SK" sz="2400" b="1" dirty="0" smtClean="0"/>
              <a:t> and </a:t>
            </a:r>
            <a:r>
              <a:rPr lang="sk-SK" sz="2400" b="1" dirty="0" err="1" smtClean="0"/>
              <a:t>Rivera</a:t>
            </a:r>
            <a:r>
              <a:rPr lang="sk-SK" sz="2400" b="1" dirty="0" smtClean="0"/>
              <a:t>. 1990. </a:t>
            </a:r>
            <a:r>
              <a:rPr lang="sk-SK" sz="2400" b="1" dirty="0" err="1" smtClean="0"/>
              <a:t>Conversations</a:t>
            </a:r>
            <a:r>
              <a:rPr lang="sk-SK" sz="2400" b="1" dirty="0" smtClean="0"/>
              <a:t> in Columbia.</a:t>
            </a:r>
          </a:p>
          <a:p>
            <a:pPr marL="0" indent="0">
              <a:buNone/>
            </a:pPr>
            <a:r>
              <a:rPr lang="sk-SK" sz="2400" b="1" dirty="0" err="1" smtClean="0"/>
              <a:t>Gudeman</a:t>
            </a:r>
            <a:r>
              <a:rPr lang="sk-SK" sz="2400" b="1" dirty="0" smtClean="0"/>
              <a:t>. </a:t>
            </a:r>
            <a:r>
              <a:rPr lang="en-GB" sz="2400" b="1" dirty="0" smtClean="0"/>
              <a:t>2001</a:t>
            </a:r>
            <a:r>
              <a:rPr lang="sk-SK" sz="2400" b="1" dirty="0" smtClean="0"/>
              <a:t>.</a:t>
            </a:r>
            <a:r>
              <a:rPr lang="en-GB" sz="2400" b="1" dirty="0" smtClean="0"/>
              <a:t> </a:t>
            </a:r>
            <a:r>
              <a:rPr lang="en-GB" sz="2400" b="1" dirty="0"/>
              <a:t>The anthropology of Economy: community, market and culture </a:t>
            </a:r>
            <a:endParaRPr lang="cs-CZ" sz="2400" b="1" dirty="0" smtClean="0"/>
          </a:p>
          <a:p>
            <a:r>
              <a:rPr lang="en-US" sz="2400" dirty="0" smtClean="0"/>
              <a:t>People everywhere create models directing their economic behavior</a:t>
            </a:r>
            <a:r>
              <a:rPr lang="en-US" sz="2400" dirty="0"/>
              <a:t>;</a:t>
            </a:r>
            <a:r>
              <a:rPr lang="en-US" sz="2400" dirty="0" smtClean="0"/>
              <a:t> these models have a form of a metaphor/cultural idiom. </a:t>
            </a:r>
          </a:p>
          <a:p>
            <a:pPr marL="0" indent="0">
              <a:buNone/>
            </a:pPr>
            <a:r>
              <a:rPr lang="en-US" sz="2400" b="1" dirty="0" smtClean="0"/>
              <a:t>House model</a:t>
            </a:r>
            <a:r>
              <a:rPr lang="en-US" sz="2400" dirty="0" smtClean="0"/>
              <a:t>: </a:t>
            </a:r>
          </a:p>
          <a:p>
            <a:r>
              <a:rPr lang="en-US" sz="2400" dirty="0" smtClean="0"/>
              <a:t>rural Columbia, medieval and early modern Europe </a:t>
            </a:r>
          </a:p>
          <a:p>
            <a:r>
              <a:rPr lang="en-GB" sz="2400" dirty="0"/>
              <a:t>inward directedness;  purpose to reproduce </a:t>
            </a:r>
            <a:r>
              <a:rPr lang="en-GB" sz="2400" dirty="0" err="1"/>
              <a:t>intself</a:t>
            </a:r>
            <a:r>
              <a:rPr lang="en-GB" sz="2400" dirty="0"/>
              <a:t> as a </a:t>
            </a:r>
            <a:r>
              <a:rPr lang="en-GB" sz="2400" dirty="0" err="1"/>
              <a:t>selfcontained</a:t>
            </a:r>
            <a:r>
              <a:rPr lang="en-GB" sz="2400" dirty="0"/>
              <a:t> </a:t>
            </a:r>
            <a:r>
              <a:rPr lang="en-GB" sz="2400" dirty="0" smtClean="0"/>
              <a:t>entity</a:t>
            </a:r>
          </a:p>
          <a:p>
            <a:r>
              <a:rPr lang="en-GB" sz="2400" dirty="0" smtClean="0"/>
              <a:t>‘Base’ – wealth</a:t>
            </a:r>
            <a:r>
              <a:rPr lang="en-GB" sz="2400" dirty="0"/>
              <a:t>, the basic element  of the </a:t>
            </a:r>
            <a:r>
              <a:rPr lang="en-GB" sz="2400" dirty="0" smtClean="0"/>
              <a:t>house; </a:t>
            </a:r>
            <a:r>
              <a:rPr lang="en-US" sz="2400" dirty="0" smtClean="0"/>
              <a:t>the </a:t>
            </a:r>
            <a:r>
              <a:rPr lang="en-US" sz="2400" dirty="0"/>
              <a:t>purpose of the </a:t>
            </a:r>
            <a:r>
              <a:rPr lang="en-US" sz="2400" dirty="0" smtClean="0"/>
              <a:t>house is </a:t>
            </a:r>
            <a:r>
              <a:rPr lang="en-US" sz="2400" dirty="0"/>
              <a:t>to maintain the base, preferable enlarging </a:t>
            </a:r>
            <a:r>
              <a:rPr lang="en-US" sz="2400" dirty="0" smtClean="0"/>
              <a:t>it; </a:t>
            </a:r>
            <a:r>
              <a:rPr lang="en-GB" sz="2400" dirty="0" smtClean="0"/>
              <a:t>the </a:t>
            </a:r>
            <a:r>
              <a:rPr lang="en-GB" sz="2400" dirty="0"/>
              <a:t>base can be increased or decreased by the </a:t>
            </a:r>
            <a:r>
              <a:rPr lang="en-US" sz="2400" dirty="0" smtClean="0"/>
              <a:t>connections </a:t>
            </a:r>
            <a:r>
              <a:rPr lang="en-US" sz="2400" dirty="0"/>
              <a:t>with the outside world. </a:t>
            </a:r>
            <a:endParaRPr lang="en-US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22959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House as a </a:t>
            </a:r>
            <a:r>
              <a:rPr lang="cs-CZ" b="1" dirty="0" err="1">
                <a:latin typeface="+mn-lt"/>
              </a:rPr>
              <a:t>metaphor</a:t>
            </a:r>
            <a:r>
              <a:rPr lang="cs-CZ" b="1" dirty="0">
                <a:latin typeface="+mn-lt"/>
              </a:rPr>
              <a:t>: folk model </a:t>
            </a:r>
            <a:r>
              <a:rPr lang="cs-CZ" b="1" dirty="0" err="1">
                <a:latin typeface="+mn-lt"/>
              </a:rPr>
              <a:t>of</a:t>
            </a:r>
            <a:r>
              <a:rPr lang="cs-CZ" b="1" dirty="0">
                <a:latin typeface="+mn-lt"/>
              </a:rPr>
              <a:t> </a:t>
            </a:r>
            <a:r>
              <a:rPr lang="cs-CZ" b="1" dirty="0" err="1">
                <a:latin typeface="+mn-lt"/>
              </a:rPr>
              <a:t>economic</a:t>
            </a:r>
            <a:r>
              <a:rPr lang="cs-CZ" b="1" dirty="0">
                <a:latin typeface="+mn-lt"/>
              </a:rPr>
              <a:t> </a:t>
            </a:r>
            <a:r>
              <a:rPr lang="cs-CZ" b="1" dirty="0" err="1">
                <a:latin typeface="+mn-lt"/>
              </a:rPr>
              <a:t>behaviour</a:t>
            </a:r>
            <a:endParaRPr lang="sk-SK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 err="1"/>
              <a:t>Miller</a:t>
            </a:r>
            <a:r>
              <a:rPr lang="sk-SK" sz="2400" b="1" dirty="0"/>
              <a:t>, Daniel. 1998. </a:t>
            </a:r>
            <a:r>
              <a:rPr lang="sk-SK" sz="2400" b="1" i="1" dirty="0" err="1"/>
              <a:t>Theory</a:t>
            </a:r>
            <a:r>
              <a:rPr lang="sk-SK" sz="2400" b="1" i="1" dirty="0"/>
              <a:t> of </a:t>
            </a:r>
            <a:r>
              <a:rPr lang="sk-SK" sz="2400" b="1" i="1" dirty="0" err="1" smtClean="0"/>
              <a:t>Shopping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 smtClean="0">
                <a:latin typeface="Arial" charset="0"/>
              </a:rPr>
              <a:t>Shopping as a ritual involves:</a:t>
            </a:r>
          </a:p>
          <a:p>
            <a:r>
              <a:rPr lang="en-US" sz="2400" dirty="0" smtClean="0">
                <a:latin typeface="Arial" charset="0"/>
              </a:rPr>
              <a:t>transformation </a:t>
            </a:r>
            <a:r>
              <a:rPr lang="en-US" sz="2400" dirty="0">
                <a:latin typeface="Arial" charset="0"/>
              </a:rPr>
              <a:t>of spending to saving (transcendental </a:t>
            </a:r>
            <a:r>
              <a:rPr lang="en-US" sz="2400" dirty="0" smtClean="0">
                <a:latin typeface="Arial" charset="0"/>
              </a:rPr>
              <a:t>transformation) : the inward directedness as in the </a:t>
            </a:r>
            <a:r>
              <a:rPr lang="en-US" sz="2400" dirty="0" err="1" smtClean="0">
                <a:latin typeface="Arial" charset="0"/>
              </a:rPr>
              <a:t>Gudeman’s</a:t>
            </a:r>
            <a:r>
              <a:rPr lang="en-US" sz="2400" dirty="0" smtClean="0">
                <a:latin typeface="Arial" charset="0"/>
              </a:rPr>
              <a:t> model</a:t>
            </a:r>
          </a:p>
          <a:p>
            <a:r>
              <a:rPr lang="en-US" sz="2400" dirty="0" err="1" smtClean="0">
                <a:latin typeface="Arial" charset="0"/>
              </a:rPr>
              <a:t>prax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>
                <a:latin typeface="Arial" charset="0"/>
              </a:rPr>
              <a:t>negating </a:t>
            </a:r>
            <a:r>
              <a:rPr lang="en-US" sz="2400" dirty="0" smtClean="0">
                <a:latin typeface="Arial" charset="0"/>
              </a:rPr>
              <a:t>discourse – </a:t>
            </a:r>
            <a:r>
              <a:rPr lang="en-US" sz="2400" dirty="0">
                <a:latin typeface="Arial" charset="0"/>
              </a:rPr>
              <a:t>the aim is transcendence – shopping is saving, household is </a:t>
            </a:r>
            <a:r>
              <a:rPr lang="en-US" sz="2400" dirty="0" err="1">
                <a:latin typeface="Arial" charset="0"/>
              </a:rPr>
              <a:t>centre</a:t>
            </a:r>
            <a:endParaRPr lang="en-US" sz="2400" dirty="0">
              <a:latin typeface="Arial" charset="0"/>
            </a:endParaRPr>
          </a:p>
          <a:p>
            <a:endParaRPr lang="en-US" sz="2400" dirty="0">
              <a:latin typeface="Arial" charset="0"/>
            </a:endParaRPr>
          </a:p>
          <a:p>
            <a:pPr marL="0" indent="0">
              <a:buNone/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70978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Home as a space of consumption</a:t>
            </a:r>
            <a:endParaRPr lang="sk-SK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400" dirty="0"/>
              <a:t>capitalist industrialization simultaneously created revolutions in both production and </a:t>
            </a:r>
            <a:r>
              <a:rPr lang="en-GB" sz="2400" dirty="0" smtClean="0"/>
              <a:t>consumption</a:t>
            </a:r>
            <a:r>
              <a:rPr lang="cs-CZ" sz="2400" dirty="0" smtClean="0"/>
              <a:t> as </a:t>
            </a:r>
            <a:r>
              <a:rPr lang="cs-CZ" sz="2400" dirty="0" err="1" smtClean="0"/>
              <a:t>well</a:t>
            </a:r>
            <a:r>
              <a:rPr lang="cs-CZ" sz="2400" dirty="0" smtClean="0"/>
              <a:t> as </a:t>
            </a:r>
            <a:r>
              <a:rPr lang="en-GB" sz="2400" dirty="0" smtClean="0"/>
              <a:t>both </a:t>
            </a:r>
            <a:r>
              <a:rPr lang="en-GB" sz="2400" dirty="0"/>
              <a:t>the factory and the home </a:t>
            </a:r>
            <a:endParaRPr lang="cs-CZ" sz="2400" dirty="0" smtClean="0"/>
          </a:p>
          <a:p>
            <a:pPr algn="just"/>
            <a:r>
              <a:rPr lang="cs-CZ" sz="2400" dirty="0" err="1" smtClean="0"/>
              <a:t>Factory</a:t>
            </a:r>
            <a:r>
              <a:rPr lang="cs-CZ" sz="2400" dirty="0" smtClean="0"/>
              <a:t> and </a:t>
            </a:r>
            <a:r>
              <a:rPr lang="cs-CZ" sz="2400" dirty="0" err="1" smtClean="0"/>
              <a:t>office</a:t>
            </a:r>
            <a:r>
              <a:rPr lang="cs-CZ" sz="2400" dirty="0" smtClean="0"/>
              <a:t> as a place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work</a:t>
            </a:r>
            <a:r>
              <a:rPr lang="cs-CZ" sz="2400" dirty="0" smtClean="0"/>
              <a:t>, </a:t>
            </a:r>
            <a:r>
              <a:rPr lang="cs-CZ" sz="2400" dirty="0" err="1" smtClean="0"/>
              <a:t>home</a:t>
            </a:r>
            <a:r>
              <a:rPr lang="cs-CZ" sz="2400" dirty="0" smtClean="0"/>
              <a:t> as a place </a:t>
            </a:r>
            <a:r>
              <a:rPr lang="cs-CZ" sz="2400" dirty="0" err="1" smtClean="0"/>
              <a:t>of</a:t>
            </a:r>
            <a:r>
              <a:rPr lang="cs-CZ" sz="2400" dirty="0" smtClean="0"/>
              <a:t> non-</a:t>
            </a:r>
            <a:r>
              <a:rPr lang="cs-CZ" sz="2400" dirty="0" err="1" smtClean="0"/>
              <a:t>work</a:t>
            </a:r>
            <a:r>
              <a:rPr lang="cs-CZ" sz="2400" dirty="0" smtClean="0"/>
              <a:t>, </a:t>
            </a:r>
            <a:r>
              <a:rPr lang="cs-CZ" sz="2400" dirty="0" err="1" smtClean="0"/>
              <a:t>domesticity</a:t>
            </a:r>
            <a:r>
              <a:rPr lang="cs-CZ" sz="2400" dirty="0" smtClean="0"/>
              <a:t> and </a:t>
            </a:r>
            <a:r>
              <a:rPr lang="cs-CZ" sz="2400" dirty="0" err="1" smtClean="0"/>
              <a:t>consumption</a:t>
            </a:r>
            <a:endParaRPr lang="cs-CZ" sz="2400" dirty="0" smtClean="0"/>
          </a:p>
          <a:p>
            <a:pPr algn="just"/>
            <a:r>
              <a:rPr lang="cs-CZ" sz="2400" dirty="0" smtClean="0"/>
              <a:t>Specificity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housework</a:t>
            </a:r>
            <a:r>
              <a:rPr lang="cs-CZ" sz="2400" dirty="0" smtClean="0"/>
              <a:t> and </a:t>
            </a:r>
            <a:r>
              <a:rPr lang="cs-CZ" sz="2400" dirty="0" err="1" smtClean="0"/>
              <a:t>its</a:t>
            </a:r>
            <a:r>
              <a:rPr lang="cs-CZ" sz="2400" dirty="0" smtClean="0"/>
              <a:t> </a:t>
            </a:r>
            <a:r>
              <a:rPr lang="cs-CZ" sz="2400" dirty="0" err="1" smtClean="0"/>
              <a:t>relation</a:t>
            </a:r>
            <a:r>
              <a:rPr lang="cs-CZ" sz="2400" dirty="0" smtClean="0"/>
              <a:t> to </a:t>
            </a:r>
            <a:r>
              <a:rPr lang="cs-CZ" sz="2400" dirty="0" err="1" smtClean="0"/>
              <a:t>consumption</a:t>
            </a:r>
            <a:r>
              <a:rPr lang="cs-CZ" sz="2400" dirty="0" smtClean="0"/>
              <a:t>: </a:t>
            </a:r>
            <a:r>
              <a:rPr lang="cs-CZ" sz="2400" dirty="0" err="1" smtClean="0"/>
              <a:t>from</a:t>
            </a:r>
            <a:r>
              <a:rPr lang="cs-CZ" sz="2400" dirty="0" smtClean="0"/>
              <a:t> 1980</a:t>
            </a:r>
            <a:r>
              <a:rPr lang="en-US" sz="2400" dirty="0" smtClean="0"/>
              <a:t>’s housework is not compatible with lifestyle and leisure of middle classes in Western world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061187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Home as a space of consumption</a:t>
            </a:r>
            <a:endParaRPr lang="sk-SK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b="1" dirty="0" smtClean="0"/>
              <a:t>20th </a:t>
            </a:r>
            <a:r>
              <a:rPr lang="sk-SK" b="1" dirty="0" err="1" smtClean="0"/>
              <a:t>century</a:t>
            </a:r>
            <a:endParaRPr lang="sk-SK" b="1" dirty="0" smtClean="0"/>
          </a:p>
          <a:p>
            <a:pPr algn="just"/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/>
              <a:t>great</a:t>
            </a:r>
            <a:r>
              <a:rPr lang="en-US" dirty="0"/>
              <a:t> </a:t>
            </a:r>
            <a:r>
              <a:rPr lang="sk-SK" dirty="0" err="1"/>
              <a:t>shift</a:t>
            </a:r>
            <a:r>
              <a:rPr lang="en-US" dirty="0"/>
              <a:t> </a:t>
            </a:r>
            <a:r>
              <a:rPr lang="sk-SK" dirty="0" err="1"/>
              <a:t>from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role of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house</a:t>
            </a:r>
            <a:r>
              <a:rPr lang="sk-SK" dirty="0"/>
              <a:t> as a </a:t>
            </a:r>
            <a:r>
              <a:rPr lang="sk-SK" dirty="0" err="1"/>
              <a:t>source</a:t>
            </a:r>
            <a:r>
              <a:rPr lang="sk-SK" dirty="0"/>
              <a:t> of </a:t>
            </a:r>
            <a:r>
              <a:rPr lang="sk-SK" dirty="0" err="1"/>
              <a:t>moral</a:t>
            </a:r>
            <a:r>
              <a:rPr lang="sk-SK" dirty="0"/>
              <a:t> </a:t>
            </a:r>
            <a:r>
              <a:rPr lang="sk-SK" dirty="0" err="1"/>
              <a:t>welfare</a:t>
            </a:r>
            <a:r>
              <a:rPr lang="sk-SK" dirty="0"/>
              <a:t> to </a:t>
            </a:r>
            <a:r>
              <a:rPr lang="sk-SK" dirty="0" err="1"/>
              <a:t>the</a:t>
            </a:r>
            <a:r>
              <a:rPr lang="sk-SK" dirty="0"/>
              <a:t> role of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house</a:t>
            </a:r>
            <a:r>
              <a:rPr lang="sk-SK" dirty="0"/>
              <a:t> as a </a:t>
            </a:r>
            <a:r>
              <a:rPr lang="sk-SK" dirty="0" err="1"/>
              <a:t>source</a:t>
            </a:r>
            <a:r>
              <a:rPr lang="sk-SK" dirty="0"/>
              <a:t> of </a:t>
            </a:r>
            <a:r>
              <a:rPr lang="sk-SK" dirty="0" err="1"/>
              <a:t>physical</a:t>
            </a:r>
            <a:r>
              <a:rPr lang="sk-SK" dirty="0"/>
              <a:t> </a:t>
            </a:r>
            <a:r>
              <a:rPr lang="sk-SK" dirty="0" err="1"/>
              <a:t>welfare</a:t>
            </a:r>
            <a:r>
              <a:rPr lang="sk-SK" dirty="0"/>
              <a:t>. </a:t>
            </a:r>
            <a:r>
              <a:rPr lang="sk-SK" dirty="0" err="1" smtClean="0"/>
              <a:t>This</a:t>
            </a:r>
            <a:r>
              <a:rPr lang="en-US" dirty="0" smtClean="0"/>
              <a:t> </a:t>
            </a:r>
            <a:r>
              <a:rPr lang="sk-SK" dirty="0" err="1" smtClean="0"/>
              <a:t>corresponded</a:t>
            </a:r>
            <a:r>
              <a:rPr lang="sk-SK" dirty="0" smtClean="0"/>
              <a:t> </a:t>
            </a:r>
            <a:r>
              <a:rPr lang="sk-SK" dirty="0"/>
              <a:t>to a change </a:t>
            </a:r>
            <a:r>
              <a:rPr lang="sk-SK" dirty="0" err="1"/>
              <a:t>from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home</a:t>
            </a:r>
            <a:r>
              <a:rPr lang="sk-SK" dirty="0"/>
              <a:t> as a </a:t>
            </a:r>
            <a:r>
              <a:rPr lang="sk-SK" dirty="0" err="1"/>
              <a:t>place</a:t>
            </a:r>
            <a:r>
              <a:rPr lang="sk-SK" dirty="0"/>
              <a:t> of </a:t>
            </a:r>
            <a:r>
              <a:rPr lang="sk-SK" dirty="0" err="1"/>
              <a:t>beauty</a:t>
            </a:r>
            <a:r>
              <a:rPr lang="sk-SK" dirty="0"/>
              <a:t> to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home</a:t>
            </a:r>
            <a:r>
              <a:rPr lang="sk-SK" dirty="0"/>
              <a:t> as a </a:t>
            </a:r>
            <a:r>
              <a:rPr lang="sk-SK" dirty="0" err="1"/>
              <a:t>place</a:t>
            </a:r>
            <a:r>
              <a:rPr lang="sk-SK" dirty="0"/>
              <a:t> of </a:t>
            </a:r>
            <a:r>
              <a:rPr lang="sk-SK" dirty="0" err="1" smtClean="0"/>
              <a:t>efficiency</a:t>
            </a:r>
            <a:r>
              <a:rPr lang="en-US" dirty="0" smtClean="0"/>
              <a:t>. </a:t>
            </a:r>
            <a:endParaRPr lang="en-US" dirty="0"/>
          </a:p>
          <a:p>
            <a:pPr algn="just"/>
            <a:r>
              <a:rPr lang="sk-SK" dirty="0" err="1" smtClean="0"/>
              <a:t>shift</a:t>
            </a:r>
            <a:r>
              <a:rPr lang="sk-SK" dirty="0" smtClean="0"/>
              <a:t> </a:t>
            </a:r>
            <a:r>
              <a:rPr lang="sk-SK" dirty="0" err="1"/>
              <a:t>from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inculcation</a:t>
            </a:r>
            <a:r>
              <a:rPr lang="sk-SK" dirty="0"/>
              <a:t> of </a:t>
            </a:r>
            <a:r>
              <a:rPr lang="sk-SK" dirty="0" err="1"/>
              <a:t>collective</a:t>
            </a:r>
            <a:r>
              <a:rPr lang="sk-SK" dirty="0"/>
              <a:t> </a:t>
            </a:r>
            <a:r>
              <a:rPr lang="sk-SK" dirty="0" err="1"/>
              <a:t>sentiments</a:t>
            </a:r>
            <a:r>
              <a:rPr lang="sk-SK" dirty="0"/>
              <a:t> of </a:t>
            </a:r>
            <a:r>
              <a:rPr lang="sk-SK" dirty="0" err="1"/>
              <a:t>good</a:t>
            </a:r>
            <a:r>
              <a:rPr lang="sk-SK" dirty="0"/>
              <a:t> </a:t>
            </a:r>
            <a:r>
              <a:rPr lang="sk-SK" dirty="0" err="1"/>
              <a:t>behaviour</a:t>
            </a:r>
            <a:r>
              <a:rPr lang="sk-SK" dirty="0"/>
              <a:t>, </a:t>
            </a:r>
            <a:r>
              <a:rPr lang="sk-SK" dirty="0" err="1"/>
              <a:t>honesty</a:t>
            </a:r>
            <a:r>
              <a:rPr lang="sk-SK" dirty="0"/>
              <a:t> and </a:t>
            </a:r>
            <a:r>
              <a:rPr lang="sk-SK" dirty="0" err="1"/>
              <a:t>respect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property</a:t>
            </a:r>
            <a:r>
              <a:rPr lang="sk-SK" dirty="0"/>
              <a:t> </a:t>
            </a:r>
            <a:r>
              <a:rPr lang="sk-SK" dirty="0" err="1"/>
              <a:t>through</a:t>
            </a:r>
            <a:r>
              <a:rPr lang="sk-SK" dirty="0"/>
              <a:t> </a:t>
            </a:r>
            <a:r>
              <a:rPr lang="sk-SK" dirty="0" err="1"/>
              <a:t>drawing</a:t>
            </a:r>
            <a:r>
              <a:rPr lang="sk-SK" dirty="0"/>
              <a:t> </a:t>
            </a:r>
            <a:r>
              <a:rPr lang="sk-SK" dirty="0" err="1"/>
              <a:t>room</a:t>
            </a:r>
            <a:r>
              <a:rPr lang="sk-SK" dirty="0"/>
              <a:t> </a:t>
            </a:r>
            <a:r>
              <a:rPr lang="sk-SK" dirty="0" err="1"/>
              <a:t>beauty</a:t>
            </a:r>
            <a:r>
              <a:rPr lang="sk-SK" dirty="0"/>
              <a:t> to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efficient</a:t>
            </a:r>
            <a:r>
              <a:rPr lang="sk-SK" dirty="0"/>
              <a:t> </a:t>
            </a:r>
            <a:r>
              <a:rPr lang="sk-SK" dirty="0" err="1"/>
              <a:t>production</a:t>
            </a:r>
            <a:r>
              <a:rPr lang="sk-SK" dirty="0"/>
              <a:t> of </a:t>
            </a:r>
            <a:r>
              <a:rPr lang="sk-SK" dirty="0" err="1" smtClean="0"/>
              <a:t>individual</a:t>
            </a:r>
            <a:r>
              <a:rPr lang="en-US" dirty="0" smtClean="0"/>
              <a:t> </a:t>
            </a:r>
            <a:r>
              <a:rPr lang="sk-SK" dirty="0" err="1" smtClean="0"/>
              <a:t>human</a:t>
            </a:r>
            <a:r>
              <a:rPr lang="sk-SK" dirty="0" smtClean="0"/>
              <a:t> </a:t>
            </a:r>
            <a:r>
              <a:rPr lang="sk-SK" dirty="0" err="1" smtClean="0"/>
              <a:t>bodies</a:t>
            </a:r>
            <a:endParaRPr lang="en-US" dirty="0"/>
          </a:p>
          <a:p>
            <a:pPr algn="just"/>
            <a:endParaRPr lang="sk-SK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09544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latin typeface="+mn-lt"/>
              </a:rPr>
              <a:t>If the nineteenth century was the century of the drawing room, the twentieth century was the century of the </a:t>
            </a:r>
            <a:r>
              <a:rPr lang="en-US" sz="3600" b="1" dirty="0" smtClean="0">
                <a:latin typeface="+mn-lt"/>
              </a:rPr>
              <a:t>kitchen</a:t>
            </a:r>
            <a:endParaRPr lang="sk-SK" sz="3600" b="1" dirty="0">
              <a:latin typeface="+mn-lt"/>
            </a:endParaRP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91366"/>
            <a:ext cx="5181600" cy="3419856"/>
          </a:xfrm>
        </p:spPr>
      </p:pic>
      <p:pic>
        <p:nvPicPr>
          <p:cNvPr id="10" name="Zástupný symbol pro obsah 9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2482056"/>
            <a:ext cx="4572000" cy="3038475"/>
          </a:xfrm>
        </p:spPr>
      </p:pic>
    </p:spTree>
    <p:extLst>
      <p:ext uri="{BB962C8B-B14F-4D97-AF65-F5344CB8AC3E}">
        <p14:creationId xmlns:p14="http://schemas.microsoft.com/office/powerpoint/2010/main" val="3933180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Home as a space of consumption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If </a:t>
            </a:r>
            <a:r>
              <a:rPr lang="en-US" dirty="0"/>
              <a:t>the nineteenth century was the century of the drawing room, the twentieth century was the century of the </a:t>
            </a:r>
            <a:r>
              <a:rPr lang="en-US" dirty="0" smtClean="0"/>
              <a:t>kitchen </a:t>
            </a:r>
            <a:endParaRPr lang="sk-SK" dirty="0" smtClean="0"/>
          </a:p>
          <a:p>
            <a:pPr algn="just"/>
            <a:r>
              <a:rPr lang="sk-SK" dirty="0" err="1" smtClean="0"/>
              <a:t>kitchen</a:t>
            </a:r>
            <a:r>
              <a:rPr lang="sk-SK" dirty="0" smtClean="0"/>
              <a:t> </a:t>
            </a:r>
            <a:r>
              <a:rPr lang="sk-SK" dirty="0"/>
              <a:t>as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central</a:t>
            </a:r>
            <a:r>
              <a:rPr lang="sk-SK" dirty="0"/>
              <a:t> </a:t>
            </a:r>
            <a:r>
              <a:rPr lang="sk-SK" dirty="0" err="1"/>
              <a:t>room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production</a:t>
            </a:r>
            <a:r>
              <a:rPr lang="sk-SK" dirty="0"/>
              <a:t> of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healthy</a:t>
            </a:r>
            <a:r>
              <a:rPr lang="sk-SK" dirty="0"/>
              <a:t> </a:t>
            </a:r>
            <a:r>
              <a:rPr lang="sk-SK" dirty="0" err="1"/>
              <a:t>individual</a:t>
            </a:r>
            <a:r>
              <a:rPr lang="sk-SK" dirty="0"/>
              <a:t> </a:t>
            </a:r>
            <a:r>
              <a:rPr lang="sk-SK" dirty="0" smtClean="0"/>
              <a:t>body</a:t>
            </a:r>
            <a:r>
              <a:rPr lang="en-US" dirty="0" smtClean="0"/>
              <a:t>; multifunctional</a:t>
            </a:r>
            <a:r>
              <a:rPr lang="sk-SK" dirty="0" smtClean="0"/>
              <a:t> </a:t>
            </a:r>
            <a:r>
              <a:rPr lang="en-US" dirty="0" smtClean="0"/>
              <a:t>kitchen appliances; </a:t>
            </a:r>
            <a:r>
              <a:rPr lang="en-US" dirty="0"/>
              <a:t>kitchen as a place of </a:t>
            </a:r>
            <a:r>
              <a:rPr lang="en-US" dirty="0" smtClean="0"/>
              <a:t>modernity</a:t>
            </a:r>
            <a:endParaRPr lang="sk-SK" dirty="0"/>
          </a:p>
          <a:p>
            <a:pPr algn="just"/>
            <a:endParaRPr lang="sk-SK" dirty="0"/>
          </a:p>
          <a:p>
            <a:pPr algn="just"/>
            <a:endParaRPr lang="sk-SK" dirty="0"/>
          </a:p>
          <a:p>
            <a:endParaRPr lang="sk-SK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2237" y="1825625"/>
            <a:ext cx="2143125" cy="2143125"/>
          </a:xfr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968" y="2494880"/>
            <a:ext cx="1828800" cy="18288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8806" y="4001294"/>
            <a:ext cx="2143125" cy="214312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1931" y="4001294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886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Home and hygiene: Home as a space where order is established</a:t>
            </a:r>
            <a:endParaRPr lang="sk-SK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Late 19th </a:t>
            </a:r>
            <a:r>
              <a:rPr lang="cs-CZ" dirty="0" err="1" smtClean="0"/>
              <a:t>century</a:t>
            </a:r>
            <a:r>
              <a:rPr lang="cs-CZ" dirty="0" smtClean="0"/>
              <a:t>: rapid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change</a:t>
            </a:r>
            <a:r>
              <a:rPr lang="en-US" dirty="0" smtClean="0"/>
              <a:t>; boundaries became uncertain when working-class movement </a:t>
            </a:r>
            <a:r>
              <a:rPr lang="en-US" dirty="0" err="1" smtClean="0"/>
              <a:t>tincreased</a:t>
            </a:r>
            <a:r>
              <a:rPr lang="en-US" dirty="0" smtClean="0"/>
              <a:t> in power; bourgeois preoccupation with cleanliness as a way of preordering life</a:t>
            </a:r>
          </a:p>
          <a:p>
            <a:r>
              <a:rPr lang="en-US" dirty="0" smtClean="0"/>
              <a:t>In 20</a:t>
            </a:r>
            <a:r>
              <a:rPr lang="en-US" baseline="30000" dirty="0" smtClean="0"/>
              <a:t>th</a:t>
            </a:r>
            <a:r>
              <a:rPr lang="en-US" dirty="0" smtClean="0"/>
              <a:t> century hygiene relate to socialist </a:t>
            </a:r>
            <a:r>
              <a:rPr lang="en-US" dirty="0" err="1" smtClean="0"/>
              <a:t>modernisation</a:t>
            </a:r>
            <a:r>
              <a:rPr lang="en-US" dirty="0" smtClean="0"/>
              <a:t>&gt;: </a:t>
            </a:r>
            <a:endParaRPr lang="cs-CZ" dirty="0" smtClean="0"/>
          </a:p>
          <a:p>
            <a:pPr marL="0" indent="0">
              <a:buNone/>
            </a:pPr>
            <a:r>
              <a:rPr lang="en-US" dirty="0" err="1" smtClean="0"/>
              <a:t>Buchli</a:t>
            </a:r>
            <a:r>
              <a:rPr lang="en-US" dirty="0" smtClean="0"/>
              <a:t>. 1999. Archaeology of socialism</a:t>
            </a:r>
          </a:p>
          <a:p>
            <a:endParaRPr lang="sk-SK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3066" y="2004341"/>
            <a:ext cx="2619375" cy="1743075"/>
          </a:xfrm>
        </p:spPr>
      </p:pic>
      <p:pic>
        <p:nvPicPr>
          <p:cNvPr id="6" name="Zástupný symbol pro obsah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6063" y="3935718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0811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547</Words>
  <Application>Microsoft Office PowerPoint</Application>
  <PresentationFormat>Širokoúhlá obrazovka</PresentationFormat>
  <Paragraphs>47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Home as a site and object of consumption</vt:lpstr>
      <vt:lpstr>Group work:</vt:lpstr>
      <vt:lpstr>House as a metaphor: folk model of economic behaviour</vt:lpstr>
      <vt:lpstr>House as a metaphor: folk model of economic behaviour</vt:lpstr>
      <vt:lpstr>Home as a space of consumption</vt:lpstr>
      <vt:lpstr>Home as a space of consumption</vt:lpstr>
      <vt:lpstr>If the nineteenth century was the century of the drawing room, the twentieth century was the century of the kitchen</vt:lpstr>
      <vt:lpstr>Home as a space of consumption</vt:lpstr>
      <vt:lpstr>Home and hygiene: Home as a space where order is established</vt:lpstr>
      <vt:lpstr>Home as an object of consumption: ownership and appropriation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Burikova</dc:creator>
  <cp:lastModifiedBy>Zuzana Sekeráková Búriková</cp:lastModifiedBy>
  <cp:revision>20</cp:revision>
  <cp:lastPrinted>2019-05-02T07:51:52Z</cp:lastPrinted>
  <dcterms:created xsi:type="dcterms:W3CDTF">2019-04-30T12:10:24Z</dcterms:created>
  <dcterms:modified xsi:type="dcterms:W3CDTF">2019-05-02T07:52:50Z</dcterms:modified>
</cp:coreProperties>
</file>