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71" r:id="rId3"/>
    <p:sldId id="260" r:id="rId4"/>
    <p:sldId id="272" r:id="rId5"/>
    <p:sldId id="273" r:id="rId6"/>
    <p:sldId id="265" r:id="rId7"/>
    <p:sldId id="262" r:id="rId8"/>
    <p:sldId id="263" r:id="rId9"/>
    <p:sldId id="264" r:id="rId10"/>
    <p:sldId id="267" r:id="rId11"/>
    <p:sldId id="268" r:id="rId12"/>
  </p:sldIdLst>
  <p:sldSz cx="12192000" cy="6858000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E14715D-3A73-4CB5-B0E7-89B550B08F89}" type="datetimeFigureOut">
              <a:rPr lang="cs-CZ"/>
              <a:pPr/>
              <a:t>11.3.2019</a:t>
            </a:fld>
            <a:endParaRPr lang="cs-CZ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C53DE70-06CA-4575-BC8E-28D9950D762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214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0B56E-FAC6-4844-8B31-49ECDD1C1A5D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6707B-E107-49E1-807B-C5C0F67D80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6C5B-4AEF-4749-B273-B627927F31FE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3EF40-E388-4193-8C0A-600323532D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9509F-D4BB-4B26-AE99-BB01D776FC42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DF73C-EC57-417A-904D-D83B141958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24B86-934C-4A5A-81FF-034DB5D805FD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8D7D5-EFFD-4DCF-8FA7-6CED37ED5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EA734-1173-4DA0-848A-A87C0E9134FC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47C0D-AAC0-4C7B-8754-2E585B257D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758B-44BF-404A-BF4B-0B5CF83A742E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4181C-0B07-4E0F-9536-F6510284E9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E61E9-9221-42F1-8369-2CADDA28F02F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F6E7F-00AC-4BE2-AC54-4C37E9E9FD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4E7D3-B179-496F-9718-AEBCCC4C59ED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F19FD-7FD2-475E-9C89-1DC8DB644E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62031-BAAF-469F-BFA7-E7D7FA22C4F7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70417-D018-4E88-B6C7-569B91F4A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71193-001A-4AB4-B1C9-F49925D3F9E9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40DA5-8D31-4C7E-95F9-4AD53DD62B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335E8-ACA1-4000-94AC-F1B4F887609E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8A29-2B18-4FFF-A425-ECA9C2A734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21343C-7E6A-4970-A311-4D8DD475D957}" type="datetimeFigureOut">
              <a:rPr lang="cs-CZ"/>
              <a:pPr>
                <a:defRPr/>
              </a:pPr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D5544D-EDE0-4BF8-9C6F-294C551E16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u="sng" dirty="0" err="1" smtClean="0"/>
              <a:t>Introduction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b="1" i="1" dirty="0"/>
              <a:t>Anthropology of Consumption and Consumer Society </a:t>
            </a:r>
            <a:endParaRPr lang="sk-SK" sz="3600" b="1" dirty="0"/>
          </a:p>
          <a:p>
            <a:r>
              <a:rPr lang="cs-CZ" sz="3600" dirty="0" smtClean="0"/>
              <a:t>SAN266 </a:t>
            </a:r>
            <a:r>
              <a:rPr lang="cs-CZ" sz="3600" dirty="0" err="1" smtClean="0"/>
              <a:t>Week</a:t>
            </a:r>
            <a:r>
              <a:rPr lang="cs-CZ" sz="3600" dirty="0" smtClean="0"/>
              <a:t>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/>
              <a:t>Benjamin S. Orlove and Henry J. Rutz</a:t>
            </a:r>
            <a:endParaRPr lang="cs-CZ" b="1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Social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Economy</a:t>
            </a:r>
            <a:r>
              <a:rPr lang="sk-SK" sz="3200" b="1" dirty="0" smtClean="0"/>
              <a:t> of </a:t>
            </a:r>
            <a:r>
              <a:rPr lang="sk-SK" sz="3200" b="1" dirty="0" err="1" smtClean="0"/>
              <a:t>Consumption</a:t>
            </a:r>
            <a:r>
              <a:rPr lang="sk-SK" sz="3200" b="1" dirty="0" smtClean="0"/>
              <a:t>. 1989.</a:t>
            </a:r>
          </a:p>
          <a:p>
            <a:r>
              <a:rPr lang="sk-SK" sz="3200" dirty="0" err="1" smtClean="0"/>
              <a:t>Consumption</a:t>
            </a:r>
            <a:r>
              <a:rPr lang="sk-SK" sz="3200" dirty="0" smtClean="0"/>
              <a:t> as </a:t>
            </a:r>
            <a:r>
              <a:rPr lang="sk-SK" sz="3200" dirty="0" err="1" smtClean="0"/>
              <a:t>important</a:t>
            </a:r>
            <a:r>
              <a:rPr lang="sk-SK" sz="3200" dirty="0" smtClean="0"/>
              <a:t> </a:t>
            </a:r>
            <a:r>
              <a:rPr lang="sk-SK" sz="3200" dirty="0" err="1" smtClean="0"/>
              <a:t>for</a:t>
            </a:r>
            <a:r>
              <a:rPr lang="sk-SK" sz="3200" dirty="0" smtClean="0"/>
              <a:t> </a:t>
            </a:r>
            <a:r>
              <a:rPr lang="sk-SK" sz="3200" dirty="0" err="1" smtClean="0"/>
              <a:t>economic</a:t>
            </a:r>
            <a:r>
              <a:rPr lang="sk-SK" sz="3200" dirty="0" smtClean="0"/>
              <a:t> </a:t>
            </a:r>
            <a:r>
              <a:rPr lang="sk-SK" sz="3200" dirty="0" err="1" smtClean="0"/>
              <a:t>anthropology</a:t>
            </a:r>
            <a:endParaRPr lang="sk-SK" sz="3200" dirty="0" smtClean="0"/>
          </a:p>
          <a:p>
            <a:r>
              <a:rPr lang="sk-SK" sz="3200" dirty="0" err="1" smtClean="0"/>
              <a:t>Similar</a:t>
            </a:r>
            <a:r>
              <a:rPr lang="sk-SK" sz="3200" dirty="0" smtClean="0"/>
              <a:t> </a:t>
            </a:r>
            <a:r>
              <a:rPr lang="sk-SK" sz="3200" dirty="0" err="1" smtClean="0"/>
              <a:t>themes</a:t>
            </a:r>
            <a:r>
              <a:rPr lang="sk-SK" sz="3200" dirty="0" smtClean="0"/>
              <a:t> as </a:t>
            </a:r>
            <a:r>
              <a:rPr lang="sk-SK" sz="3200" dirty="0" err="1" smtClean="0"/>
              <a:t>economy</a:t>
            </a:r>
            <a:r>
              <a:rPr lang="sk-SK" sz="3200" dirty="0" smtClean="0"/>
              <a:t>, </a:t>
            </a:r>
            <a:r>
              <a:rPr lang="sk-SK" sz="3200" dirty="0" err="1" smtClean="0"/>
              <a:t>but</a:t>
            </a:r>
            <a:r>
              <a:rPr lang="sk-SK" sz="3200" dirty="0" smtClean="0"/>
              <a:t> in 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context</a:t>
            </a:r>
            <a:r>
              <a:rPr lang="sk-SK" sz="3200" dirty="0" smtClean="0"/>
              <a:t> of </a:t>
            </a:r>
            <a:r>
              <a:rPr lang="sk-SK" sz="3200" dirty="0" err="1" smtClean="0"/>
              <a:t>social</a:t>
            </a:r>
            <a:r>
              <a:rPr lang="sk-SK" sz="3200" dirty="0" smtClean="0"/>
              <a:t> </a:t>
            </a:r>
            <a:r>
              <a:rPr lang="sk-SK" sz="3200" dirty="0" err="1" smtClean="0"/>
              <a:t>relations</a:t>
            </a:r>
            <a:r>
              <a:rPr lang="sk-SK" sz="3200" dirty="0" smtClean="0"/>
              <a:t> and </a:t>
            </a:r>
            <a:r>
              <a:rPr lang="sk-SK" sz="3200" dirty="0" err="1" smtClean="0"/>
              <a:t>structures</a:t>
            </a:r>
            <a:r>
              <a:rPr lang="sk-SK" sz="3200" dirty="0" smtClean="0"/>
              <a:t>. </a:t>
            </a:r>
          </a:p>
          <a:p>
            <a:r>
              <a:rPr lang="sk-SK" sz="3200" dirty="0" err="1" smtClean="0"/>
              <a:t>What</a:t>
            </a:r>
            <a:r>
              <a:rPr lang="sk-SK" sz="3200" dirty="0" smtClean="0"/>
              <a:t> are </a:t>
            </a:r>
            <a:r>
              <a:rPr lang="sk-SK" sz="3200" dirty="0" err="1" smtClean="0"/>
              <a:t>social</a:t>
            </a:r>
            <a:r>
              <a:rPr lang="sk-SK" sz="3200" dirty="0" smtClean="0"/>
              <a:t> and </a:t>
            </a:r>
            <a:r>
              <a:rPr lang="sk-SK" sz="3200" dirty="0" err="1" smtClean="0"/>
              <a:t>cultural</a:t>
            </a:r>
            <a:r>
              <a:rPr lang="sk-SK" sz="3200" dirty="0" smtClean="0"/>
              <a:t> </a:t>
            </a:r>
            <a:r>
              <a:rPr lang="sk-SK" sz="3200" dirty="0" err="1" smtClean="0"/>
              <a:t>determinants</a:t>
            </a:r>
            <a:r>
              <a:rPr lang="sk-SK" sz="3200" dirty="0" smtClean="0"/>
              <a:t> of </a:t>
            </a:r>
            <a:r>
              <a:rPr lang="sk-SK" sz="3200" dirty="0" err="1" smtClean="0"/>
              <a:t>offer</a:t>
            </a:r>
            <a:r>
              <a:rPr lang="sk-SK" sz="3200" dirty="0" smtClean="0"/>
              <a:t> and </a:t>
            </a:r>
            <a:r>
              <a:rPr lang="sk-SK" sz="3200" dirty="0" err="1" smtClean="0"/>
              <a:t>demand</a:t>
            </a:r>
            <a:r>
              <a:rPr lang="sk-SK" sz="3200" dirty="0" smtClean="0"/>
              <a:t>? </a:t>
            </a:r>
          </a:p>
          <a:p>
            <a:pPr>
              <a:buFont typeface="Arial" charset="0"/>
              <a:buNone/>
            </a:pPr>
            <a:endParaRPr lang="sk-SK" sz="3200" b="1" dirty="0" smtClean="0"/>
          </a:p>
          <a:p>
            <a:pPr>
              <a:buFont typeface="Arial" charset="0"/>
              <a:buNone/>
            </a:pPr>
            <a:endParaRPr lang="cs-CZ" sz="32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90</a:t>
            </a:r>
            <a:r>
              <a:rPr lang="en-US" dirty="0" smtClean="0"/>
              <a:t>’s</a:t>
            </a:r>
            <a:endParaRPr lang="cs-CZ" dirty="0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Meaning of objects, symbolic goods</a:t>
            </a:r>
            <a:endParaRPr lang="sk-SK" sz="3200" dirty="0" smtClean="0"/>
          </a:p>
          <a:p>
            <a:r>
              <a:rPr lang="en-US" sz="3200" dirty="0" smtClean="0"/>
              <a:t>Consumption and </a:t>
            </a:r>
            <a:r>
              <a:rPr lang="sk-SK" sz="3200" dirty="0" err="1" smtClean="0"/>
              <a:t>identit</a:t>
            </a:r>
            <a:r>
              <a:rPr lang="en-US" sz="3200" dirty="0"/>
              <a:t>y</a:t>
            </a:r>
            <a:r>
              <a:rPr lang="sk-SK" sz="3200" dirty="0" smtClean="0"/>
              <a:t> – </a:t>
            </a:r>
            <a:r>
              <a:rPr lang="en-US" sz="3200" dirty="0" smtClean="0"/>
              <a:t>class</a:t>
            </a:r>
            <a:r>
              <a:rPr lang="sk-SK" sz="3200" dirty="0" smtClean="0"/>
              <a:t>, </a:t>
            </a:r>
            <a:r>
              <a:rPr lang="en-US" sz="3200" dirty="0" smtClean="0"/>
              <a:t>gender</a:t>
            </a:r>
            <a:r>
              <a:rPr lang="sk-SK" sz="3200" dirty="0" smtClean="0"/>
              <a:t>, </a:t>
            </a:r>
            <a:r>
              <a:rPr lang="en-US" sz="3200" dirty="0" smtClean="0"/>
              <a:t>ethnicity</a:t>
            </a:r>
            <a:r>
              <a:rPr lang="sk-SK" sz="3200" dirty="0" smtClean="0"/>
              <a:t>, </a:t>
            </a:r>
            <a:r>
              <a:rPr lang="en-US" sz="3200" dirty="0" smtClean="0"/>
              <a:t>subcultures</a:t>
            </a:r>
            <a:endParaRPr lang="sk-SK" sz="3200" dirty="0" smtClean="0"/>
          </a:p>
          <a:p>
            <a:r>
              <a:rPr lang="en-US" sz="3200" dirty="0"/>
              <a:t>Consumption </a:t>
            </a:r>
            <a:r>
              <a:rPr lang="en-US" sz="3200" dirty="0" smtClean="0"/>
              <a:t>and capitalism</a:t>
            </a:r>
            <a:r>
              <a:rPr lang="sk-SK" sz="3200" dirty="0" smtClean="0"/>
              <a:t>– </a:t>
            </a:r>
            <a:r>
              <a:rPr lang="en-US" sz="3200" dirty="0" smtClean="0"/>
              <a:t>origin of consumer culture and society</a:t>
            </a:r>
          </a:p>
          <a:p>
            <a:r>
              <a:rPr lang="en-US" sz="3200" dirty="0" smtClean="0"/>
              <a:t>To a lesser extent political economy, material conditions of consumer practices, inequality</a:t>
            </a:r>
            <a:endParaRPr lang="cs-CZ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Introductory discussion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consumption?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consumer society?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what spheres of your life are you a consumer? In </a:t>
            </a:r>
            <a:r>
              <a:rPr lang="en-US" dirty="0"/>
              <a:t>what spheres of your life </a:t>
            </a:r>
            <a:r>
              <a:rPr lang="en-US" dirty="0" smtClean="0"/>
              <a:t>you are not?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in your opinion specific for anthropological approaches to consumption? What do you consider to be main </a:t>
            </a:r>
            <a:r>
              <a:rPr lang="cs-CZ" dirty="0" err="1" smtClean="0"/>
              <a:t>contribution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anthropology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consumption</a:t>
            </a:r>
            <a:r>
              <a:rPr lang="cs-CZ" dirty="0" smtClean="0"/>
              <a:t>?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sk-SK" dirty="0"/>
          </a:p>
          <a:p>
            <a:pPr marL="514350" indent="-514350">
              <a:buFont typeface="+mj-lt"/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9039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Consumption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Daniel Miller: „acquisition, appropriation and usage of </a:t>
            </a:r>
            <a:r>
              <a:rPr lang="cs-CZ" sz="3200" dirty="0" err="1" smtClean="0"/>
              <a:t>commodities</a:t>
            </a:r>
            <a:r>
              <a:rPr lang="en-US" sz="3200" dirty="0" smtClean="0"/>
              <a:t>“, </a:t>
            </a:r>
            <a:r>
              <a:rPr lang="cs-CZ" sz="3200" dirty="0" err="1" smtClean="0"/>
              <a:t>elsewhere</a:t>
            </a:r>
            <a:r>
              <a:rPr lang="cs-CZ" sz="3200" dirty="0" smtClean="0"/>
              <a:t>: </a:t>
            </a:r>
            <a:r>
              <a:rPr lang="en-US" sz="3200" dirty="0" smtClean="0"/>
              <a:t>„</a:t>
            </a:r>
            <a:r>
              <a:rPr lang="cs-CZ" sz="3200" dirty="0" smtClean="0"/>
              <a:t>dependence on </a:t>
            </a:r>
            <a:r>
              <a:rPr lang="cs-CZ" sz="3200" dirty="0" err="1" smtClean="0"/>
              <a:t>obejcts</a:t>
            </a:r>
            <a:r>
              <a:rPr lang="cs-CZ" sz="3200" dirty="0" smtClean="0"/>
              <a:t> </a:t>
            </a:r>
            <a:r>
              <a:rPr lang="cs-CZ" sz="3200" dirty="0" err="1" smtClean="0"/>
              <a:t>produced</a:t>
            </a:r>
            <a:r>
              <a:rPr lang="cs-CZ" sz="3200" dirty="0" smtClean="0"/>
              <a:t> by </a:t>
            </a:r>
            <a:r>
              <a:rPr lang="cs-CZ" sz="3200" dirty="0" err="1" smtClean="0"/>
              <a:t>other</a:t>
            </a:r>
            <a:r>
              <a:rPr lang="cs-CZ" sz="3200" dirty="0" smtClean="0"/>
              <a:t> </a:t>
            </a:r>
            <a:r>
              <a:rPr lang="cs-CZ" sz="3200" dirty="0" err="1" smtClean="0"/>
              <a:t>people</a:t>
            </a:r>
            <a:r>
              <a:rPr lang="en-US" sz="3200" dirty="0" smtClean="0"/>
              <a:t>“.  (</a:t>
            </a:r>
            <a:r>
              <a:rPr lang="cs-CZ" sz="3200" dirty="0" smtClean="0"/>
              <a:t>study </a:t>
            </a:r>
            <a:r>
              <a:rPr lang="en-US" sz="3200" dirty="0" smtClean="0"/>
              <a:t>Consumption and Commodities. 1995)</a:t>
            </a:r>
          </a:p>
          <a:p>
            <a:r>
              <a:rPr lang="en-US" sz="3200" dirty="0" smtClean="0"/>
              <a:t>James Carrier: „</a:t>
            </a:r>
            <a:r>
              <a:rPr lang="cs-CZ" sz="3200" dirty="0" err="1" smtClean="0"/>
              <a:t>meaningful</a:t>
            </a:r>
            <a:r>
              <a:rPr lang="cs-CZ" sz="3200" dirty="0" smtClean="0"/>
              <a:t> </a:t>
            </a:r>
            <a:r>
              <a:rPr lang="cs-CZ" sz="3200" dirty="0" err="1" smtClean="0"/>
              <a:t>usage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objects</a:t>
            </a:r>
            <a:r>
              <a:rPr lang="cs-CZ" sz="3200" dirty="0" smtClean="0"/>
              <a:t> </a:t>
            </a:r>
            <a:r>
              <a:rPr lang="cs-CZ" sz="3200" dirty="0" err="1" smtClean="0"/>
              <a:t>people</a:t>
            </a:r>
            <a:r>
              <a:rPr lang="cs-CZ" sz="3200" dirty="0" smtClean="0"/>
              <a:t> are </a:t>
            </a:r>
            <a:r>
              <a:rPr lang="cs-CZ" sz="3200" dirty="0" err="1" smtClean="0"/>
              <a:t>related</a:t>
            </a:r>
            <a:r>
              <a:rPr lang="cs-CZ" sz="3200" dirty="0" smtClean="0"/>
              <a:t> to</a:t>
            </a:r>
            <a:r>
              <a:rPr lang="en-US" sz="3200" dirty="0" smtClean="0"/>
              <a:t>“ – </a:t>
            </a:r>
            <a:r>
              <a:rPr lang="cs-CZ" sz="3200" dirty="0" err="1" smtClean="0"/>
              <a:t>usage</a:t>
            </a:r>
            <a:r>
              <a:rPr lang="cs-CZ" sz="3200" dirty="0" smtClean="0"/>
              <a:t> </a:t>
            </a:r>
            <a:r>
              <a:rPr lang="cs-CZ" sz="3200" dirty="0" err="1" smtClean="0"/>
              <a:t>can</a:t>
            </a:r>
            <a:r>
              <a:rPr lang="cs-CZ" sz="3200" dirty="0" smtClean="0"/>
              <a:t> </a:t>
            </a:r>
            <a:r>
              <a:rPr lang="cs-CZ" sz="3200" dirty="0" err="1" smtClean="0"/>
              <a:t>be</a:t>
            </a:r>
            <a:r>
              <a:rPr lang="cs-CZ" sz="3200" dirty="0"/>
              <a:t> </a:t>
            </a:r>
            <a:r>
              <a:rPr lang="cs-CZ" sz="3200" dirty="0" err="1" smtClean="0"/>
              <a:t>material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/>
              <a:t>mental</a:t>
            </a:r>
            <a:r>
              <a:rPr lang="cs-CZ" sz="3200" dirty="0"/>
              <a:t> </a:t>
            </a:r>
            <a:r>
              <a:rPr lang="cs-CZ" sz="3200" dirty="0" smtClean="0"/>
              <a:t>(</a:t>
            </a:r>
            <a:r>
              <a:rPr lang="en-US" sz="3200" dirty="0" smtClean="0"/>
              <a:t>meanings, ideas)</a:t>
            </a:r>
            <a:r>
              <a:rPr lang="cs-CZ" sz="3200" dirty="0" smtClean="0"/>
              <a:t>, </a:t>
            </a:r>
            <a:r>
              <a:rPr lang="cs-CZ" sz="3200" dirty="0" err="1" smtClean="0"/>
              <a:t>relation</a:t>
            </a:r>
            <a:r>
              <a:rPr lang="cs-CZ" sz="3200" dirty="0" smtClean="0"/>
              <a:t> </a:t>
            </a:r>
            <a:r>
              <a:rPr lang="cs-CZ" sz="3200" dirty="0" err="1" smtClean="0"/>
              <a:t>can</a:t>
            </a:r>
            <a:r>
              <a:rPr lang="cs-CZ" sz="3200" dirty="0" smtClean="0"/>
              <a:t> </a:t>
            </a:r>
            <a:r>
              <a:rPr lang="cs-CZ" sz="3200" dirty="0" err="1" smtClean="0"/>
              <a:t>mean</a:t>
            </a:r>
            <a:r>
              <a:rPr lang="cs-CZ" sz="3200" dirty="0" smtClean="0"/>
              <a:t> </a:t>
            </a:r>
            <a:r>
              <a:rPr lang="cs-CZ" sz="3200" dirty="0" err="1" smtClean="0"/>
              <a:t>ownership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contemplation</a:t>
            </a:r>
            <a:r>
              <a:rPr lang="en-US" sz="3200" dirty="0" smtClean="0"/>
              <a:t> (Consumption, Enc. of Social and Cultural </a:t>
            </a:r>
            <a:r>
              <a:rPr lang="en-US" sz="3200" dirty="0" err="1" smtClean="0"/>
              <a:t>Anth</a:t>
            </a:r>
            <a:r>
              <a:rPr lang="en-US" sz="3200" dirty="0" smtClean="0"/>
              <a:t>. )</a:t>
            </a:r>
          </a:p>
          <a:p>
            <a:r>
              <a:rPr lang="en-US" sz="3200" dirty="0" smtClean="0"/>
              <a:t>Non</a:t>
            </a:r>
            <a:r>
              <a:rPr lang="cs-CZ" sz="3200" dirty="0" smtClean="0"/>
              <a:t>-</a:t>
            </a:r>
            <a:r>
              <a:rPr lang="cs-CZ" sz="3200" dirty="0" err="1" smtClean="0"/>
              <a:t>production</a:t>
            </a:r>
            <a:r>
              <a:rPr lang="en-US" sz="3200" dirty="0" smtClean="0"/>
              <a:t>, </a:t>
            </a:r>
            <a:r>
              <a:rPr lang="cs-CZ" sz="3200" dirty="0" err="1" smtClean="0"/>
              <a:t>act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shopping/</a:t>
            </a:r>
            <a:r>
              <a:rPr lang="cs-CZ" sz="3200" dirty="0" err="1" smtClean="0"/>
              <a:t>acquisition</a:t>
            </a:r>
            <a:endParaRPr lang="en-US" sz="3200" dirty="0" smtClean="0"/>
          </a:p>
          <a:p>
            <a:endParaRPr lang="en-US" sz="3200" dirty="0" smtClean="0"/>
          </a:p>
          <a:p>
            <a:pPr>
              <a:buFont typeface="Arial" charset="0"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Consumption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material</a:t>
            </a:r>
            <a:r>
              <a:rPr lang="cs-CZ" dirty="0" smtClean="0"/>
              <a:t> and </a:t>
            </a:r>
            <a:r>
              <a:rPr lang="cs-CZ" dirty="0" err="1" smtClean="0"/>
              <a:t>symbolic</a:t>
            </a:r>
            <a:r>
              <a:rPr lang="cs-CZ" dirty="0" smtClean="0"/>
              <a:t> </a:t>
            </a:r>
            <a:r>
              <a:rPr lang="en-US" dirty="0" smtClean="0"/>
              <a:t>work of </a:t>
            </a:r>
            <a:r>
              <a:rPr lang="cs-CZ" dirty="0" err="1" smtClean="0"/>
              <a:t>appropriation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/</a:t>
            </a:r>
            <a:r>
              <a:rPr lang="cs-CZ" dirty="0" err="1" smtClean="0"/>
              <a:t>commodities</a:t>
            </a:r>
            <a:r>
              <a:rPr lang="cs-CZ" dirty="0" smtClean="0"/>
              <a:t> </a:t>
            </a:r>
            <a:r>
              <a:rPr lang="en-US" dirty="0" smtClean="0"/>
              <a:t>(objects produced for exchange, exchanged/acquired through the market)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9547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Consumer society and Culture</a:t>
            </a:r>
            <a:endParaRPr lang="cs-CZ" b="1" dirty="0" smtClean="0"/>
          </a:p>
        </p:txBody>
      </p:sp>
      <p:sp>
        <p:nvSpPr>
          <p:cNvPr id="31747" name="Rectangl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Don </a:t>
            </a:r>
            <a:r>
              <a:rPr lang="sk-SK" b="1" dirty="0" err="1" smtClean="0"/>
              <a:t>Slater</a:t>
            </a:r>
            <a:r>
              <a:rPr lang="sk-SK" dirty="0" smtClean="0"/>
              <a:t>: </a:t>
            </a:r>
          </a:p>
          <a:p>
            <a:r>
              <a:rPr lang="en-US" dirty="0" smtClean="0"/>
              <a:t>Consumption dominated by consumption of commodities</a:t>
            </a:r>
          </a:p>
          <a:p>
            <a:r>
              <a:rPr lang="en-US" dirty="0" smtClean="0"/>
              <a:t>Commodities are crucial for both cultural and social reproduction. Market is an important means of social and cultural reproduction.</a:t>
            </a:r>
          </a:p>
          <a:p>
            <a:r>
              <a:rPr lang="en-US" dirty="0" smtClean="0"/>
              <a:t>values, activities and institutions defining Modernity: choice, individualism, market relations</a:t>
            </a:r>
            <a:endParaRPr lang="cs-CZ" dirty="0" smtClean="0"/>
          </a:p>
        </p:txBody>
      </p:sp>
      <p:pic>
        <p:nvPicPr>
          <p:cNvPr id="5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673" y="1825625"/>
            <a:ext cx="2066925" cy="2219325"/>
          </a:xfrm>
        </p:spPr>
      </p:pic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17503" y="3587390"/>
            <a:ext cx="207645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3114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Anthropology</a:t>
            </a:r>
            <a:r>
              <a:rPr lang="sk-SK" b="1" dirty="0" smtClean="0"/>
              <a:t>:</a:t>
            </a:r>
            <a:endParaRPr lang="cs-CZ" b="1" dirty="0" smtClean="0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sk-SK" sz="3200" b="1" dirty="0" err="1" smtClean="0"/>
              <a:t>Marshall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Sahlins</a:t>
            </a:r>
            <a:r>
              <a:rPr lang="sk-SK" sz="3200" b="1" dirty="0" smtClean="0"/>
              <a:t>. </a:t>
            </a:r>
            <a:r>
              <a:rPr lang="en-GB" sz="3200" b="1" dirty="0" smtClean="0"/>
              <a:t>1974</a:t>
            </a:r>
            <a:r>
              <a:rPr lang="sk-SK" sz="3200" b="1" dirty="0" smtClean="0"/>
              <a:t>.</a:t>
            </a:r>
            <a:r>
              <a:rPr lang="en-GB" sz="3200" b="1" dirty="0" smtClean="0"/>
              <a:t> </a:t>
            </a:r>
            <a:r>
              <a:rPr lang="en-GB" sz="3200" b="1" i="1" dirty="0" smtClean="0"/>
              <a:t>Original Affluent society</a:t>
            </a:r>
            <a:endParaRPr lang="sk-SK" sz="3200" b="1" i="1" dirty="0" smtClean="0"/>
          </a:p>
          <a:p>
            <a:pPr>
              <a:lnSpc>
                <a:spcPct val="80000"/>
              </a:lnSpc>
            </a:pPr>
            <a:r>
              <a:rPr lang="sk-SK" sz="3200" dirty="0" err="1" smtClean="0"/>
              <a:t>There</a:t>
            </a:r>
            <a:r>
              <a:rPr lang="sk-SK" sz="3200" dirty="0" smtClean="0"/>
              <a:t> </a:t>
            </a:r>
            <a:r>
              <a:rPr lang="sk-SK" sz="3200" dirty="0" err="1" smtClean="0"/>
              <a:t>is</a:t>
            </a:r>
            <a:r>
              <a:rPr lang="sk-SK" sz="3200" dirty="0" smtClean="0"/>
              <a:t> no </a:t>
            </a:r>
            <a:r>
              <a:rPr lang="sk-SK" sz="3200" dirty="0" err="1" smtClean="0"/>
              <a:t>natural</a:t>
            </a:r>
            <a:r>
              <a:rPr lang="sk-SK" sz="3200" dirty="0" smtClean="0"/>
              <a:t> </a:t>
            </a:r>
            <a:r>
              <a:rPr lang="sk-SK" sz="3200" dirty="0" err="1" smtClean="0"/>
              <a:t>desire</a:t>
            </a:r>
            <a:r>
              <a:rPr lang="sk-SK" sz="3200" dirty="0" smtClean="0"/>
              <a:t> to </a:t>
            </a:r>
            <a:r>
              <a:rPr lang="sk-SK" sz="3200" dirty="0" err="1" smtClean="0"/>
              <a:t>own</a:t>
            </a:r>
            <a:r>
              <a:rPr lang="sk-SK" sz="3200" dirty="0" smtClean="0"/>
              <a:t> </a:t>
            </a:r>
            <a:r>
              <a:rPr lang="sk-SK" sz="3200" dirty="0" err="1" smtClean="0"/>
              <a:t>goods</a:t>
            </a:r>
            <a:r>
              <a:rPr lang="sk-SK" sz="3200" dirty="0" smtClean="0"/>
              <a:t> or to </a:t>
            </a:r>
            <a:r>
              <a:rPr lang="sk-SK" sz="3200" dirty="0" err="1" smtClean="0"/>
              <a:t>own</a:t>
            </a:r>
            <a:r>
              <a:rPr lang="sk-SK" sz="3200" dirty="0" smtClean="0"/>
              <a:t> a </a:t>
            </a:r>
            <a:r>
              <a:rPr lang="sk-SK" sz="3200" dirty="0" err="1" smtClean="0"/>
              <a:t>lot</a:t>
            </a:r>
            <a:r>
              <a:rPr lang="en-GB" sz="3200" dirty="0" smtClean="0"/>
              <a:t>. </a:t>
            </a:r>
            <a:r>
              <a:rPr lang="sk-SK" sz="3200" dirty="0" err="1" smtClean="0"/>
              <a:t>Against</a:t>
            </a:r>
            <a:r>
              <a:rPr lang="sk-SK" sz="3200" dirty="0" smtClean="0"/>
              <a:t> </a:t>
            </a:r>
            <a:r>
              <a:rPr lang="sk-SK" sz="3200" dirty="0" err="1" smtClean="0"/>
              <a:t>evolutionist</a:t>
            </a:r>
            <a:r>
              <a:rPr lang="sk-SK" sz="3200" dirty="0" smtClean="0"/>
              <a:t> </a:t>
            </a:r>
            <a:r>
              <a:rPr lang="sk-SK" sz="3200" dirty="0" err="1" smtClean="0"/>
              <a:t>hypothesis</a:t>
            </a:r>
            <a:r>
              <a:rPr lang="sk-SK" sz="3200" dirty="0" smtClean="0"/>
              <a:t> </a:t>
            </a:r>
            <a:r>
              <a:rPr lang="sk-SK" sz="3200" dirty="0" err="1" smtClean="0"/>
              <a:t>that</a:t>
            </a:r>
            <a:r>
              <a:rPr lang="sk-SK" sz="3200" dirty="0" smtClean="0"/>
              <a:t> </a:t>
            </a:r>
            <a:r>
              <a:rPr lang="sk-SK" sz="3200" dirty="0" err="1" smtClean="0"/>
              <a:t>free</a:t>
            </a:r>
            <a:r>
              <a:rPr lang="sk-SK" sz="3200" dirty="0" smtClean="0"/>
              <a:t> </a:t>
            </a:r>
            <a:r>
              <a:rPr lang="sk-SK" sz="3200" dirty="0" err="1" smtClean="0"/>
              <a:t>time</a:t>
            </a:r>
            <a:r>
              <a:rPr lang="sk-SK" sz="3200" dirty="0" smtClean="0"/>
              <a:t> </a:t>
            </a:r>
            <a:r>
              <a:rPr lang="sk-SK" sz="3200" dirty="0" err="1" smtClean="0"/>
              <a:t>evolves</a:t>
            </a:r>
            <a:r>
              <a:rPr lang="sk-SK" sz="3200" dirty="0" smtClean="0"/>
              <a:t> </a:t>
            </a:r>
            <a:r>
              <a:rPr lang="sk-SK" sz="3200" dirty="0" err="1" smtClean="0"/>
              <a:t>with</a:t>
            </a:r>
            <a:r>
              <a:rPr lang="sk-SK" sz="3200" dirty="0" smtClean="0"/>
              <a:t> </a:t>
            </a:r>
            <a:r>
              <a:rPr lang="sk-SK" sz="3200" dirty="0" err="1" smtClean="0"/>
              <a:t>affluence</a:t>
            </a:r>
            <a:r>
              <a:rPr lang="sk-SK" sz="3200" dirty="0" smtClean="0"/>
              <a:t> in late </a:t>
            </a:r>
            <a:r>
              <a:rPr lang="sk-SK" sz="3200" dirty="0" err="1" smtClean="0"/>
              <a:t>stages</a:t>
            </a:r>
            <a:r>
              <a:rPr lang="sk-SK" sz="3200" dirty="0" smtClean="0"/>
              <a:t> of </a:t>
            </a:r>
            <a:r>
              <a:rPr lang="sk-SK" sz="3200" dirty="0" err="1" smtClean="0"/>
              <a:t>social</a:t>
            </a:r>
            <a:r>
              <a:rPr lang="sk-SK" sz="3200" dirty="0" smtClean="0"/>
              <a:t> </a:t>
            </a:r>
            <a:r>
              <a:rPr lang="sk-SK" sz="3200" dirty="0" err="1" smtClean="0"/>
              <a:t>evolution</a:t>
            </a:r>
            <a:endParaRPr lang="sk-SK" sz="3200" dirty="0" smtClean="0"/>
          </a:p>
          <a:p>
            <a:pPr>
              <a:lnSpc>
                <a:spcPct val="80000"/>
              </a:lnSpc>
            </a:pPr>
            <a:r>
              <a:rPr lang="sk-SK" sz="3200" b="1" dirty="0" err="1" smtClean="0"/>
              <a:t>Nancy</a:t>
            </a:r>
            <a:r>
              <a:rPr lang="sk-SK" sz="3200" b="1" dirty="0" smtClean="0"/>
              <a:t> </a:t>
            </a:r>
            <a:r>
              <a:rPr lang="en-GB" sz="3200" b="1" dirty="0" smtClean="0"/>
              <a:t>Munn</a:t>
            </a:r>
            <a:r>
              <a:rPr lang="sk-SK" sz="3200" b="1" dirty="0" smtClean="0"/>
              <a:t>. </a:t>
            </a:r>
            <a:r>
              <a:rPr lang="en-GB" sz="3200" b="1" dirty="0" smtClean="0"/>
              <a:t>1986</a:t>
            </a:r>
            <a:r>
              <a:rPr lang="sk-SK" sz="3200" b="1" dirty="0" smtClean="0"/>
              <a:t>.</a:t>
            </a:r>
            <a:r>
              <a:rPr lang="en-GB" sz="3200" b="1" dirty="0" smtClean="0"/>
              <a:t> </a:t>
            </a:r>
            <a:r>
              <a:rPr lang="en-GB" sz="3200" b="1" i="1" dirty="0" smtClean="0"/>
              <a:t>Fame of </a:t>
            </a:r>
            <a:r>
              <a:rPr lang="en-GB" sz="3200" b="1" i="1" dirty="0" err="1" smtClean="0"/>
              <a:t>Gawa</a:t>
            </a:r>
            <a:endParaRPr lang="sk-SK" sz="3200" b="1" i="1" dirty="0" smtClean="0"/>
          </a:p>
          <a:p>
            <a:pPr>
              <a:lnSpc>
                <a:spcPct val="80000"/>
              </a:lnSpc>
            </a:pPr>
            <a:r>
              <a:rPr lang="sk-SK" sz="3200" dirty="0" err="1" smtClean="0"/>
              <a:t>Consumption</a:t>
            </a:r>
            <a:r>
              <a:rPr lang="sk-SK" sz="3200" dirty="0" smtClean="0"/>
              <a:t> </a:t>
            </a:r>
            <a:r>
              <a:rPr lang="sk-SK" sz="3200" dirty="0" err="1" smtClean="0"/>
              <a:t>is</a:t>
            </a:r>
            <a:r>
              <a:rPr lang="sk-SK" sz="3200" dirty="0" smtClean="0"/>
              <a:t> </a:t>
            </a:r>
            <a:r>
              <a:rPr lang="sk-SK" sz="3200" dirty="0" err="1" smtClean="0"/>
              <a:t>not</a:t>
            </a:r>
            <a:r>
              <a:rPr lang="sk-SK" sz="3200" dirty="0" smtClean="0"/>
              <a:t> </a:t>
            </a:r>
            <a:r>
              <a:rPr lang="sk-SK" sz="3200" dirty="0" err="1" smtClean="0"/>
              <a:t>utilitarian</a:t>
            </a:r>
            <a:r>
              <a:rPr lang="sk-SK" sz="3200" dirty="0" smtClean="0"/>
              <a:t>/</a:t>
            </a:r>
            <a:r>
              <a:rPr lang="sk-SK" sz="3200" dirty="0" err="1" smtClean="0"/>
              <a:t>functional</a:t>
            </a:r>
            <a:endParaRPr lang="sk-SK" sz="32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k-SK" sz="3200" b="1" dirty="0" err="1" smtClean="0"/>
              <a:t>Marilyn</a:t>
            </a:r>
            <a:r>
              <a:rPr lang="sk-SK" sz="3200" b="1" dirty="0" smtClean="0"/>
              <a:t> </a:t>
            </a:r>
            <a:r>
              <a:rPr lang="en-GB" sz="3200" b="1" dirty="0" err="1" smtClean="0"/>
              <a:t>Strathern</a:t>
            </a:r>
            <a:r>
              <a:rPr lang="sk-SK" sz="3200" b="1" dirty="0" smtClean="0"/>
              <a:t>.</a:t>
            </a:r>
            <a:r>
              <a:rPr lang="en-GB" sz="3200" b="1" dirty="0" smtClean="0"/>
              <a:t> 1988</a:t>
            </a:r>
            <a:r>
              <a:rPr lang="sk-SK" sz="3200" b="1" dirty="0" smtClean="0"/>
              <a:t>. </a:t>
            </a:r>
            <a:r>
              <a:rPr lang="sk-SK" sz="3200" b="1" dirty="0" err="1" smtClean="0"/>
              <a:t>Gender</a:t>
            </a:r>
            <a:r>
              <a:rPr lang="sk-SK" sz="3200" b="1" dirty="0" smtClean="0"/>
              <a:t> of </a:t>
            </a:r>
            <a:r>
              <a:rPr lang="sk-SK" sz="3200" b="1" dirty="0" err="1" smtClean="0"/>
              <a:t>Gift</a:t>
            </a:r>
            <a:r>
              <a:rPr lang="sk-SK" sz="3200" b="1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sk-SK" sz="3200" dirty="0" err="1" smtClean="0"/>
              <a:t>Property</a:t>
            </a:r>
            <a:r>
              <a:rPr lang="sk-SK" sz="3200" dirty="0" smtClean="0"/>
              <a:t> and </a:t>
            </a:r>
            <a:r>
              <a:rPr lang="sk-SK" sz="3200" dirty="0" err="1" smtClean="0"/>
              <a:t>production</a:t>
            </a:r>
            <a:r>
              <a:rPr lang="sk-SK" sz="3200" dirty="0" smtClean="0"/>
              <a:t> are </a:t>
            </a:r>
            <a:r>
              <a:rPr lang="sk-SK" sz="3200" dirty="0" err="1" smtClean="0"/>
              <a:t>not</a:t>
            </a:r>
            <a:r>
              <a:rPr lang="sk-SK" sz="3200" dirty="0" smtClean="0"/>
              <a:t> </a:t>
            </a:r>
            <a:r>
              <a:rPr lang="sk-SK" sz="3200" dirty="0" err="1" smtClean="0"/>
              <a:t>neccesarily</a:t>
            </a:r>
            <a:r>
              <a:rPr lang="sk-SK" sz="3200" dirty="0" smtClean="0"/>
              <a:t> </a:t>
            </a:r>
            <a:r>
              <a:rPr lang="sk-SK" sz="3200" dirty="0" err="1" smtClean="0"/>
              <a:t>related</a:t>
            </a:r>
            <a:endParaRPr lang="sk-SK" sz="32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/>
              <a:t>Douglas and Isherwood. 1978. World of Goods</a:t>
            </a:r>
            <a:r>
              <a:rPr lang="sk-SK" smtClean="0"/>
              <a:t>.</a:t>
            </a:r>
            <a:endParaRPr lang="cs-CZ" smtClean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Informational</a:t>
            </a:r>
            <a:r>
              <a:rPr lang="sk-SK" dirty="0" smtClean="0"/>
              <a:t> </a:t>
            </a:r>
            <a:r>
              <a:rPr lang="sk-SK" dirty="0" err="1" smtClean="0"/>
              <a:t>approach</a:t>
            </a:r>
            <a:r>
              <a:rPr lang="sk-SK" dirty="0" smtClean="0"/>
              <a:t> to </a:t>
            </a:r>
            <a:r>
              <a:rPr lang="sk-SK" dirty="0" err="1" smtClean="0"/>
              <a:t>consumption</a:t>
            </a:r>
            <a:endParaRPr lang="sk-SK" dirty="0" smtClean="0"/>
          </a:p>
          <a:p>
            <a:r>
              <a:rPr lang="sk-SK" dirty="0" err="1" smtClean="0"/>
              <a:t>Commodities</a:t>
            </a:r>
            <a:r>
              <a:rPr lang="sk-SK" dirty="0" smtClean="0"/>
              <a:t> as a </a:t>
            </a:r>
            <a:r>
              <a:rPr lang="sk-SK" dirty="0" err="1" smtClean="0"/>
              <a:t>system</a:t>
            </a:r>
            <a:r>
              <a:rPr lang="sk-SK" dirty="0" smtClean="0"/>
              <a:t> of </a:t>
            </a:r>
            <a:r>
              <a:rPr lang="sk-SK" dirty="0" err="1" smtClean="0"/>
              <a:t>categories</a:t>
            </a:r>
            <a:endParaRPr lang="sk-SK" dirty="0" smtClean="0"/>
          </a:p>
          <a:p>
            <a:r>
              <a:rPr lang="sk-SK" dirty="0" err="1" smtClean="0"/>
              <a:t>Consumption</a:t>
            </a:r>
            <a:r>
              <a:rPr lang="sk-SK" dirty="0" smtClean="0"/>
              <a:t> as a </a:t>
            </a:r>
            <a:r>
              <a:rPr lang="sk-SK" dirty="0" err="1" smtClean="0"/>
              <a:t>nonverbal</a:t>
            </a:r>
            <a:r>
              <a:rPr lang="sk-SK" dirty="0" smtClean="0"/>
              <a:t> </a:t>
            </a:r>
            <a:r>
              <a:rPr lang="sk-SK" dirty="0" err="1" smtClean="0"/>
              <a:t>medium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human</a:t>
            </a:r>
            <a:r>
              <a:rPr lang="sk-SK" dirty="0" smtClean="0"/>
              <a:t> </a:t>
            </a:r>
            <a:r>
              <a:rPr lang="sk-SK" dirty="0" err="1" smtClean="0"/>
              <a:t>creativity</a:t>
            </a:r>
            <a:r>
              <a:rPr lang="sk-SK" dirty="0" smtClean="0"/>
              <a:t>, </a:t>
            </a:r>
            <a:r>
              <a:rPr lang="sk-SK" dirty="0" err="1" smtClean="0"/>
              <a:t>consumer</a:t>
            </a:r>
            <a:r>
              <a:rPr lang="sk-SK" dirty="0" smtClean="0"/>
              <a:t> </a:t>
            </a:r>
            <a:r>
              <a:rPr lang="sk-SK" dirty="0" err="1" smtClean="0"/>
              <a:t>goods</a:t>
            </a:r>
            <a:r>
              <a:rPr lang="sk-SK" dirty="0" smtClean="0"/>
              <a:t> </a:t>
            </a:r>
            <a:r>
              <a:rPr lang="sk-SK" dirty="0" err="1" smtClean="0"/>
              <a:t>make</a:t>
            </a:r>
            <a:r>
              <a:rPr lang="sk-SK" dirty="0" smtClean="0"/>
              <a:t> </a:t>
            </a:r>
            <a:r>
              <a:rPr lang="sk-SK" dirty="0" err="1" smtClean="0"/>
              <a:t>cultural</a:t>
            </a:r>
            <a:r>
              <a:rPr lang="sk-SK" dirty="0" smtClean="0"/>
              <a:t> </a:t>
            </a:r>
            <a:r>
              <a:rPr lang="sk-SK" dirty="0" err="1" smtClean="0"/>
              <a:t>categories</a:t>
            </a:r>
            <a:r>
              <a:rPr lang="sk-SK" dirty="0" smtClean="0"/>
              <a:t> </a:t>
            </a:r>
            <a:r>
              <a:rPr lang="sk-SK" dirty="0" err="1" smtClean="0"/>
              <a:t>visible</a:t>
            </a:r>
            <a:r>
              <a:rPr lang="sk-SK" dirty="0" smtClean="0"/>
              <a:t> and </a:t>
            </a:r>
            <a:r>
              <a:rPr lang="sk-SK" dirty="0" err="1" smtClean="0"/>
              <a:t>stable</a:t>
            </a:r>
            <a:endParaRPr lang="sk-SK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Pierre Bourdieu. 1979/1984. Distinction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200" dirty="0" err="1" smtClean="0"/>
              <a:t>Everyday</a:t>
            </a:r>
            <a:r>
              <a:rPr lang="sk-SK" sz="3200" dirty="0" smtClean="0"/>
              <a:t> </a:t>
            </a:r>
            <a:r>
              <a:rPr lang="sk-SK" sz="3200" dirty="0" err="1" smtClean="0"/>
              <a:t>consumer</a:t>
            </a:r>
            <a:r>
              <a:rPr lang="sk-SK" sz="3200" dirty="0" smtClean="0"/>
              <a:t> </a:t>
            </a:r>
            <a:r>
              <a:rPr lang="sk-SK" sz="3200" dirty="0" err="1" smtClean="0"/>
              <a:t>choices</a:t>
            </a:r>
            <a:r>
              <a:rPr lang="sk-SK" sz="3200" dirty="0" smtClean="0"/>
              <a:t> and taste </a:t>
            </a:r>
            <a:r>
              <a:rPr lang="sk-SK" sz="3200" dirty="0" err="1" smtClean="0"/>
              <a:t>create</a:t>
            </a:r>
            <a:r>
              <a:rPr lang="sk-SK" sz="3200" dirty="0" smtClean="0"/>
              <a:t> </a:t>
            </a:r>
            <a:r>
              <a:rPr lang="sk-SK" sz="3200" dirty="0" err="1" smtClean="0"/>
              <a:t>class</a:t>
            </a:r>
            <a:r>
              <a:rPr lang="sk-SK" sz="3200" dirty="0" smtClean="0"/>
              <a:t> and </a:t>
            </a:r>
            <a:r>
              <a:rPr lang="sk-SK" sz="3200" dirty="0" err="1" smtClean="0"/>
              <a:t>reproduce</a:t>
            </a:r>
            <a:r>
              <a:rPr lang="sk-SK" sz="3200" dirty="0" smtClean="0"/>
              <a:t> </a:t>
            </a:r>
            <a:r>
              <a:rPr lang="sk-SK" sz="3200" dirty="0" err="1" smtClean="0"/>
              <a:t>established</a:t>
            </a:r>
            <a:r>
              <a:rPr lang="sk-SK" sz="3200" dirty="0" smtClean="0"/>
              <a:t> </a:t>
            </a:r>
            <a:r>
              <a:rPr lang="sk-SK" sz="3200" dirty="0" err="1" smtClean="0"/>
              <a:t>social</a:t>
            </a:r>
            <a:r>
              <a:rPr lang="sk-SK" sz="3200" dirty="0" smtClean="0"/>
              <a:t> </a:t>
            </a:r>
            <a:r>
              <a:rPr lang="sk-SK" sz="3200" dirty="0" err="1" smtClean="0"/>
              <a:t>order</a:t>
            </a:r>
            <a:endParaRPr lang="sk-SK" sz="3200" dirty="0" smtClean="0"/>
          </a:p>
          <a:p>
            <a:r>
              <a:rPr lang="sk-SK" sz="3200" dirty="0" smtClean="0"/>
              <a:t>habitus </a:t>
            </a:r>
          </a:p>
          <a:p>
            <a:r>
              <a:rPr lang="sk-SK" sz="3200" dirty="0" err="1" smtClean="0"/>
              <a:t>methodology</a:t>
            </a:r>
            <a:endParaRPr lang="cs-CZ" sz="3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Daniel </a:t>
            </a:r>
            <a:r>
              <a:rPr lang="sk-SK" b="1" dirty="0" err="1" smtClean="0"/>
              <a:t>Miller</a:t>
            </a:r>
            <a:endParaRPr lang="cs-CZ" b="1" dirty="0" smtClean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3200" b="1" dirty="0" smtClean="0"/>
              <a:t>Daniel Miller. 1987. </a:t>
            </a:r>
            <a:r>
              <a:rPr lang="cs-CZ" sz="3200" b="1" dirty="0" err="1" smtClean="0"/>
              <a:t>Material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Culture</a:t>
            </a:r>
            <a:r>
              <a:rPr lang="cs-CZ" sz="3200" b="1" dirty="0" smtClean="0"/>
              <a:t> and </a:t>
            </a:r>
            <a:r>
              <a:rPr lang="cs-CZ" sz="3200" b="1" dirty="0" err="1" smtClean="0"/>
              <a:t>Mass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Consumption</a:t>
            </a:r>
            <a:endParaRPr lang="cs-CZ" sz="3200" dirty="0" smtClean="0"/>
          </a:p>
          <a:p>
            <a:r>
              <a:rPr lang="cs-CZ" sz="3200" dirty="0" err="1" smtClean="0"/>
              <a:t>Focus</a:t>
            </a:r>
            <a:r>
              <a:rPr lang="cs-CZ" sz="3200" dirty="0" smtClean="0"/>
              <a:t> on </a:t>
            </a:r>
            <a:r>
              <a:rPr lang="cs-CZ" sz="3200" dirty="0" err="1" smtClean="0"/>
              <a:t>modern</a:t>
            </a:r>
            <a:r>
              <a:rPr lang="cs-CZ" sz="3200" dirty="0" smtClean="0"/>
              <a:t> western society and </a:t>
            </a:r>
            <a:r>
              <a:rPr lang="cs-CZ" sz="3200" dirty="0" err="1" smtClean="0"/>
              <a:t>consumption</a:t>
            </a:r>
            <a:endParaRPr lang="cs-CZ" sz="3200" dirty="0" smtClean="0"/>
          </a:p>
          <a:p>
            <a:r>
              <a:rPr lang="cs-CZ" sz="3200" dirty="0" err="1" smtClean="0"/>
              <a:t>Consumption</a:t>
            </a:r>
            <a:r>
              <a:rPr lang="cs-CZ" sz="3200" dirty="0" smtClean="0"/>
              <a:t> as </a:t>
            </a:r>
            <a:r>
              <a:rPr lang="cs-CZ" sz="3200" dirty="0" err="1" smtClean="0"/>
              <a:t>creation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culture</a:t>
            </a:r>
            <a:r>
              <a:rPr lang="cs-CZ" sz="3200" dirty="0" smtClean="0"/>
              <a:t> in </a:t>
            </a:r>
            <a:r>
              <a:rPr lang="cs-CZ" sz="3200" dirty="0" err="1" smtClean="0"/>
              <a:t>capitalism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b="1" dirty="0" smtClean="0"/>
              <a:t>Daniel Miller</a:t>
            </a:r>
            <a:r>
              <a:rPr lang="en-US" sz="3200" b="1" dirty="0" smtClean="0"/>
              <a:t> (</a:t>
            </a:r>
            <a:r>
              <a:rPr lang="sk-SK" sz="3200" b="1" dirty="0" err="1" smtClean="0"/>
              <a:t>ed</a:t>
            </a:r>
            <a:r>
              <a:rPr lang="sk-SK" sz="3200" b="1" dirty="0" smtClean="0"/>
              <a:t>.</a:t>
            </a:r>
            <a:r>
              <a:rPr lang="en-US" sz="3200" b="1" dirty="0" smtClean="0"/>
              <a:t>).</a:t>
            </a:r>
            <a:r>
              <a:rPr lang="cs-CZ" sz="3200" b="1" dirty="0" smtClean="0"/>
              <a:t> </a:t>
            </a:r>
            <a:r>
              <a:rPr lang="en-US" sz="3200" b="1" dirty="0" smtClean="0"/>
              <a:t>1995</a:t>
            </a:r>
            <a:r>
              <a:rPr lang="cs-CZ" sz="3200" b="1" dirty="0" smtClean="0"/>
              <a:t>. </a:t>
            </a:r>
            <a:r>
              <a:rPr lang="cs-CZ" sz="3200" b="1" dirty="0" err="1" smtClean="0"/>
              <a:t>Acknowledging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Consumption</a:t>
            </a:r>
            <a:r>
              <a:rPr lang="cs-CZ" sz="3200" b="1" dirty="0" smtClean="0"/>
              <a:t>. </a:t>
            </a:r>
            <a:endParaRPr lang="sk-SK" sz="3200" dirty="0" smtClean="0"/>
          </a:p>
          <a:p>
            <a:r>
              <a:rPr lang="sk-SK" sz="3200" dirty="0" err="1" smtClean="0"/>
              <a:t>Research</a:t>
            </a:r>
            <a:r>
              <a:rPr lang="sk-SK" sz="3200" dirty="0" smtClean="0"/>
              <a:t> of </a:t>
            </a:r>
            <a:r>
              <a:rPr lang="sk-SK" sz="3200" dirty="0" err="1" smtClean="0"/>
              <a:t>consumption</a:t>
            </a:r>
            <a:r>
              <a:rPr lang="sk-SK" sz="3200" dirty="0" smtClean="0"/>
              <a:t> </a:t>
            </a:r>
            <a:r>
              <a:rPr lang="sk-SK" sz="3200" dirty="0" err="1" smtClean="0"/>
              <a:t>transforms</a:t>
            </a:r>
            <a:r>
              <a:rPr lang="sk-SK" sz="3200" dirty="0" smtClean="0"/>
              <a:t> </a:t>
            </a:r>
            <a:r>
              <a:rPr lang="sk-SK" sz="3200" dirty="0" err="1" smtClean="0"/>
              <a:t>anthropology</a:t>
            </a:r>
            <a:r>
              <a:rPr lang="sk-SK" sz="3200" dirty="0" smtClean="0"/>
              <a:t> as </a:t>
            </a:r>
            <a:r>
              <a:rPr lang="sk-SK" sz="3200" dirty="0" err="1" smtClean="0"/>
              <a:t>discipline</a:t>
            </a:r>
            <a:r>
              <a:rPr lang="sk-SK" sz="3200" dirty="0" smtClean="0"/>
              <a:t> </a:t>
            </a:r>
          </a:p>
          <a:p>
            <a:r>
              <a:rPr lang="sk-SK" sz="3200" dirty="0" err="1" smtClean="0"/>
              <a:t>Global</a:t>
            </a:r>
            <a:r>
              <a:rPr lang="sk-SK" sz="3200" dirty="0" smtClean="0"/>
              <a:t> </a:t>
            </a:r>
            <a:r>
              <a:rPr lang="sk-SK" sz="3200" dirty="0" err="1" smtClean="0"/>
              <a:t>mass</a:t>
            </a:r>
            <a:r>
              <a:rPr lang="sk-SK" sz="3200" dirty="0" smtClean="0"/>
              <a:t> </a:t>
            </a:r>
            <a:r>
              <a:rPr lang="sk-SK" sz="3200" dirty="0" err="1" smtClean="0"/>
              <a:t>consumption</a:t>
            </a:r>
            <a:r>
              <a:rPr lang="sk-SK" sz="3200" dirty="0" smtClean="0"/>
              <a:t> </a:t>
            </a:r>
            <a:r>
              <a:rPr lang="sk-SK" sz="3200" dirty="0" err="1" smtClean="0"/>
              <a:t>means</a:t>
            </a:r>
            <a:r>
              <a:rPr lang="sk-SK" sz="3200" dirty="0" smtClean="0"/>
              <a:t> </a:t>
            </a:r>
            <a:r>
              <a:rPr lang="sk-SK" sz="3200" dirty="0" err="1" smtClean="0"/>
              <a:t>that</a:t>
            </a:r>
            <a:r>
              <a:rPr lang="sk-SK" sz="3200" dirty="0" smtClean="0"/>
              <a:t> </a:t>
            </a:r>
            <a:r>
              <a:rPr lang="sk-SK" sz="3200" dirty="0" err="1" smtClean="0"/>
              <a:t>people</a:t>
            </a:r>
            <a:r>
              <a:rPr lang="sk-SK" sz="3200" dirty="0" smtClean="0"/>
              <a:t> </a:t>
            </a:r>
            <a:r>
              <a:rPr lang="sk-SK" sz="3200" dirty="0" err="1" smtClean="0"/>
              <a:t>define</a:t>
            </a:r>
            <a:r>
              <a:rPr lang="sk-SK" sz="3200" dirty="0" smtClean="0"/>
              <a:t> </a:t>
            </a:r>
            <a:r>
              <a:rPr lang="sk-SK" sz="3200" dirty="0" err="1" smtClean="0"/>
              <a:t>themselves</a:t>
            </a:r>
            <a:r>
              <a:rPr lang="sk-SK" sz="3200" dirty="0" smtClean="0"/>
              <a:t> and </a:t>
            </a:r>
            <a:r>
              <a:rPr lang="sk-SK" sz="3200" dirty="0" err="1" smtClean="0"/>
              <a:t>their</a:t>
            </a:r>
            <a:r>
              <a:rPr lang="sk-SK" sz="3200" dirty="0" smtClean="0"/>
              <a:t> </a:t>
            </a:r>
            <a:r>
              <a:rPr lang="sk-SK" sz="3200" dirty="0" err="1" smtClean="0"/>
              <a:t>culture</a:t>
            </a:r>
            <a:r>
              <a:rPr lang="sk-SK" sz="3200" dirty="0" smtClean="0"/>
              <a:t> </a:t>
            </a:r>
            <a:r>
              <a:rPr lang="sk-SK" sz="3200" dirty="0" err="1" smtClean="0"/>
              <a:t>through</a:t>
            </a:r>
            <a:r>
              <a:rPr lang="sk-SK" sz="3200" dirty="0" smtClean="0"/>
              <a:t> </a:t>
            </a:r>
            <a:r>
              <a:rPr lang="sk-SK" sz="3200" dirty="0" err="1" smtClean="0"/>
              <a:t>commodities</a:t>
            </a:r>
            <a:endParaRPr lang="cs-CZ" sz="3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494</Words>
  <Application>Microsoft Office PowerPoint</Application>
  <PresentationFormat>Širokoúhlá obrazovka</PresentationFormat>
  <Paragraphs>51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Introduction  </vt:lpstr>
      <vt:lpstr>Introductory discussion</vt:lpstr>
      <vt:lpstr>Consumption</vt:lpstr>
      <vt:lpstr>Consumption</vt:lpstr>
      <vt:lpstr>Consumer society and Culture</vt:lpstr>
      <vt:lpstr>Anthropology:</vt:lpstr>
      <vt:lpstr>Douglas and Isherwood. 1978. World of Goods.</vt:lpstr>
      <vt:lpstr>Pierre Bourdieu. 1979/1984. Distinction</vt:lpstr>
      <vt:lpstr>Daniel Miller</vt:lpstr>
      <vt:lpstr>Benjamin S. Orlove and Henry J. Rutz</vt:lpstr>
      <vt:lpstr>90’s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Burikova</cp:lastModifiedBy>
  <cp:revision>25</cp:revision>
  <cp:lastPrinted>2017-02-21T09:48:27Z</cp:lastPrinted>
  <dcterms:created xsi:type="dcterms:W3CDTF">2014-02-19T19:31:57Z</dcterms:created>
  <dcterms:modified xsi:type="dcterms:W3CDTF">2019-03-11T12:43:55Z</dcterms:modified>
</cp:coreProperties>
</file>