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60" r:id="rId4"/>
    <p:sldId id="273" r:id="rId5"/>
    <p:sldId id="274" r:id="rId6"/>
    <p:sldId id="265" r:id="rId7"/>
    <p:sldId id="266" r:id="rId8"/>
    <p:sldId id="261" r:id="rId9"/>
    <p:sldId id="269" r:id="rId10"/>
    <p:sldId id="270" r:id="rId11"/>
    <p:sldId id="268" r:id="rId12"/>
    <p:sldId id="262" r:id="rId13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>
      <p:cViewPr varScale="1">
        <p:scale>
          <a:sx n="88" d="100"/>
          <a:sy n="88" d="100"/>
        </p:scale>
        <p:origin x="5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E3A7B-FC6C-4C89-AF4A-22414BDE4047}" type="datetimeFigureOut">
              <a:rPr lang="cs-CZ" smtClean="0"/>
              <a:t>4.3.2019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4F0AB2-4A6B-48DA-B142-FB16171992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243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7C3FF-DFE0-4100-8624-6939A9121361}" type="datetimeFigureOut">
              <a:rPr lang="sk-SK" smtClean="0"/>
              <a:t>4. 3. 2019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5C77-97E8-4975-A084-EC020A68428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16536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7C3FF-DFE0-4100-8624-6939A9121361}" type="datetimeFigureOut">
              <a:rPr lang="sk-SK" smtClean="0"/>
              <a:t>4. 3. 2019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5C77-97E8-4975-A084-EC020A68428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6143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7C3FF-DFE0-4100-8624-6939A9121361}" type="datetimeFigureOut">
              <a:rPr lang="sk-SK" smtClean="0"/>
              <a:t>4. 3. 2019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5C77-97E8-4975-A084-EC020A68428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14361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7C3FF-DFE0-4100-8624-6939A9121361}" type="datetimeFigureOut">
              <a:rPr lang="sk-SK" smtClean="0"/>
              <a:t>4. 3. 2019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5C77-97E8-4975-A084-EC020A68428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80786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7C3FF-DFE0-4100-8624-6939A9121361}" type="datetimeFigureOut">
              <a:rPr lang="sk-SK" smtClean="0"/>
              <a:t>4. 3. 2019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5C77-97E8-4975-A084-EC020A68428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8504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7C3FF-DFE0-4100-8624-6939A9121361}" type="datetimeFigureOut">
              <a:rPr lang="sk-SK" smtClean="0"/>
              <a:t>4. 3. 2019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5C77-97E8-4975-A084-EC020A68428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788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7C3FF-DFE0-4100-8624-6939A9121361}" type="datetimeFigureOut">
              <a:rPr lang="sk-SK" smtClean="0"/>
              <a:t>4. 3. 2019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5C77-97E8-4975-A084-EC020A68428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79466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7C3FF-DFE0-4100-8624-6939A9121361}" type="datetimeFigureOut">
              <a:rPr lang="sk-SK" smtClean="0"/>
              <a:t>4. 3. 2019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5C77-97E8-4975-A084-EC020A68428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40518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7C3FF-DFE0-4100-8624-6939A9121361}" type="datetimeFigureOut">
              <a:rPr lang="sk-SK" smtClean="0"/>
              <a:t>4. 3. 2019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5C77-97E8-4975-A084-EC020A68428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03159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7C3FF-DFE0-4100-8624-6939A9121361}" type="datetimeFigureOut">
              <a:rPr lang="sk-SK" smtClean="0"/>
              <a:t>4. 3. 2019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5C77-97E8-4975-A084-EC020A68428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347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7C3FF-DFE0-4100-8624-6939A9121361}" type="datetimeFigureOut">
              <a:rPr lang="sk-SK" smtClean="0"/>
              <a:t>4. 3. 2019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5C77-97E8-4975-A084-EC020A68428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8624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7C3FF-DFE0-4100-8624-6939A9121361}" type="datetimeFigureOut">
              <a:rPr lang="sk-SK" smtClean="0"/>
              <a:t>4. 3. 2019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D5C77-97E8-4975-A084-EC020A68428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57015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i="1" u="sng" dirty="0"/>
              <a:t>Consumption and political economy; consumption in socialist and capitalist </a:t>
            </a:r>
            <a:r>
              <a:rPr lang="en-GB" i="1" u="sng" dirty="0" smtClean="0"/>
              <a:t>societies </a:t>
            </a:r>
            <a:endParaRPr lang="sk-SK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SAN261, </a:t>
            </a:r>
            <a:r>
              <a:rPr lang="sk-SK" sz="2800" dirty="0" err="1" smtClean="0"/>
              <a:t>week</a:t>
            </a:r>
            <a:r>
              <a:rPr lang="sk-SK" sz="2800" dirty="0" smtClean="0"/>
              <a:t> 3, 2018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3683054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Capitalism</a:t>
            </a:r>
            <a:r>
              <a:rPr lang="cs-CZ" b="1" dirty="0" smtClean="0"/>
              <a:t> and </a:t>
            </a:r>
            <a:r>
              <a:rPr lang="cs-CZ" b="1" dirty="0" err="1" smtClean="0"/>
              <a:t>consumption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Early </a:t>
            </a:r>
            <a:r>
              <a:rPr lang="cs-CZ" dirty="0" err="1" smtClean="0"/>
              <a:t>capitalism</a:t>
            </a:r>
            <a:r>
              <a:rPr lang="cs-CZ" dirty="0" smtClean="0"/>
              <a:t> – </a:t>
            </a:r>
            <a:r>
              <a:rPr lang="cs-CZ" dirty="0" err="1" smtClean="0"/>
              <a:t>focus</a:t>
            </a:r>
            <a:r>
              <a:rPr lang="cs-CZ" dirty="0" smtClean="0"/>
              <a:t> on </a:t>
            </a:r>
            <a:r>
              <a:rPr lang="cs-CZ" dirty="0" err="1" smtClean="0"/>
              <a:t>capital</a:t>
            </a:r>
            <a:r>
              <a:rPr lang="cs-CZ" dirty="0" smtClean="0"/>
              <a:t> </a:t>
            </a:r>
            <a:r>
              <a:rPr lang="cs-CZ" dirty="0" err="1" smtClean="0"/>
              <a:t>goods</a:t>
            </a:r>
            <a:r>
              <a:rPr lang="cs-CZ" dirty="0" smtClean="0"/>
              <a:t>, not on </a:t>
            </a:r>
            <a:r>
              <a:rPr lang="cs-CZ" dirty="0" err="1" smtClean="0"/>
              <a:t>consumer</a:t>
            </a:r>
            <a:r>
              <a:rPr lang="cs-CZ" dirty="0" smtClean="0"/>
              <a:t> </a:t>
            </a:r>
            <a:r>
              <a:rPr lang="cs-CZ" dirty="0" err="1" smtClean="0"/>
              <a:t>goods</a:t>
            </a:r>
            <a:endParaRPr lang="cs-CZ" dirty="0" smtClean="0"/>
          </a:p>
          <a:p>
            <a:r>
              <a:rPr lang="cs-CZ" dirty="0" err="1" smtClean="0"/>
              <a:t>Fordism</a:t>
            </a:r>
            <a:r>
              <a:rPr lang="cs-CZ" dirty="0" smtClean="0"/>
              <a:t> – </a:t>
            </a:r>
            <a:r>
              <a:rPr lang="cs-CZ" dirty="0" err="1" smtClean="0"/>
              <a:t>mass</a:t>
            </a:r>
            <a:r>
              <a:rPr lang="cs-CZ" dirty="0" smtClean="0"/>
              <a:t> </a:t>
            </a:r>
            <a:r>
              <a:rPr lang="cs-CZ" dirty="0" err="1" smtClean="0"/>
              <a:t>production</a:t>
            </a:r>
            <a:r>
              <a:rPr lang="cs-CZ" dirty="0" smtClean="0"/>
              <a:t> and </a:t>
            </a:r>
            <a:r>
              <a:rPr lang="cs-CZ" dirty="0" err="1" smtClean="0"/>
              <a:t>consumption</a:t>
            </a:r>
            <a:r>
              <a:rPr lang="cs-CZ" dirty="0" smtClean="0"/>
              <a:t>, </a:t>
            </a:r>
            <a:r>
              <a:rPr lang="cs-CZ" dirty="0" err="1" smtClean="0"/>
              <a:t>commodities</a:t>
            </a:r>
            <a:r>
              <a:rPr lang="cs-CZ" dirty="0" smtClean="0"/>
              <a:t> are </a:t>
            </a:r>
            <a:r>
              <a:rPr lang="cs-CZ" dirty="0" err="1" smtClean="0"/>
              <a:t>material</a:t>
            </a:r>
            <a:r>
              <a:rPr lang="cs-CZ" dirty="0" smtClean="0"/>
              <a:t> </a:t>
            </a:r>
            <a:r>
              <a:rPr lang="cs-CZ" dirty="0" err="1" smtClean="0"/>
              <a:t>things</a:t>
            </a:r>
            <a:r>
              <a:rPr lang="cs-CZ" dirty="0" smtClean="0"/>
              <a:t> </a:t>
            </a:r>
          </a:p>
          <a:p>
            <a:r>
              <a:rPr lang="sk-SK" dirty="0" err="1" smtClean="0"/>
              <a:t>Postfordism</a:t>
            </a:r>
            <a:r>
              <a:rPr lang="sk-SK" dirty="0" smtClean="0"/>
              <a:t> – </a:t>
            </a:r>
            <a:r>
              <a:rPr lang="sk-SK" dirty="0" err="1" smtClean="0"/>
              <a:t>production</a:t>
            </a:r>
            <a:r>
              <a:rPr lang="sk-SK" dirty="0" smtClean="0"/>
              <a:t> and </a:t>
            </a:r>
            <a:r>
              <a:rPr lang="sk-SK" dirty="0" err="1" smtClean="0"/>
              <a:t>consumption</a:t>
            </a:r>
            <a:r>
              <a:rPr lang="sk-SK" dirty="0" smtClean="0"/>
              <a:t> of </a:t>
            </a:r>
            <a:r>
              <a:rPr lang="sk-SK" dirty="0" err="1" smtClean="0"/>
              <a:t>services</a:t>
            </a:r>
            <a:r>
              <a:rPr lang="sk-SK" dirty="0" smtClean="0"/>
              <a:t>, </a:t>
            </a:r>
            <a:r>
              <a:rPr lang="sk-SK" dirty="0" err="1" smtClean="0"/>
              <a:t>events</a:t>
            </a:r>
            <a:r>
              <a:rPr lang="sk-SK" dirty="0" smtClean="0"/>
              <a:t> and </a:t>
            </a:r>
            <a:r>
              <a:rPr lang="sk-SK" dirty="0" err="1" smtClean="0"/>
              <a:t>information</a:t>
            </a:r>
            <a:r>
              <a:rPr lang="sk-SK" dirty="0" smtClean="0"/>
              <a:t>, </a:t>
            </a:r>
            <a:r>
              <a:rPr lang="sk-SK" dirty="0" err="1" smtClean="0"/>
              <a:t>commodities</a:t>
            </a:r>
            <a:r>
              <a:rPr lang="sk-SK" dirty="0" smtClean="0"/>
              <a:t> are </a:t>
            </a:r>
            <a:r>
              <a:rPr lang="sk-SK" dirty="0" err="1" smtClean="0"/>
              <a:t>dematerialized</a:t>
            </a:r>
            <a:r>
              <a:rPr lang="en-US" dirty="0" smtClean="0"/>
              <a:t>, niche marketing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2800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Socialism</a:t>
            </a:r>
            <a:r>
              <a:rPr lang="sk-SK" b="1" dirty="0" smtClean="0"/>
              <a:t> and </a:t>
            </a:r>
            <a:r>
              <a:rPr lang="sk-SK" b="1" dirty="0" err="1" smtClean="0"/>
              <a:t>consumption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Socialism</a:t>
            </a:r>
            <a:r>
              <a:rPr lang="sk-SK" dirty="0" smtClean="0"/>
              <a:t> as </a:t>
            </a:r>
            <a:r>
              <a:rPr lang="sk-SK" dirty="0" err="1" smtClean="0"/>
              <a:t>modernisation</a:t>
            </a:r>
            <a:r>
              <a:rPr lang="sk-SK" dirty="0" smtClean="0"/>
              <a:t> </a:t>
            </a:r>
            <a:r>
              <a:rPr lang="sk-SK" dirty="0" err="1" smtClean="0"/>
              <a:t>programme</a:t>
            </a:r>
            <a:r>
              <a:rPr lang="sk-SK" dirty="0" smtClean="0"/>
              <a:t> – </a:t>
            </a:r>
            <a:r>
              <a:rPr lang="sk-SK" dirty="0" err="1" smtClean="0"/>
              <a:t>consumption</a:t>
            </a:r>
            <a:r>
              <a:rPr lang="sk-SK" dirty="0" smtClean="0"/>
              <a:t> as </a:t>
            </a:r>
            <a:r>
              <a:rPr lang="sk-SK" dirty="0" err="1" smtClean="0"/>
              <a:t>both</a:t>
            </a:r>
            <a:r>
              <a:rPr lang="sk-SK" dirty="0" smtClean="0"/>
              <a:t> </a:t>
            </a:r>
            <a:r>
              <a:rPr lang="sk-SK" dirty="0" err="1" smtClean="0"/>
              <a:t>indicator</a:t>
            </a:r>
            <a:r>
              <a:rPr lang="sk-SK" dirty="0" smtClean="0"/>
              <a:t> and </a:t>
            </a:r>
            <a:r>
              <a:rPr lang="sk-SK" dirty="0" err="1" smtClean="0"/>
              <a:t>means</a:t>
            </a:r>
            <a:r>
              <a:rPr lang="sk-SK" dirty="0" smtClean="0"/>
              <a:t> of </a:t>
            </a:r>
            <a:r>
              <a:rPr lang="sk-SK" dirty="0" err="1" smtClean="0"/>
              <a:t>modernisation</a:t>
            </a:r>
            <a:endParaRPr lang="sk-SK" dirty="0" smtClean="0"/>
          </a:p>
          <a:p>
            <a:r>
              <a:rPr lang="sk-SK" dirty="0" err="1" smtClean="0"/>
              <a:t>Space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creation</a:t>
            </a:r>
            <a:r>
              <a:rPr lang="sk-SK" dirty="0" smtClean="0"/>
              <a:t> of </a:t>
            </a:r>
            <a:r>
              <a:rPr lang="sk-SK" dirty="0" err="1" smtClean="0"/>
              <a:t>relations</a:t>
            </a:r>
            <a:r>
              <a:rPr lang="sk-SK" dirty="0" smtClean="0"/>
              <a:t> </a:t>
            </a:r>
            <a:r>
              <a:rPr lang="sk-SK" dirty="0" err="1" smtClean="0"/>
              <a:t>with</a:t>
            </a:r>
            <a:r>
              <a:rPr lang="sk-SK" dirty="0" smtClean="0"/>
              <a:t> </a:t>
            </a:r>
            <a:r>
              <a:rPr lang="sk-SK" dirty="0" err="1" smtClean="0"/>
              <a:t>regime</a:t>
            </a:r>
            <a:r>
              <a:rPr lang="sk-SK" dirty="0" smtClean="0"/>
              <a:t> – </a:t>
            </a:r>
            <a:r>
              <a:rPr lang="sk-SK" dirty="0" err="1" smtClean="0"/>
              <a:t>paternalistic</a:t>
            </a:r>
            <a:r>
              <a:rPr lang="sk-SK" dirty="0" smtClean="0"/>
              <a:t> </a:t>
            </a:r>
            <a:r>
              <a:rPr lang="sk-SK" dirty="0" err="1" smtClean="0"/>
              <a:t>redistributionand</a:t>
            </a:r>
            <a:r>
              <a:rPr lang="sk-SK" dirty="0" smtClean="0"/>
              <a:t> </a:t>
            </a:r>
            <a:r>
              <a:rPr lang="sk-SK" dirty="0" err="1" smtClean="0"/>
              <a:t>dependence</a:t>
            </a:r>
            <a:r>
              <a:rPr lang="sk-SK" dirty="0" smtClean="0"/>
              <a:t> on state </a:t>
            </a:r>
            <a:r>
              <a:rPr lang="sk-SK" dirty="0" err="1" smtClean="0"/>
              <a:t>leads</a:t>
            </a:r>
            <a:r>
              <a:rPr lang="sk-SK" dirty="0" smtClean="0"/>
              <a:t> to </a:t>
            </a:r>
            <a:r>
              <a:rPr lang="sk-SK" dirty="0" err="1" smtClean="0"/>
              <a:t>resistence</a:t>
            </a:r>
            <a:r>
              <a:rPr lang="sk-SK" dirty="0" smtClean="0"/>
              <a:t>, </a:t>
            </a:r>
            <a:r>
              <a:rPr lang="sk-SK" dirty="0" err="1" smtClean="0"/>
              <a:t>desire</a:t>
            </a:r>
            <a:r>
              <a:rPr lang="sk-SK" dirty="0" smtClean="0"/>
              <a:t> </a:t>
            </a:r>
            <a:r>
              <a:rPr lang="sk-SK" dirty="0" err="1" smtClean="0"/>
              <a:t>fore</a:t>
            </a:r>
            <a:r>
              <a:rPr lang="sk-SK" dirty="0" smtClean="0"/>
              <a:t> Western </a:t>
            </a:r>
            <a:r>
              <a:rPr lang="sk-SK" dirty="0" err="1" smtClean="0"/>
              <a:t>goods</a:t>
            </a:r>
            <a:r>
              <a:rPr lang="sk-SK" smtClean="0"/>
              <a:t> </a:t>
            </a:r>
            <a:endParaRPr lang="sk-SK" dirty="0"/>
          </a:p>
          <a:p>
            <a:r>
              <a:rPr lang="sk-SK" smtClean="0"/>
              <a:t>Economics</a:t>
            </a:r>
            <a:r>
              <a:rPr lang="sk-SK" dirty="0" smtClean="0"/>
              <a:t>  of </a:t>
            </a:r>
            <a:r>
              <a:rPr lang="sk-SK" dirty="0" err="1" smtClean="0"/>
              <a:t>shortages</a:t>
            </a:r>
            <a:r>
              <a:rPr lang="sk-SK" dirty="0" smtClean="0"/>
              <a:t> </a:t>
            </a:r>
          </a:p>
          <a:p>
            <a:r>
              <a:rPr lang="sk-SK" dirty="0" err="1" smtClean="0"/>
              <a:t>Contributes</a:t>
            </a:r>
            <a:r>
              <a:rPr lang="sk-SK" dirty="0" smtClean="0"/>
              <a:t> to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fall</a:t>
            </a:r>
            <a:r>
              <a:rPr lang="sk-SK" dirty="0" smtClean="0"/>
              <a:t> of </a:t>
            </a:r>
            <a:r>
              <a:rPr lang="sk-SK" dirty="0" err="1" smtClean="0"/>
              <a:t>regime</a:t>
            </a:r>
            <a:r>
              <a:rPr lang="sk-SK" dirty="0" smtClean="0"/>
              <a:t> – </a:t>
            </a:r>
            <a:r>
              <a:rPr lang="sk-SK" dirty="0" err="1" smtClean="0"/>
              <a:t>free</a:t>
            </a:r>
            <a:r>
              <a:rPr lang="sk-SK" dirty="0" smtClean="0"/>
              <a:t> </a:t>
            </a:r>
            <a:r>
              <a:rPr lang="sk-SK" dirty="0" err="1" smtClean="0"/>
              <a:t>choice</a:t>
            </a:r>
            <a:r>
              <a:rPr lang="sk-SK" dirty="0" smtClean="0"/>
              <a:t> and </a:t>
            </a:r>
            <a:r>
              <a:rPr lang="sk-SK" dirty="0" err="1" smtClean="0"/>
              <a:t>power</a:t>
            </a:r>
            <a:r>
              <a:rPr lang="sk-SK" dirty="0" smtClean="0"/>
              <a:t> over </a:t>
            </a:r>
            <a:r>
              <a:rPr lang="sk-SK" dirty="0" err="1" smtClean="0"/>
              <a:t>goods</a:t>
            </a:r>
            <a:r>
              <a:rPr lang="sk-SK" dirty="0" smtClean="0"/>
              <a:t> on </a:t>
            </a:r>
            <a:r>
              <a:rPr lang="sk-SK" dirty="0" err="1" smtClean="0"/>
              <a:t>market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9611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/>
              <a:t>Good bye Lenin</a:t>
            </a:r>
            <a:endParaRPr lang="cs-CZ" altLang="sk-SK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sk-SK" dirty="0"/>
              <a:t>https://www.youtube.com/watch?v=iJb4efZcFUM</a:t>
            </a:r>
          </a:p>
        </p:txBody>
      </p:sp>
    </p:spTree>
    <p:extLst>
      <p:ext uri="{BB962C8B-B14F-4D97-AF65-F5344CB8AC3E}">
        <p14:creationId xmlns:p14="http://schemas.microsoft.com/office/powerpoint/2010/main" val="1048517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Political</a:t>
            </a:r>
            <a:r>
              <a:rPr lang="sk-SK" b="1" dirty="0"/>
              <a:t> </a:t>
            </a:r>
            <a:r>
              <a:rPr lang="sk-SK" b="1" dirty="0" err="1"/>
              <a:t>economy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err="1" smtClean="0"/>
              <a:t>explains</a:t>
            </a:r>
            <a:r>
              <a:rPr lang="sk-SK" dirty="0" smtClean="0"/>
              <a:t> </a:t>
            </a:r>
            <a:r>
              <a:rPr lang="sk-SK" dirty="0" err="1" smtClean="0"/>
              <a:t>mutual</a:t>
            </a:r>
            <a:r>
              <a:rPr lang="sk-SK" dirty="0" smtClean="0"/>
              <a:t> </a:t>
            </a:r>
            <a:r>
              <a:rPr lang="sk-SK" dirty="0" err="1" smtClean="0"/>
              <a:t>relations</a:t>
            </a:r>
            <a:r>
              <a:rPr lang="sk-SK" dirty="0" smtClean="0"/>
              <a:t> </a:t>
            </a:r>
            <a:r>
              <a:rPr lang="sk-SK" dirty="0" err="1" smtClean="0"/>
              <a:t>between</a:t>
            </a:r>
            <a:r>
              <a:rPr lang="sk-SK" dirty="0" smtClean="0"/>
              <a:t> </a:t>
            </a:r>
            <a:r>
              <a:rPr lang="sk-SK" dirty="0" err="1" smtClean="0"/>
              <a:t>political</a:t>
            </a:r>
            <a:r>
              <a:rPr lang="sk-SK" dirty="0" smtClean="0"/>
              <a:t> (</a:t>
            </a:r>
            <a:r>
              <a:rPr lang="sk-SK" dirty="0" err="1" smtClean="0"/>
              <a:t>political</a:t>
            </a:r>
            <a:r>
              <a:rPr lang="sk-SK" dirty="0" smtClean="0"/>
              <a:t> </a:t>
            </a:r>
            <a:r>
              <a:rPr lang="sk-SK" dirty="0" err="1" smtClean="0"/>
              <a:t>institutions</a:t>
            </a:r>
            <a:r>
              <a:rPr lang="sk-SK" dirty="0" smtClean="0"/>
              <a:t>, </a:t>
            </a:r>
            <a:r>
              <a:rPr lang="sk-SK" dirty="0" err="1" smtClean="0"/>
              <a:t>law</a:t>
            </a:r>
            <a:r>
              <a:rPr lang="sk-SK" dirty="0" smtClean="0"/>
              <a:t>, </a:t>
            </a:r>
            <a:r>
              <a:rPr lang="sk-SK" dirty="0" err="1" smtClean="0"/>
              <a:t>governance</a:t>
            </a:r>
            <a:r>
              <a:rPr lang="sk-SK" dirty="0" smtClean="0"/>
              <a:t>) and </a:t>
            </a:r>
            <a:r>
              <a:rPr lang="sk-SK" dirty="0" err="1" smtClean="0"/>
              <a:t>economic</a:t>
            </a:r>
            <a:r>
              <a:rPr lang="sk-SK" dirty="0" smtClean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produ</a:t>
            </a:r>
            <a:r>
              <a:rPr lang="sk-SK" dirty="0" err="1" smtClean="0"/>
              <a:t>ction</a:t>
            </a:r>
            <a:r>
              <a:rPr lang="en-GB" dirty="0" smtClean="0"/>
              <a:t>, </a:t>
            </a:r>
            <a:r>
              <a:rPr lang="sk-SK" dirty="0" err="1" smtClean="0"/>
              <a:t>trade</a:t>
            </a:r>
            <a:r>
              <a:rPr lang="en-GB" dirty="0" smtClean="0"/>
              <a:t>, </a:t>
            </a:r>
            <a:r>
              <a:rPr lang="sk-SK" dirty="0" err="1" smtClean="0"/>
              <a:t>consumption</a:t>
            </a:r>
            <a:r>
              <a:rPr lang="sk-SK" dirty="0" smtClean="0"/>
              <a:t>, and </a:t>
            </a:r>
            <a:r>
              <a:rPr lang="en-GB" dirty="0" err="1" smtClean="0"/>
              <a:t>distrib</a:t>
            </a:r>
            <a:r>
              <a:rPr lang="sk-SK" dirty="0" err="1" smtClean="0"/>
              <a:t>ution</a:t>
            </a:r>
            <a:r>
              <a:rPr lang="sk-SK" dirty="0" smtClean="0"/>
              <a:t> of </a:t>
            </a:r>
            <a:r>
              <a:rPr lang="sk-SK" dirty="0" err="1" smtClean="0"/>
              <a:t>resources</a:t>
            </a:r>
            <a:r>
              <a:rPr lang="en-GB" dirty="0" smtClean="0"/>
              <a:t>) </a:t>
            </a:r>
            <a:r>
              <a:rPr lang="en-GB" dirty="0"/>
              <a:t>system</a:t>
            </a:r>
            <a:r>
              <a:rPr lang="sk-SK" dirty="0" smtClean="0"/>
              <a:t>s</a:t>
            </a:r>
          </a:p>
          <a:p>
            <a:r>
              <a:rPr lang="sk-SK" dirty="0" err="1" smtClean="0"/>
              <a:t>Themes</a:t>
            </a:r>
            <a:r>
              <a:rPr lang="sk-SK" dirty="0" smtClean="0"/>
              <a:t>: </a:t>
            </a:r>
            <a:r>
              <a:rPr lang="sk-SK" dirty="0" err="1" smtClean="0"/>
              <a:t>the</a:t>
            </a:r>
            <a:r>
              <a:rPr lang="sk-SK" dirty="0" smtClean="0"/>
              <a:t> role of </a:t>
            </a:r>
            <a:r>
              <a:rPr lang="sk-SK" dirty="0" err="1" smtClean="0"/>
              <a:t>consumption</a:t>
            </a:r>
            <a:r>
              <a:rPr lang="sk-SK" dirty="0" smtClean="0"/>
              <a:t> in </a:t>
            </a:r>
            <a:r>
              <a:rPr lang="sk-SK" dirty="0" err="1" smtClean="0"/>
              <a:t>origin</a:t>
            </a:r>
            <a:r>
              <a:rPr lang="sk-SK" dirty="0" smtClean="0"/>
              <a:t> and </a:t>
            </a:r>
            <a:r>
              <a:rPr lang="sk-SK" dirty="0" err="1" smtClean="0"/>
              <a:t>expansion</a:t>
            </a:r>
            <a:r>
              <a:rPr lang="sk-SK" dirty="0" smtClean="0"/>
              <a:t> of </a:t>
            </a:r>
            <a:r>
              <a:rPr lang="sk-SK" dirty="0" err="1" smtClean="0"/>
              <a:t>capitalism</a:t>
            </a:r>
            <a:r>
              <a:rPr lang="sk-SK" dirty="0"/>
              <a:t> </a:t>
            </a:r>
            <a:r>
              <a:rPr lang="sk-SK" dirty="0" smtClean="0"/>
              <a:t>(</a:t>
            </a:r>
            <a:r>
              <a:rPr lang="sk-SK" dirty="0" err="1" smtClean="0"/>
              <a:t>colonialism</a:t>
            </a:r>
            <a:r>
              <a:rPr lang="sk-SK" dirty="0" smtClean="0"/>
              <a:t>, </a:t>
            </a:r>
            <a:r>
              <a:rPr lang="sk-SK" dirty="0" err="1" smtClean="0"/>
              <a:t>transatlantic</a:t>
            </a:r>
            <a:r>
              <a:rPr lang="sk-SK" dirty="0" smtClean="0"/>
              <a:t> </a:t>
            </a:r>
            <a:r>
              <a:rPr lang="sk-SK" dirty="0" err="1" smtClean="0"/>
              <a:t>trade</a:t>
            </a:r>
            <a:r>
              <a:rPr lang="sk-SK" dirty="0" smtClean="0"/>
              <a:t>, </a:t>
            </a:r>
            <a:r>
              <a:rPr lang="sk-SK" dirty="0" err="1" smtClean="0"/>
              <a:t>slavery</a:t>
            </a:r>
            <a:r>
              <a:rPr lang="sk-SK" dirty="0" smtClean="0"/>
              <a:t>, </a:t>
            </a:r>
            <a:r>
              <a:rPr lang="sk-SK" dirty="0" err="1" smtClean="0"/>
              <a:t>postsocialism</a:t>
            </a:r>
            <a:r>
              <a:rPr lang="sk-SK" dirty="0" smtClean="0"/>
              <a:t>)</a:t>
            </a:r>
            <a:r>
              <a:rPr lang="en-US" dirty="0" smtClean="0"/>
              <a:t>; practices of consumption under various political regimes (consumption as an example of everyday life); consumption as an act of resistance </a:t>
            </a:r>
            <a:r>
              <a:rPr lang="sk-SK" dirty="0" smtClean="0"/>
              <a:t> </a:t>
            </a:r>
            <a:endParaRPr lang="sk-SK" dirty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b="1" dirty="0" smtClean="0"/>
              <a:t>Group </a:t>
            </a:r>
            <a:r>
              <a:rPr lang="sk-SK" b="1" dirty="0" err="1"/>
              <a:t>work</a:t>
            </a:r>
            <a:r>
              <a:rPr lang="sk-SK" b="1" dirty="0"/>
              <a:t>:</a:t>
            </a:r>
            <a:endParaRPr lang="sk-SK" dirty="0"/>
          </a:p>
          <a:p>
            <a:r>
              <a:rPr lang="sk-SK" dirty="0" err="1"/>
              <a:t>How</a:t>
            </a:r>
            <a:r>
              <a:rPr lang="sk-SK" dirty="0"/>
              <a:t> </a:t>
            </a:r>
            <a:r>
              <a:rPr lang="sk-SK" dirty="0" err="1"/>
              <a:t>can</a:t>
            </a:r>
            <a:r>
              <a:rPr lang="sk-SK" dirty="0"/>
              <a:t> </a:t>
            </a:r>
            <a:r>
              <a:rPr lang="sk-SK" dirty="0" err="1"/>
              <a:t>political</a:t>
            </a:r>
            <a:r>
              <a:rPr lang="sk-SK" dirty="0"/>
              <a:t> </a:t>
            </a:r>
            <a:r>
              <a:rPr lang="sk-SK" dirty="0" err="1"/>
              <a:t>institutions</a:t>
            </a:r>
            <a:r>
              <a:rPr lang="sk-SK" dirty="0"/>
              <a:t>/state/</a:t>
            </a:r>
            <a:r>
              <a:rPr lang="sk-SK" dirty="0" err="1"/>
              <a:t>governance</a:t>
            </a:r>
            <a:r>
              <a:rPr lang="sk-SK" dirty="0"/>
              <a:t> </a:t>
            </a:r>
            <a:r>
              <a:rPr lang="sk-SK" dirty="0" err="1"/>
              <a:t>influence</a:t>
            </a:r>
            <a:r>
              <a:rPr lang="sk-SK" dirty="0"/>
              <a:t> </a:t>
            </a:r>
            <a:r>
              <a:rPr lang="sk-SK" dirty="0" err="1"/>
              <a:t>consumption</a:t>
            </a:r>
            <a:r>
              <a:rPr lang="sk-SK" dirty="0"/>
              <a:t>? </a:t>
            </a:r>
            <a:r>
              <a:rPr lang="sk-SK" dirty="0" err="1"/>
              <a:t>Describe</a:t>
            </a:r>
            <a:r>
              <a:rPr lang="sk-SK" dirty="0"/>
              <a:t> at </a:t>
            </a:r>
            <a:r>
              <a:rPr lang="sk-SK" dirty="0" err="1"/>
              <a:t>least</a:t>
            </a:r>
            <a:r>
              <a:rPr lang="sk-SK" dirty="0"/>
              <a:t> </a:t>
            </a:r>
            <a:r>
              <a:rPr lang="sk-SK" dirty="0" smtClean="0"/>
              <a:t>2 </a:t>
            </a:r>
            <a:r>
              <a:rPr lang="sk-SK" dirty="0" err="1" smtClean="0"/>
              <a:t>mechanisms</a:t>
            </a:r>
            <a:endParaRPr lang="sk-SK" dirty="0" smtClean="0"/>
          </a:p>
          <a:p>
            <a:endParaRPr lang="sk-SK" b="1" dirty="0"/>
          </a:p>
          <a:p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3178117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Consumption</a:t>
            </a:r>
            <a:r>
              <a:rPr lang="sk-SK" b="1" dirty="0"/>
              <a:t> and </a:t>
            </a:r>
            <a:r>
              <a:rPr lang="sk-SK" b="1" dirty="0" err="1" smtClean="0"/>
              <a:t>origin</a:t>
            </a:r>
            <a:r>
              <a:rPr lang="en-US" b="1" dirty="0" smtClean="0"/>
              <a:t>/expansion</a:t>
            </a:r>
            <a:r>
              <a:rPr lang="sk-SK" b="1" dirty="0" smtClean="0"/>
              <a:t> </a:t>
            </a:r>
            <a:r>
              <a:rPr lang="sk-SK" b="1" dirty="0"/>
              <a:t>of </a:t>
            </a:r>
            <a:r>
              <a:rPr lang="sk-SK" b="1" dirty="0" err="1"/>
              <a:t>capitalism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b="1" dirty="0" err="1"/>
              <a:t>Mintz</a:t>
            </a:r>
            <a:r>
              <a:rPr lang="sk-SK" b="1" dirty="0"/>
              <a:t>, </a:t>
            </a:r>
            <a:r>
              <a:rPr lang="sk-SK" b="1" dirty="0" err="1"/>
              <a:t>Sidney</a:t>
            </a:r>
            <a:r>
              <a:rPr lang="sk-SK" b="1" dirty="0"/>
              <a:t> W</a:t>
            </a:r>
            <a:r>
              <a:rPr lang="sk-SK" b="1" dirty="0" smtClean="0"/>
              <a:t>. </a:t>
            </a:r>
            <a:r>
              <a:rPr lang="sk-SK" b="1" dirty="0"/>
              <a:t>1986. </a:t>
            </a:r>
            <a:r>
              <a:rPr lang="sk-SK" b="1" i="1" dirty="0" err="1"/>
              <a:t>Sweetness</a:t>
            </a:r>
            <a:r>
              <a:rPr lang="sk-SK" b="1" i="1" dirty="0"/>
              <a:t> and </a:t>
            </a:r>
            <a:r>
              <a:rPr lang="sk-SK" b="1" i="1" dirty="0" err="1"/>
              <a:t>Power</a:t>
            </a:r>
            <a:r>
              <a:rPr lang="sk-SK" b="1" i="1" dirty="0"/>
              <a:t>: </a:t>
            </a:r>
            <a:r>
              <a:rPr lang="sk-SK" b="1" i="1" dirty="0" err="1"/>
              <a:t>The</a:t>
            </a:r>
            <a:r>
              <a:rPr lang="sk-SK" b="1" i="1" dirty="0"/>
              <a:t> </a:t>
            </a:r>
            <a:r>
              <a:rPr lang="sk-SK" b="1" i="1" dirty="0" err="1"/>
              <a:t>Place</a:t>
            </a:r>
            <a:r>
              <a:rPr lang="sk-SK" b="1" i="1" dirty="0"/>
              <a:t> of </a:t>
            </a:r>
            <a:r>
              <a:rPr lang="sk-SK" b="1" i="1" dirty="0" err="1"/>
              <a:t>Sugar</a:t>
            </a:r>
            <a:r>
              <a:rPr lang="sk-SK" b="1" i="1" dirty="0"/>
              <a:t> in </a:t>
            </a:r>
            <a:r>
              <a:rPr lang="sk-SK" b="1" i="1" dirty="0" err="1"/>
              <a:t>Modern</a:t>
            </a:r>
            <a:r>
              <a:rPr lang="sk-SK" b="1" i="1" dirty="0"/>
              <a:t> </a:t>
            </a:r>
            <a:r>
              <a:rPr lang="sk-SK" b="1" i="1" dirty="0" err="1"/>
              <a:t>History</a:t>
            </a:r>
            <a:endParaRPr lang="sk-SK" b="1" dirty="0"/>
          </a:p>
          <a:p>
            <a:r>
              <a:rPr lang="en-US" dirty="0" smtClean="0"/>
              <a:t>Sugar </a:t>
            </a:r>
            <a:r>
              <a:rPr lang="en-US" dirty="0" smtClean="0"/>
              <a:t>becomes from luxury used sparsely by elites becomes everyday necessity for wide strata of society </a:t>
            </a:r>
          </a:p>
          <a:p>
            <a:r>
              <a:rPr lang="en-US" dirty="0" smtClean="0"/>
              <a:t>Increase in demand related to wider accessibility related to interests of capitalist traders </a:t>
            </a:r>
          </a:p>
          <a:p>
            <a:r>
              <a:rPr lang="en-US" dirty="0" smtClean="0"/>
              <a:t>One of commodities motivating proletariat to work</a:t>
            </a:r>
          </a:p>
          <a:p>
            <a:r>
              <a:rPr lang="en-US" dirty="0" smtClean="0"/>
              <a:t>Fast energy</a:t>
            </a:r>
            <a:endParaRPr lang="en-US" dirty="0"/>
          </a:p>
          <a:p>
            <a:r>
              <a:rPr lang="en-US" dirty="0" smtClean="0"/>
              <a:t>Tea as “British drink”</a:t>
            </a:r>
            <a:r>
              <a:rPr lang="sk-SK" dirty="0" smtClean="0"/>
              <a:t> (</a:t>
            </a:r>
            <a:r>
              <a:rPr lang="en-US" dirty="0" smtClean="0"/>
              <a:t>civilized, socially safe – it is not alcohol, it is a source of energy)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40522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dirty="0" err="1" smtClean="0"/>
              <a:t>Expansion</a:t>
            </a:r>
            <a:r>
              <a:rPr lang="sk-SK" b="1" dirty="0" smtClean="0"/>
              <a:t> of </a:t>
            </a:r>
            <a:r>
              <a:rPr lang="sk-SK" b="1" dirty="0" err="1" smtClean="0"/>
              <a:t>capitalism</a:t>
            </a:r>
            <a:r>
              <a:rPr lang="sk-SK" b="1" dirty="0" smtClean="0"/>
              <a:t> and </a:t>
            </a:r>
            <a:r>
              <a:rPr lang="sk-SK" b="1" dirty="0" err="1" smtClean="0"/>
              <a:t>the</a:t>
            </a:r>
            <a:r>
              <a:rPr lang="sk-SK" b="1" dirty="0" smtClean="0"/>
              <a:t> </a:t>
            </a:r>
            <a:r>
              <a:rPr lang="sk-SK" b="1" dirty="0" err="1" smtClean="0"/>
              <a:t>birth</a:t>
            </a:r>
            <a:r>
              <a:rPr lang="sk-SK" b="1" dirty="0" smtClean="0"/>
              <a:t> of </a:t>
            </a:r>
            <a:r>
              <a:rPr lang="sk-SK" b="1" dirty="0" err="1" smtClean="0"/>
              <a:t>consumer</a:t>
            </a:r>
            <a:r>
              <a:rPr lang="sk-SK" b="1" dirty="0" smtClean="0"/>
              <a:t> society 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k-SK" sz="3200" b="1" dirty="0" err="1"/>
              <a:t>McKendirck</a:t>
            </a:r>
            <a:r>
              <a:rPr lang="sk-SK" sz="3200" b="1" dirty="0"/>
              <a:t>, </a:t>
            </a:r>
            <a:r>
              <a:rPr lang="sk-SK" sz="3200" b="1" dirty="0" err="1"/>
              <a:t>Brewer</a:t>
            </a:r>
            <a:r>
              <a:rPr lang="sk-SK" sz="3200" b="1" dirty="0"/>
              <a:t> and </a:t>
            </a:r>
            <a:r>
              <a:rPr lang="sk-SK" sz="3200" b="1" dirty="0" err="1"/>
              <a:t>Plumb</a:t>
            </a:r>
            <a:r>
              <a:rPr lang="sk-SK" sz="3200" b="1" dirty="0"/>
              <a:t>. </a:t>
            </a:r>
            <a:r>
              <a:rPr lang="sk-SK" sz="3200" b="1" dirty="0" smtClean="0"/>
              <a:t>1982. </a:t>
            </a:r>
            <a:r>
              <a:rPr lang="sk-SK" sz="3200" b="1" dirty="0" err="1" smtClean="0"/>
              <a:t>The</a:t>
            </a:r>
            <a:r>
              <a:rPr lang="sk-SK" sz="3200" b="1" dirty="0" smtClean="0"/>
              <a:t> </a:t>
            </a:r>
            <a:r>
              <a:rPr lang="sk-SK" sz="3200" b="1" dirty="0" err="1"/>
              <a:t>Birth</a:t>
            </a:r>
            <a:r>
              <a:rPr lang="sk-SK" sz="3200" b="1" dirty="0"/>
              <a:t> of a </a:t>
            </a:r>
            <a:r>
              <a:rPr lang="sk-SK" sz="3200" b="1" dirty="0" err="1"/>
              <a:t>Consumer</a:t>
            </a:r>
            <a:r>
              <a:rPr lang="sk-SK" sz="3200" b="1" dirty="0"/>
              <a:t> Society. </a:t>
            </a:r>
            <a:endParaRPr lang="sk-SK" sz="3200" b="1" dirty="0" smtClean="0"/>
          </a:p>
          <a:p>
            <a:pPr>
              <a:defRPr/>
            </a:pPr>
            <a:r>
              <a:rPr lang="sk-SK" sz="3200" dirty="0" smtClean="0"/>
              <a:t>2. ½ </a:t>
            </a:r>
            <a:r>
              <a:rPr lang="sk-SK" sz="3200" dirty="0" smtClean="0"/>
              <a:t>18</a:t>
            </a:r>
            <a:r>
              <a:rPr lang="en-US" sz="3200" baseline="30000" dirty="0" err="1" smtClean="0"/>
              <a:t>th</a:t>
            </a:r>
            <a:r>
              <a:rPr lang="en-US" sz="3200" dirty="0" smtClean="0"/>
              <a:t> Century </a:t>
            </a:r>
            <a:r>
              <a:rPr lang="sk-SK" sz="3200" dirty="0" smtClean="0"/>
              <a:t>– </a:t>
            </a:r>
            <a:r>
              <a:rPr lang="en-US" sz="3200" dirty="0" smtClean="0"/>
              <a:t>beginning of Consumer Revolution:</a:t>
            </a:r>
          </a:p>
          <a:p>
            <a:pPr marL="0" indent="0">
              <a:buNone/>
              <a:defRPr/>
            </a:pPr>
            <a:r>
              <a:rPr lang="en-US" sz="3200" dirty="0" smtClean="0"/>
              <a:t> </a:t>
            </a:r>
            <a:r>
              <a:rPr lang="sk-SK" sz="3200" dirty="0" smtClean="0"/>
              <a:t>„</a:t>
            </a:r>
            <a:r>
              <a:rPr lang="sk-SK" sz="3200" dirty="0" err="1" smtClean="0"/>
              <a:t>the</a:t>
            </a:r>
            <a:r>
              <a:rPr lang="sk-SK" sz="3200" dirty="0" smtClean="0"/>
              <a:t> </a:t>
            </a:r>
            <a:r>
              <a:rPr lang="sk-SK" sz="3200" dirty="0" err="1" smtClean="0"/>
              <a:t>consumer</a:t>
            </a:r>
            <a:r>
              <a:rPr lang="sk-SK" sz="3200" dirty="0" smtClean="0"/>
              <a:t> </a:t>
            </a:r>
            <a:r>
              <a:rPr lang="sk-SK" sz="3200" dirty="0" err="1" smtClean="0"/>
              <a:t>revolution</a:t>
            </a:r>
            <a:r>
              <a:rPr lang="sk-SK" sz="3200" dirty="0" smtClean="0"/>
              <a:t> </a:t>
            </a:r>
            <a:r>
              <a:rPr lang="sk-SK" sz="3200" dirty="0" err="1" smtClean="0"/>
              <a:t>was</a:t>
            </a:r>
            <a:r>
              <a:rPr lang="sk-SK" sz="3200" dirty="0" smtClean="0"/>
              <a:t> </a:t>
            </a:r>
            <a:r>
              <a:rPr lang="sk-SK" sz="3200" dirty="0" err="1" smtClean="0"/>
              <a:t>the</a:t>
            </a:r>
            <a:r>
              <a:rPr lang="sk-SK" sz="3200" dirty="0" smtClean="0"/>
              <a:t> </a:t>
            </a:r>
            <a:r>
              <a:rPr lang="sk-SK" sz="3200" dirty="0" err="1" smtClean="0"/>
              <a:t>necessary</a:t>
            </a:r>
            <a:r>
              <a:rPr lang="sk-SK" sz="3200" dirty="0" smtClean="0"/>
              <a:t> </a:t>
            </a:r>
            <a:r>
              <a:rPr lang="sk-SK" sz="3200" dirty="0" err="1" smtClean="0"/>
              <a:t>analogue</a:t>
            </a:r>
            <a:r>
              <a:rPr lang="sk-SK" sz="3200" dirty="0" smtClean="0"/>
              <a:t> to </a:t>
            </a:r>
            <a:r>
              <a:rPr lang="sk-SK" sz="3200" dirty="0" err="1" smtClean="0"/>
              <a:t>the</a:t>
            </a:r>
            <a:r>
              <a:rPr lang="sk-SK" sz="3200" dirty="0" smtClean="0"/>
              <a:t> </a:t>
            </a:r>
            <a:r>
              <a:rPr lang="sk-SK" sz="3200" dirty="0" err="1" smtClean="0"/>
              <a:t>industrial</a:t>
            </a:r>
            <a:r>
              <a:rPr lang="sk-SK" sz="3200" dirty="0" smtClean="0"/>
              <a:t> </a:t>
            </a:r>
            <a:r>
              <a:rPr lang="sk-SK" sz="3200" dirty="0" err="1" smtClean="0"/>
              <a:t>revolution</a:t>
            </a:r>
            <a:r>
              <a:rPr lang="sk-SK" sz="3200" dirty="0" smtClean="0"/>
              <a:t>, </a:t>
            </a:r>
            <a:r>
              <a:rPr lang="sk-SK" sz="3200" dirty="0" err="1" smtClean="0"/>
              <a:t>the</a:t>
            </a:r>
            <a:r>
              <a:rPr lang="sk-SK" sz="3200" dirty="0" smtClean="0"/>
              <a:t> </a:t>
            </a:r>
            <a:r>
              <a:rPr lang="sk-SK" sz="3200" dirty="0" err="1" smtClean="0"/>
              <a:t>necessary</a:t>
            </a:r>
            <a:r>
              <a:rPr lang="sk-SK" sz="3200" dirty="0" smtClean="0"/>
              <a:t> </a:t>
            </a:r>
            <a:r>
              <a:rPr lang="sk-SK" sz="3200" dirty="0" err="1" smtClean="0"/>
              <a:t>convulsion</a:t>
            </a:r>
            <a:r>
              <a:rPr lang="sk-SK" sz="3200" dirty="0" smtClean="0"/>
              <a:t> on </a:t>
            </a:r>
            <a:r>
              <a:rPr lang="sk-SK" sz="3200" dirty="0" err="1" smtClean="0"/>
              <a:t>the</a:t>
            </a:r>
            <a:r>
              <a:rPr lang="sk-SK" sz="3200" dirty="0" smtClean="0"/>
              <a:t> </a:t>
            </a:r>
            <a:r>
              <a:rPr lang="sk-SK" sz="3200" dirty="0" err="1" smtClean="0"/>
              <a:t>demand</a:t>
            </a:r>
            <a:r>
              <a:rPr lang="sk-SK" sz="3200" dirty="0" smtClean="0"/>
              <a:t> </a:t>
            </a:r>
            <a:r>
              <a:rPr lang="sk-SK" sz="3200" dirty="0" err="1" smtClean="0"/>
              <a:t>side</a:t>
            </a:r>
            <a:r>
              <a:rPr lang="sk-SK" sz="3200" dirty="0" smtClean="0"/>
              <a:t> of </a:t>
            </a:r>
            <a:r>
              <a:rPr lang="sk-SK" sz="3200" dirty="0" err="1" smtClean="0"/>
              <a:t>the</a:t>
            </a:r>
            <a:r>
              <a:rPr lang="sk-SK" sz="3200" dirty="0" smtClean="0"/>
              <a:t> </a:t>
            </a:r>
            <a:r>
              <a:rPr lang="sk-SK" sz="3200" dirty="0" err="1" smtClean="0"/>
              <a:t>equation</a:t>
            </a:r>
            <a:r>
              <a:rPr lang="sk-SK" sz="3200" dirty="0" smtClean="0"/>
              <a:t> to </a:t>
            </a:r>
            <a:r>
              <a:rPr lang="sk-SK" sz="3200" dirty="0" err="1" smtClean="0"/>
              <a:t>match</a:t>
            </a:r>
            <a:r>
              <a:rPr lang="sk-SK" sz="3200" dirty="0" smtClean="0"/>
              <a:t> </a:t>
            </a:r>
            <a:r>
              <a:rPr lang="sk-SK" sz="3200" dirty="0" err="1" smtClean="0"/>
              <a:t>the</a:t>
            </a:r>
            <a:r>
              <a:rPr lang="sk-SK" sz="3200" dirty="0" smtClean="0"/>
              <a:t> </a:t>
            </a:r>
            <a:r>
              <a:rPr lang="sk-SK" sz="3200" dirty="0" err="1" smtClean="0"/>
              <a:t>convulsion</a:t>
            </a:r>
            <a:r>
              <a:rPr lang="sk-SK" sz="3200" dirty="0" smtClean="0"/>
              <a:t> on </a:t>
            </a:r>
            <a:r>
              <a:rPr lang="sk-SK" sz="3200" dirty="0" err="1" smtClean="0"/>
              <a:t>the</a:t>
            </a:r>
            <a:r>
              <a:rPr lang="sk-SK" sz="3200" dirty="0" smtClean="0"/>
              <a:t> </a:t>
            </a:r>
            <a:r>
              <a:rPr lang="sk-SK" sz="3200" dirty="0" err="1" smtClean="0"/>
              <a:t>suply</a:t>
            </a:r>
            <a:r>
              <a:rPr lang="sk-SK" sz="3200" dirty="0" smtClean="0"/>
              <a:t> </a:t>
            </a:r>
            <a:r>
              <a:rPr lang="sk-SK" sz="3200" dirty="0" err="1" smtClean="0"/>
              <a:t>side</a:t>
            </a:r>
            <a:r>
              <a:rPr lang="sk-SK" sz="3200" dirty="0" smtClean="0"/>
              <a:t>“ (</a:t>
            </a:r>
            <a:r>
              <a:rPr lang="sk-SK" sz="3200" dirty="0" err="1" smtClean="0"/>
              <a:t>McKendrick</a:t>
            </a:r>
            <a:r>
              <a:rPr lang="sk-SK" sz="3200" dirty="0" smtClean="0"/>
              <a:t>. 1982: 9).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32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106810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Expansion</a:t>
            </a:r>
            <a:r>
              <a:rPr lang="sk-SK" b="1" dirty="0"/>
              <a:t> of </a:t>
            </a:r>
            <a:r>
              <a:rPr lang="sk-SK" b="1" dirty="0" err="1"/>
              <a:t>capitalism</a:t>
            </a:r>
            <a:r>
              <a:rPr lang="sk-SK" b="1" dirty="0"/>
              <a:t> and </a:t>
            </a:r>
            <a:r>
              <a:rPr lang="sk-SK" b="1" dirty="0" err="1"/>
              <a:t>the</a:t>
            </a:r>
            <a:r>
              <a:rPr lang="sk-SK" b="1" dirty="0"/>
              <a:t> </a:t>
            </a:r>
            <a:r>
              <a:rPr lang="sk-SK" b="1" dirty="0" err="1"/>
              <a:t>birth</a:t>
            </a:r>
            <a:r>
              <a:rPr lang="sk-SK" b="1" dirty="0"/>
              <a:t> of </a:t>
            </a:r>
            <a:r>
              <a:rPr lang="sk-SK" b="1" dirty="0" err="1"/>
              <a:t>consumer</a:t>
            </a:r>
            <a:r>
              <a:rPr lang="sk-SK" b="1" dirty="0"/>
              <a:t> society </a:t>
            </a:r>
            <a:endParaRPr lang="cs-CZ" dirty="0" smtClean="0"/>
          </a:p>
        </p:txBody>
      </p:sp>
      <p:sp>
        <p:nvSpPr>
          <p:cNvPr id="21506" name="Rectangle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3200" dirty="0" smtClean="0">
                <a:latin typeface="Arial" charset="0"/>
              </a:rPr>
              <a:t>The source of inspiration is not only the </a:t>
            </a:r>
            <a:r>
              <a:rPr lang="en-US" sz="3200" dirty="0" err="1" smtClean="0">
                <a:latin typeface="Arial" charset="0"/>
              </a:rPr>
              <a:t>courte</a:t>
            </a:r>
            <a:r>
              <a:rPr lang="en-US" sz="3200" dirty="0" smtClean="0">
                <a:latin typeface="Arial" charset="0"/>
              </a:rPr>
              <a:t>, but also trade: Sophisticated methods of sale feeding status aspirations </a:t>
            </a:r>
          </a:p>
          <a:p>
            <a:pPr eaLnBrk="1" hangingPunct="1">
              <a:lnSpc>
                <a:spcPct val="80000"/>
              </a:lnSpc>
            </a:pPr>
            <a:r>
              <a:rPr lang="sk-SK" sz="3200" dirty="0" err="1" smtClean="0">
                <a:latin typeface="Arial" charset="0"/>
              </a:rPr>
              <a:t>Wedgewood</a:t>
            </a:r>
            <a:r>
              <a:rPr lang="sk-SK" sz="3200" dirty="0" smtClean="0">
                <a:latin typeface="Arial" charset="0"/>
              </a:rPr>
              <a:t> </a:t>
            </a:r>
            <a:r>
              <a:rPr lang="sk-SK" sz="3200" dirty="0" smtClean="0">
                <a:latin typeface="Arial" charset="0"/>
              </a:rPr>
              <a:t>– </a:t>
            </a:r>
            <a:r>
              <a:rPr lang="en-US" sz="3200" dirty="0" smtClean="0">
                <a:latin typeface="Arial" charset="0"/>
              </a:rPr>
              <a:t>uses aspirations of </a:t>
            </a:r>
            <a:r>
              <a:rPr lang="en-US" sz="3200" dirty="0" err="1" smtClean="0">
                <a:latin typeface="Arial" charset="0"/>
              </a:rPr>
              <a:t>bourgoisy</a:t>
            </a:r>
            <a:r>
              <a:rPr lang="en-US" sz="3200" dirty="0" smtClean="0">
                <a:latin typeface="Arial" charset="0"/>
              </a:rPr>
              <a:t>; produces affordable but sophisticated goods; plans production according to consumers’ wants</a:t>
            </a:r>
            <a:endParaRPr lang="cs-CZ" sz="3200" dirty="0" smtClean="0">
              <a:latin typeface="Arial" charset="0"/>
            </a:endParaRPr>
          </a:p>
        </p:txBody>
      </p:sp>
      <p:pic>
        <p:nvPicPr>
          <p:cNvPr id="5" name="Picture 6" descr="ANd9GcR8kEHWoFoqrCG2hKUm7OFfGvzfai7_vtDqX33LbJXtrDEvwMLh2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620806" y="4370841"/>
            <a:ext cx="2343150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wedgewoo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01456" y="1365477"/>
            <a:ext cx="4762500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61449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Capitalism</a:t>
            </a:r>
            <a:r>
              <a:rPr lang="sk-SK" b="1" dirty="0"/>
              <a:t>, </a:t>
            </a:r>
            <a:r>
              <a:rPr lang="en-US" b="1" dirty="0"/>
              <a:t>consumption and alienation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 smtClean="0"/>
              <a:t>Marx</a:t>
            </a:r>
            <a:r>
              <a:rPr lang="en-US" b="1" dirty="0" smtClean="0"/>
              <a:t>, K. In </a:t>
            </a:r>
            <a:r>
              <a:rPr lang="en-US" b="1" i="1" dirty="0" smtClean="0"/>
              <a:t>Capital</a:t>
            </a:r>
            <a:r>
              <a:rPr lang="en-US" b="1" dirty="0" smtClean="0"/>
              <a:t>, but also in </a:t>
            </a:r>
            <a:r>
              <a:rPr lang="sk-SK" b="1" i="1" dirty="0" err="1" smtClean="0"/>
              <a:t>Economic</a:t>
            </a:r>
            <a:r>
              <a:rPr lang="sk-SK" b="1" i="1" dirty="0" smtClean="0"/>
              <a:t> </a:t>
            </a:r>
            <a:r>
              <a:rPr lang="sk-SK" b="1" i="1" dirty="0"/>
              <a:t>and </a:t>
            </a:r>
            <a:r>
              <a:rPr lang="sk-SK" b="1" i="1" dirty="0" err="1"/>
              <a:t>Philosophical</a:t>
            </a:r>
            <a:r>
              <a:rPr lang="sk-SK" b="1" i="1" dirty="0"/>
              <a:t> </a:t>
            </a:r>
            <a:r>
              <a:rPr lang="sk-SK" b="1" i="1" dirty="0" err="1"/>
              <a:t>Manuscripts</a:t>
            </a:r>
            <a:r>
              <a:rPr lang="sk-SK" b="1" i="1" dirty="0"/>
              <a:t> </a:t>
            </a:r>
            <a:endParaRPr lang="sk-SK" b="1" i="1" dirty="0" smtClean="0"/>
          </a:p>
          <a:p>
            <a:r>
              <a:rPr lang="sk-SK" dirty="0" err="1" smtClean="0"/>
              <a:t>Human</a:t>
            </a:r>
            <a:r>
              <a:rPr lang="sk-SK" dirty="0" smtClean="0"/>
              <a:t> </a:t>
            </a:r>
            <a:r>
              <a:rPr lang="sk-SK" dirty="0" err="1" smtClean="0"/>
              <a:t>relations</a:t>
            </a:r>
            <a:r>
              <a:rPr lang="sk-SK" dirty="0" smtClean="0"/>
              <a:t> are </a:t>
            </a:r>
            <a:r>
              <a:rPr lang="sk-SK" dirty="0" err="1" smtClean="0"/>
              <a:t>organised</a:t>
            </a:r>
            <a:r>
              <a:rPr lang="sk-SK" dirty="0" smtClean="0"/>
              <a:t> </a:t>
            </a:r>
            <a:r>
              <a:rPr lang="sk-SK" dirty="0" err="1" smtClean="0"/>
              <a:t>through</a:t>
            </a:r>
            <a:r>
              <a:rPr lang="sk-SK" dirty="0" smtClean="0"/>
              <a:t> </a:t>
            </a:r>
            <a:r>
              <a:rPr lang="sk-SK" dirty="0" err="1" smtClean="0"/>
              <a:t>relations</a:t>
            </a:r>
            <a:r>
              <a:rPr lang="sk-SK" dirty="0" smtClean="0"/>
              <a:t> of </a:t>
            </a:r>
            <a:r>
              <a:rPr lang="sk-SK" dirty="0" err="1" smtClean="0"/>
              <a:t>production</a:t>
            </a:r>
            <a:r>
              <a:rPr lang="sk-SK" dirty="0" smtClean="0"/>
              <a:t> (</a:t>
            </a:r>
            <a:r>
              <a:rPr lang="sk-SK" dirty="0" err="1" smtClean="0"/>
              <a:t>not</a:t>
            </a:r>
            <a:r>
              <a:rPr lang="sk-SK" dirty="0" smtClean="0"/>
              <a:t> </a:t>
            </a:r>
            <a:r>
              <a:rPr lang="sk-SK" dirty="0" err="1" smtClean="0"/>
              <a:t>consumption</a:t>
            </a:r>
            <a:r>
              <a:rPr lang="sk-SK" dirty="0" smtClean="0"/>
              <a:t>) </a:t>
            </a:r>
          </a:p>
          <a:p>
            <a:r>
              <a:rPr lang="sk-SK" dirty="0" err="1" smtClean="0"/>
              <a:t>Follows</a:t>
            </a:r>
            <a:r>
              <a:rPr lang="sk-SK" dirty="0" smtClean="0"/>
              <a:t> </a:t>
            </a:r>
            <a:r>
              <a:rPr lang="sk-SK" dirty="0" err="1" smtClean="0"/>
              <a:t>objects</a:t>
            </a:r>
            <a:r>
              <a:rPr lang="sk-SK" dirty="0" smtClean="0"/>
              <a:t> </a:t>
            </a:r>
            <a:r>
              <a:rPr lang="sk-SK" dirty="0" err="1" smtClean="0"/>
              <a:t>within</a:t>
            </a:r>
            <a:r>
              <a:rPr lang="sk-SK" dirty="0" smtClean="0"/>
              <a:t> a </a:t>
            </a:r>
            <a:r>
              <a:rPr lang="sk-SK" dirty="0" err="1" smtClean="0"/>
              <a:t>broader</a:t>
            </a:r>
            <a:r>
              <a:rPr lang="sk-SK" dirty="0" smtClean="0"/>
              <a:t> </a:t>
            </a:r>
            <a:r>
              <a:rPr lang="sk-SK" dirty="0" err="1" smtClean="0"/>
              <a:t>theory</a:t>
            </a:r>
            <a:r>
              <a:rPr lang="sk-SK" dirty="0" smtClean="0"/>
              <a:t> of </a:t>
            </a:r>
            <a:r>
              <a:rPr lang="sk-SK" dirty="0" err="1" smtClean="0"/>
              <a:t>development</a:t>
            </a:r>
            <a:r>
              <a:rPr lang="sk-SK" dirty="0" smtClean="0"/>
              <a:t> </a:t>
            </a:r>
            <a:r>
              <a:rPr lang="sk-SK" dirty="0"/>
              <a:t>of </a:t>
            </a:r>
            <a:r>
              <a:rPr lang="sk-SK" dirty="0" err="1" smtClean="0"/>
              <a:t>capitalism</a:t>
            </a:r>
            <a:r>
              <a:rPr lang="en-US" dirty="0"/>
              <a:t>;</a:t>
            </a:r>
            <a:r>
              <a:rPr lang="sk-SK" dirty="0" smtClean="0"/>
              <a:t> </a:t>
            </a:r>
            <a:r>
              <a:rPr lang="sk-SK" dirty="0" err="1" smtClean="0"/>
              <a:t>meaning</a:t>
            </a:r>
            <a:r>
              <a:rPr lang="sk-SK" dirty="0" smtClean="0"/>
              <a:t> of </a:t>
            </a:r>
            <a:r>
              <a:rPr lang="sk-SK" dirty="0" err="1" smtClean="0"/>
              <a:t>objects</a:t>
            </a:r>
            <a:r>
              <a:rPr lang="sk-SK" dirty="0" smtClean="0"/>
              <a:t> </a:t>
            </a:r>
            <a:r>
              <a:rPr lang="sk-SK" dirty="0" err="1" smtClean="0"/>
              <a:t>depends</a:t>
            </a:r>
            <a:r>
              <a:rPr lang="sk-SK" dirty="0" smtClean="0"/>
              <a:t> on </a:t>
            </a:r>
            <a:r>
              <a:rPr lang="sk-SK" dirty="0" err="1" smtClean="0"/>
              <a:t>political</a:t>
            </a:r>
            <a:r>
              <a:rPr lang="sk-SK" dirty="0" smtClean="0"/>
              <a:t> </a:t>
            </a:r>
            <a:r>
              <a:rPr lang="sk-SK" dirty="0" err="1" smtClean="0"/>
              <a:t>economy</a:t>
            </a:r>
            <a:endParaRPr lang="sk-SK" dirty="0" smtClean="0"/>
          </a:p>
          <a:p>
            <a:r>
              <a:rPr lang="sk-SK" dirty="0" smtClean="0"/>
              <a:t>To </a:t>
            </a:r>
            <a:r>
              <a:rPr lang="sk-SK" dirty="0" err="1" smtClean="0"/>
              <a:t>understand</a:t>
            </a:r>
            <a:r>
              <a:rPr lang="sk-SK" dirty="0" smtClean="0"/>
              <a:t> </a:t>
            </a:r>
            <a:r>
              <a:rPr lang="sk-SK" dirty="0" err="1" smtClean="0"/>
              <a:t>objects</a:t>
            </a:r>
            <a:r>
              <a:rPr lang="sk-SK" dirty="0" smtClean="0"/>
              <a:t> </a:t>
            </a:r>
            <a:r>
              <a:rPr lang="sk-SK" dirty="0" err="1" smtClean="0"/>
              <a:t>means</a:t>
            </a:r>
            <a:r>
              <a:rPr lang="sk-SK" dirty="0" smtClean="0"/>
              <a:t> to </a:t>
            </a:r>
            <a:r>
              <a:rPr lang="sk-SK" dirty="0" err="1" smtClean="0"/>
              <a:t>understand</a:t>
            </a:r>
            <a:r>
              <a:rPr lang="sk-SK" dirty="0" smtClean="0"/>
              <a:t> totality of </a:t>
            </a:r>
            <a:r>
              <a:rPr lang="sk-SK" dirty="0" err="1" smtClean="0"/>
              <a:t>human</a:t>
            </a:r>
            <a:r>
              <a:rPr lang="sk-SK" dirty="0" smtClean="0"/>
              <a:t> </a:t>
            </a:r>
            <a:r>
              <a:rPr lang="sk-SK" dirty="0" err="1" smtClean="0"/>
              <a:t>existence</a:t>
            </a:r>
            <a:r>
              <a:rPr lang="sk-SK" dirty="0" smtClean="0"/>
              <a:t> – </a:t>
            </a:r>
            <a:r>
              <a:rPr lang="sk-SK" dirty="0" err="1" smtClean="0"/>
              <a:t>commodity</a:t>
            </a:r>
            <a:r>
              <a:rPr lang="sk-SK" dirty="0" smtClean="0"/>
              <a:t> as </a:t>
            </a:r>
            <a:r>
              <a:rPr lang="sk-SK" dirty="0" err="1" smtClean="0"/>
              <a:t>basic</a:t>
            </a:r>
            <a:r>
              <a:rPr lang="sk-SK" dirty="0" smtClean="0"/>
              <a:t> </a:t>
            </a:r>
            <a:r>
              <a:rPr lang="sk-SK" dirty="0" err="1" smtClean="0"/>
              <a:t>unit</a:t>
            </a:r>
            <a:r>
              <a:rPr lang="sk-SK" dirty="0" smtClean="0"/>
              <a:t> of </a:t>
            </a:r>
            <a:r>
              <a:rPr lang="sk-SK" dirty="0" err="1" smtClean="0"/>
              <a:t>analysis</a:t>
            </a:r>
            <a:r>
              <a:rPr lang="sk-SK" dirty="0" smtClean="0"/>
              <a:t>: </a:t>
            </a:r>
            <a:r>
              <a:rPr lang="sk-SK" dirty="0" err="1" smtClean="0"/>
              <a:t>Commodity</a:t>
            </a:r>
            <a:r>
              <a:rPr lang="sk-SK" dirty="0" smtClean="0"/>
              <a:t> </a:t>
            </a:r>
            <a:r>
              <a:rPr lang="sk-SK" dirty="0" smtClean="0"/>
              <a:t>as symbol of </a:t>
            </a:r>
            <a:r>
              <a:rPr lang="sk-SK" dirty="0" err="1" smtClean="0"/>
              <a:t>exploitation</a:t>
            </a:r>
            <a:r>
              <a:rPr lang="en-US" dirty="0" smtClean="0"/>
              <a:t> and </a:t>
            </a:r>
            <a:r>
              <a:rPr lang="sk-SK" dirty="0" err="1" smtClean="0"/>
              <a:t>alienation</a:t>
            </a:r>
            <a:endParaRPr lang="sk-SK" dirty="0"/>
          </a:p>
          <a:p>
            <a:pPr marL="514350" indent="-514350">
              <a:buAutoNum type="arabicPeriod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62804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Capitalism</a:t>
            </a:r>
            <a:r>
              <a:rPr lang="sk-SK" b="1" dirty="0"/>
              <a:t>, </a:t>
            </a:r>
            <a:r>
              <a:rPr lang="en-US" b="1" dirty="0"/>
              <a:t>consumption and alienation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err="1" smtClean="0"/>
              <a:t>Lukács</a:t>
            </a:r>
            <a:r>
              <a:rPr lang="sk-SK" b="1" dirty="0" smtClean="0"/>
              <a:t>:</a:t>
            </a:r>
          </a:p>
          <a:p>
            <a:pPr marL="0" indent="0">
              <a:buNone/>
            </a:pPr>
            <a:r>
              <a:rPr lang="en-GB" b="1" dirty="0" err="1" smtClean="0"/>
              <a:t>Reifi</a:t>
            </a:r>
            <a:r>
              <a:rPr lang="sk-SK" b="1" dirty="0" err="1" smtClean="0"/>
              <a:t>kation</a:t>
            </a:r>
            <a:r>
              <a:rPr lang="sk-SK" b="1" dirty="0" smtClean="0"/>
              <a:t> – </a:t>
            </a:r>
            <a:r>
              <a:rPr lang="sk-SK" dirty="0" err="1" smtClean="0"/>
              <a:t>objects</a:t>
            </a:r>
            <a:r>
              <a:rPr lang="sk-SK" dirty="0" smtClean="0"/>
              <a:t> of </a:t>
            </a:r>
            <a:r>
              <a:rPr lang="sk-SK" dirty="0" err="1" smtClean="0"/>
              <a:t>consumption</a:t>
            </a:r>
            <a:r>
              <a:rPr lang="sk-SK" dirty="0" smtClean="0"/>
              <a:t> are </a:t>
            </a:r>
            <a:r>
              <a:rPr lang="sk-SK" dirty="0" err="1" smtClean="0"/>
              <a:t>bearers</a:t>
            </a:r>
            <a:r>
              <a:rPr lang="sk-SK" dirty="0" smtClean="0"/>
              <a:t> of </a:t>
            </a:r>
            <a:r>
              <a:rPr lang="sk-SK" dirty="0" err="1" smtClean="0"/>
              <a:t>capitalist</a:t>
            </a:r>
            <a:r>
              <a:rPr lang="sk-SK" dirty="0" smtClean="0"/>
              <a:t> </a:t>
            </a:r>
            <a:r>
              <a:rPr lang="sk-SK" dirty="0" err="1" smtClean="0"/>
              <a:t>ideology</a:t>
            </a:r>
            <a:r>
              <a:rPr lang="sk-SK" dirty="0" smtClean="0"/>
              <a:t>. </a:t>
            </a:r>
            <a:r>
              <a:rPr lang="sk-SK" dirty="0" err="1" smtClean="0"/>
              <a:t>Act</a:t>
            </a:r>
            <a:r>
              <a:rPr lang="sk-SK" dirty="0" smtClean="0"/>
              <a:t> of </a:t>
            </a:r>
            <a:r>
              <a:rPr lang="sk-SK" dirty="0" err="1" smtClean="0"/>
              <a:t>shopping</a:t>
            </a:r>
            <a:r>
              <a:rPr lang="sk-SK" dirty="0" smtClean="0"/>
              <a:t> </a:t>
            </a:r>
            <a:r>
              <a:rPr lang="sk-SK" dirty="0" err="1" smtClean="0"/>
              <a:t>embeddies</a:t>
            </a:r>
            <a:r>
              <a:rPr lang="sk-SK" dirty="0" smtClean="0"/>
              <a:t> </a:t>
            </a:r>
            <a:r>
              <a:rPr lang="sk-SK" dirty="0" err="1" smtClean="0"/>
              <a:t>burgois</a:t>
            </a:r>
            <a:r>
              <a:rPr lang="sk-SK" dirty="0" smtClean="0"/>
              <a:t> </a:t>
            </a:r>
            <a:r>
              <a:rPr lang="sk-SK" dirty="0" err="1" smtClean="0"/>
              <a:t>ideology</a:t>
            </a:r>
            <a:r>
              <a:rPr lang="sk-SK" dirty="0" smtClean="0"/>
              <a:t> and </a:t>
            </a:r>
            <a:r>
              <a:rPr lang="sk-SK" dirty="0" err="1" smtClean="0"/>
              <a:t>reproduces</a:t>
            </a:r>
            <a:r>
              <a:rPr lang="sk-SK" dirty="0" smtClean="0"/>
              <a:t> </a:t>
            </a:r>
            <a:r>
              <a:rPr lang="sk-SK" dirty="0" err="1" smtClean="0"/>
              <a:t>capitalist</a:t>
            </a:r>
            <a:r>
              <a:rPr lang="sk-SK" dirty="0" smtClean="0"/>
              <a:t> </a:t>
            </a:r>
            <a:r>
              <a:rPr lang="sk-SK" dirty="0" err="1" smtClean="0"/>
              <a:t>relations</a:t>
            </a:r>
            <a:r>
              <a:rPr lang="sk-SK" dirty="0" smtClean="0"/>
              <a:t>. </a:t>
            </a:r>
          </a:p>
          <a:p>
            <a:pPr marL="0" indent="0">
              <a:buNone/>
            </a:pPr>
            <a:r>
              <a:rPr lang="sk-SK" b="1" dirty="0" smtClean="0"/>
              <a:t>Frankfurt </a:t>
            </a:r>
            <a:r>
              <a:rPr lang="sk-SK" b="1" dirty="0" err="1" smtClean="0"/>
              <a:t>school</a:t>
            </a:r>
            <a:r>
              <a:rPr lang="sk-SK" b="1" dirty="0" smtClean="0"/>
              <a:t> (</a:t>
            </a:r>
            <a:r>
              <a:rPr lang="sk-SK" b="1" dirty="0" err="1" smtClean="0"/>
              <a:t>Addorno</a:t>
            </a:r>
            <a:r>
              <a:rPr lang="sk-SK" b="1" dirty="0" smtClean="0"/>
              <a:t>, </a:t>
            </a:r>
            <a:r>
              <a:rPr lang="sk-SK" b="1" dirty="0" err="1" smtClean="0"/>
              <a:t>Hokheimer</a:t>
            </a:r>
            <a:r>
              <a:rPr lang="sk-SK" b="1" dirty="0" smtClean="0"/>
              <a:t>, </a:t>
            </a:r>
            <a:r>
              <a:rPr lang="sk-SK" b="1" dirty="0" err="1" smtClean="0"/>
              <a:t>Marcusse</a:t>
            </a:r>
            <a:r>
              <a:rPr lang="sk-SK" b="1" dirty="0" smtClean="0"/>
              <a:t>):</a:t>
            </a:r>
          </a:p>
          <a:p>
            <a:r>
              <a:rPr lang="sk-SK" dirty="0" err="1" smtClean="0"/>
              <a:t>Consumer</a:t>
            </a:r>
            <a:r>
              <a:rPr lang="sk-SK" dirty="0" smtClean="0"/>
              <a:t> </a:t>
            </a:r>
            <a:r>
              <a:rPr lang="sk-SK" dirty="0" err="1" smtClean="0"/>
              <a:t>culture</a:t>
            </a:r>
            <a:r>
              <a:rPr lang="sk-SK" dirty="0" smtClean="0"/>
              <a:t> </a:t>
            </a:r>
            <a:r>
              <a:rPr lang="sk-SK" dirty="0" err="1" smtClean="0"/>
              <a:t>suppresses</a:t>
            </a:r>
            <a:r>
              <a:rPr lang="sk-SK" dirty="0" smtClean="0"/>
              <a:t> </a:t>
            </a:r>
            <a:r>
              <a:rPr lang="sk-SK" dirty="0" err="1" smtClean="0"/>
              <a:t>aesthetic</a:t>
            </a:r>
            <a:r>
              <a:rPr lang="sk-SK" dirty="0" smtClean="0"/>
              <a:t> </a:t>
            </a:r>
            <a:r>
              <a:rPr lang="sk-SK" dirty="0" err="1" smtClean="0"/>
              <a:t>abilities</a:t>
            </a:r>
            <a:r>
              <a:rPr lang="sk-SK" dirty="0" smtClean="0"/>
              <a:t> and </a:t>
            </a:r>
            <a:r>
              <a:rPr lang="sk-SK" dirty="0" err="1" smtClean="0"/>
              <a:t>critical</a:t>
            </a:r>
            <a:r>
              <a:rPr lang="sk-SK" dirty="0" smtClean="0"/>
              <a:t> </a:t>
            </a:r>
            <a:r>
              <a:rPr lang="sk-SK" dirty="0" err="1" smtClean="0"/>
              <a:t>thinking</a:t>
            </a:r>
            <a:endParaRPr lang="en-US" dirty="0"/>
          </a:p>
          <a:p>
            <a:r>
              <a:rPr lang="en-US" dirty="0" smtClean="0"/>
              <a:t> consumer desires enslave people</a:t>
            </a:r>
            <a:r>
              <a:rPr lang="sk-SK" dirty="0" smtClean="0"/>
              <a:t> </a:t>
            </a:r>
            <a:endParaRPr lang="en-US" dirty="0" smtClean="0"/>
          </a:p>
          <a:p>
            <a:r>
              <a:rPr lang="sk-SK" dirty="0" smtClean="0"/>
              <a:t>new </a:t>
            </a:r>
            <a:r>
              <a:rPr lang="sk-SK" dirty="0" err="1" smtClean="0"/>
              <a:t>forms</a:t>
            </a:r>
            <a:r>
              <a:rPr lang="sk-SK" dirty="0" smtClean="0"/>
              <a:t> of </a:t>
            </a:r>
            <a:r>
              <a:rPr lang="sk-SK" dirty="0" err="1" smtClean="0"/>
              <a:t>social</a:t>
            </a:r>
            <a:r>
              <a:rPr lang="sk-SK" dirty="0" smtClean="0"/>
              <a:t> </a:t>
            </a:r>
            <a:r>
              <a:rPr lang="sk-SK" dirty="0" err="1" smtClean="0"/>
              <a:t>control</a:t>
            </a:r>
            <a:r>
              <a:rPr lang="sk-SK" dirty="0" smtClean="0"/>
              <a:t> </a:t>
            </a:r>
            <a:r>
              <a:rPr lang="sk-SK" dirty="0" err="1" smtClean="0"/>
              <a:t>based</a:t>
            </a:r>
            <a:r>
              <a:rPr lang="sk-SK" dirty="0" smtClean="0"/>
              <a:t> on </a:t>
            </a:r>
            <a:r>
              <a:rPr lang="sk-SK" dirty="0" err="1" smtClean="0"/>
              <a:t>controling</a:t>
            </a:r>
            <a:r>
              <a:rPr lang="sk-SK" dirty="0" smtClean="0"/>
              <a:t> </a:t>
            </a:r>
            <a:r>
              <a:rPr lang="sk-SK" dirty="0" err="1" smtClean="0"/>
              <a:t>consumer</a:t>
            </a:r>
            <a:r>
              <a:rPr lang="sk-SK" dirty="0" smtClean="0"/>
              <a:t> </a:t>
            </a:r>
            <a:r>
              <a:rPr lang="sk-SK" dirty="0" err="1" smtClean="0"/>
              <a:t>desires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12757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Capitalism</a:t>
            </a:r>
            <a:r>
              <a:rPr lang="sk-SK" b="1" dirty="0" smtClean="0"/>
              <a:t>, </a:t>
            </a:r>
            <a:r>
              <a:rPr lang="en-US" b="1" dirty="0" smtClean="0"/>
              <a:t>consumption and alienation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sk-SK" b="1" dirty="0"/>
              <a:t>Miller</a:t>
            </a:r>
            <a:r>
              <a:rPr lang="sk-SK" altLang="sk-SK" b="1" dirty="0"/>
              <a:t>, Daniel.</a:t>
            </a:r>
            <a:r>
              <a:rPr lang="en-US" altLang="sk-SK" b="1" dirty="0"/>
              <a:t> 1987</a:t>
            </a:r>
            <a:r>
              <a:rPr lang="sk-SK" altLang="sk-SK" b="1" dirty="0"/>
              <a:t>. </a:t>
            </a:r>
            <a:r>
              <a:rPr lang="sk-SK" altLang="sk-SK" b="1" dirty="0" err="1"/>
              <a:t>Material</a:t>
            </a:r>
            <a:r>
              <a:rPr lang="sk-SK" altLang="sk-SK" b="1" dirty="0"/>
              <a:t> </a:t>
            </a:r>
            <a:r>
              <a:rPr lang="sk-SK" altLang="sk-SK" b="1" dirty="0" err="1"/>
              <a:t>Culture</a:t>
            </a:r>
            <a:r>
              <a:rPr lang="sk-SK" altLang="sk-SK" b="1" dirty="0"/>
              <a:t> and </a:t>
            </a:r>
            <a:r>
              <a:rPr lang="sk-SK" altLang="sk-SK" b="1" dirty="0" err="1"/>
              <a:t>Mass</a:t>
            </a:r>
            <a:r>
              <a:rPr lang="sk-SK" altLang="sk-SK" b="1" dirty="0"/>
              <a:t> </a:t>
            </a:r>
            <a:r>
              <a:rPr lang="sk-SK" altLang="sk-SK" b="1" dirty="0" err="1" smtClean="0"/>
              <a:t>Consumption</a:t>
            </a:r>
            <a:endParaRPr lang="sk-SK" altLang="sk-SK" b="1" dirty="0" smtClean="0"/>
          </a:p>
          <a:p>
            <a:r>
              <a:rPr lang="sk-SK" altLang="sk-SK" dirty="0" err="1" smtClean="0"/>
              <a:t>Material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culture</a:t>
            </a:r>
            <a:r>
              <a:rPr lang="sk-SK" altLang="sk-SK" dirty="0" smtClean="0"/>
              <a:t> as „</a:t>
            </a:r>
            <a:r>
              <a:rPr lang="sk-SK" altLang="sk-SK" dirty="0" err="1" smtClean="0"/>
              <a:t>relationship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through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things</a:t>
            </a:r>
            <a:r>
              <a:rPr lang="sk-SK" altLang="sk-SK" dirty="0" smtClean="0"/>
              <a:t> are </a:t>
            </a:r>
            <a:r>
              <a:rPr lang="sk-SK" altLang="sk-SK" dirty="0" err="1" smtClean="0"/>
              <a:t>created</a:t>
            </a:r>
            <a:r>
              <a:rPr lang="sk-SK" altLang="sk-SK" dirty="0" smtClean="0"/>
              <a:t> as </a:t>
            </a:r>
            <a:r>
              <a:rPr lang="sk-SK" altLang="sk-SK" dirty="0" err="1" smtClean="0"/>
              <a:t>social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forms</a:t>
            </a:r>
            <a:r>
              <a:rPr lang="sk-SK" altLang="sk-SK" dirty="0" smtClean="0"/>
              <a:t>“ – </a:t>
            </a:r>
            <a:r>
              <a:rPr lang="sk-SK" altLang="sk-SK" dirty="0" err="1" smtClean="0"/>
              <a:t>objectification</a:t>
            </a:r>
            <a:endParaRPr lang="sk-SK" altLang="sk-SK" dirty="0" smtClean="0"/>
          </a:p>
          <a:p>
            <a:r>
              <a:rPr lang="en-US" altLang="sk-SK" dirty="0" smtClean="0"/>
              <a:t>Commodities and m</a:t>
            </a:r>
            <a:r>
              <a:rPr lang="sk-SK" altLang="sk-SK" dirty="0" err="1" smtClean="0"/>
              <a:t>ass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culture</a:t>
            </a:r>
            <a:r>
              <a:rPr lang="sk-SK" altLang="sk-SK" dirty="0" smtClean="0"/>
              <a:t> as a „</a:t>
            </a:r>
            <a:r>
              <a:rPr lang="sk-SK" altLang="sk-SK" dirty="0" err="1" smtClean="0"/>
              <a:t>dominant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context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through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which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we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relate</a:t>
            </a:r>
            <a:r>
              <a:rPr lang="sk-SK" altLang="sk-SK" dirty="0" smtClean="0"/>
              <a:t> to </a:t>
            </a:r>
            <a:r>
              <a:rPr lang="sk-SK" altLang="sk-SK" dirty="0" err="1" smtClean="0"/>
              <a:t>objects</a:t>
            </a:r>
            <a:r>
              <a:rPr lang="sk-SK" altLang="sk-SK" dirty="0" smtClean="0"/>
              <a:t> “ </a:t>
            </a:r>
            <a:r>
              <a:rPr lang="sk-SK" altLang="sk-SK" dirty="0" err="1" smtClean="0"/>
              <a:t>through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mass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culture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we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become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agents</a:t>
            </a:r>
            <a:r>
              <a:rPr lang="sk-SK" altLang="sk-SK" dirty="0" smtClean="0"/>
              <a:t> of </a:t>
            </a:r>
            <a:r>
              <a:rPr lang="sk-SK" altLang="sk-SK" dirty="0" err="1" smtClean="0"/>
              <a:t>historical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processes</a:t>
            </a:r>
            <a:endParaRPr lang="en-US" altLang="sk-SK" dirty="0"/>
          </a:p>
          <a:p>
            <a:r>
              <a:rPr lang="sk-SK" altLang="sk-SK" dirty="0"/>
              <a:t>„</a:t>
            </a:r>
            <a:r>
              <a:rPr lang="en-US" altLang="sk-SK" dirty="0"/>
              <a:t>consumption as work may be defined as that which translates the object from</a:t>
            </a:r>
            <a:r>
              <a:rPr lang="sk-SK" altLang="sk-SK" dirty="0"/>
              <a:t> </a:t>
            </a:r>
            <a:r>
              <a:rPr lang="en-US" altLang="sk-SK" dirty="0"/>
              <a:t>an alienable to an inalienable condition; that is, from being a symbol of</a:t>
            </a:r>
            <a:r>
              <a:rPr lang="sk-SK" altLang="sk-SK" dirty="0"/>
              <a:t> </a:t>
            </a:r>
            <a:r>
              <a:rPr lang="en-US" altLang="sk-SK" dirty="0"/>
              <a:t>estrangement and price value to being an artefact invested with particular</a:t>
            </a:r>
            <a:r>
              <a:rPr lang="sk-SK" altLang="sk-SK" dirty="0"/>
              <a:t> </a:t>
            </a:r>
            <a:r>
              <a:rPr lang="cs-CZ" altLang="sk-SK" dirty="0" err="1"/>
              <a:t>inseparable</a:t>
            </a:r>
            <a:r>
              <a:rPr lang="cs-CZ" altLang="sk-SK" dirty="0"/>
              <a:t> </a:t>
            </a:r>
            <a:r>
              <a:rPr lang="cs-CZ" altLang="sk-SK" dirty="0" err="1"/>
              <a:t>connotations</a:t>
            </a:r>
            <a:r>
              <a:rPr lang="cs-CZ" altLang="sk-SK" dirty="0"/>
              <a:t>“ (Miller, 1987: 190)</a:t>
            </a:r>
          </a:p>
          <a:p>
            <a:endParaRPr lang="en-US" altLang="sk-SK" dirty="0" smtClean="0"/>
          </a:p>
          <a:p>
            <a:endParaRPr lang="en-US" altLang="sk-SK" dirty="0"/>
          </a:p>
          <a:p>
            <a:pPr marL="0" indent="0">
              <a:buNone/>
            </a:pP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1984945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Group </a:t>
            </a:r>
            <a:r>
              <a:rPr lang="sk-SK" b="1" dirty="0" err="1"/>
              <a:t>work</a:t>
            </a:r>
            <a:r>
              <a:rPr lang="sk-SK" b="1" dirty="0"/>
              <a:t>:</a:t>
            </a:r>
            <a:endParaRPr lang="sk-SK" dirty="0" smtClean="0"/>
          </a:p>
          <a:p>
            <a:r>
              <a:rPr lang="sk-SK" dirty="0" err="1" smtClean="0"/>
              <a:t>How</a:t>
            </a:r>
            <a:r>
              <a:rPr lang="sk-SK" dirty="0" smtClean="0"/>
              <a:t> </a:t>
            </a:r>
            <a:r>
              <a:rPr lang="sk-SK" dirty="0" err="1"/>
              <a:t>is</a:t>
            </a:r>
            <a:r>
              <a:rPr lang="sk-SK" dirty="0"/>
              <a:t> </a:t>
            </a:r>
            <a:r>
              <a:rPr lang="sk-SK" dirty="0" err="1"/>
              <a:t>consumption</a:t>
            </a:r>
            <a:r>
              <a:rPr lang="sk-SK" dirty="0"/>
              <a:t> </a:t>
            </a:r>
            <a:r>
              <a:rPr lang="sk-SK" dirty="0" err="1"/>
              <a:t>defined</a:t>
            </a:r>
            <a:r>
              <a:rPr lang="sk-SK" dirty="0"/>
              <a:t> and </a:t>
            </a:r>
            <a:r>
              <a:rPr lang="sk-SK" dirty="0" err="1"/>
              <a:t>organized</a:t>
            </a:r>
            <a:r>
              <a:rPr lang="sk-SK" dirty="0"/>
              <a:t> in </a:t>
            </a:r>
            <a:r>
              <a:rPr lang="sk-SK" dirty="0" err="1"/>
              <a:t>capitalist</a:t>
            </a:r>
            <a:r>
              <a:rPr lang="sk-SK" dirty="0"/>
              <a:t> resp. </a:t>
            </a:r>
            <a:r>
              <a:rPr lang="sk-SK" dirty="0" err="1"/>
              <a:t>socialist</a:t>
            </a:r>
            <a:r>
              <a:rPr lang="sk-SK" dirty="0"/>
              <a:t> </a:t>
            </a:r>
            <a:r>
              <a:rPr lang="sk-SK" dirty="0" err="1"/>
              <a:t>societies</a:t>
            </a:r>
            <a:r>
              <a:rPr lang="sk-SK" dirty="0"/>
              <a:t>?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761926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631</Words>
  <Application>Microsoft Office PowerPoint</Application>
  <PresentationFormat>Širokoúhlá obrazovka</PresentationFormat>
  <Paragraphs>53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Consumption and political economy; consumption in socialist and capitalist societies </vt:lpstr>
      <vt:lpstr>Political economy</vt:lpstr>
      <vt:lpstr>Consumption and origin/expansion of capitalism</vt:lpstr>
      <vt:lpstr>Expansion of capitalism and the birth of consumer society </vt:lpstr>
      <vt:lpstr>Expansion of capitalism and the birth of consumer society </vt:lpstr>
      <vt:lpstr>Capitalism, consumption and alienation</vt:lpstr>
      <vt:lpstr>Capitalism, consumption and alienation</vt:lpstr>
      <vt:lpstr>Capitalism, consumption and alienation</vt:lpstr>
      <vt:lpstr>Prezentace aplikace PowerPoint</vt:lpstr>
      <vt:lpstr>Capitalism and consumption</vt:lpstr>
      <vt:lpstr>Socialism and consumption</vt:lpstr>
      <vt:lpstr>Good bye Lenin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Antropológia spotreby a konzumnej spoločnosti</dc:title>
  <dc:creator>Zuzana Burikova</dc:creator>
  <cp:lastModifiedBy>Zuzana Burikova</cp:lastModifiedBy>
  <cp:revision>29</cp:revision>
  <cp:lastPrinted>2017-03-07T12:10:50Z</cp:lastPrinted>
  <dcterms:created xsi:type="dcterms:W3CDTF">2017-03-06T16:12:53Z</dcterms:created>
  <dcterms:modified xsi:type="dcterms:W3CDTF">2019-03-04T15:56:32Z</dcterms:modified>
</cp:coreProperties>
</file>