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7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3" r:id="rId16"/>
    <p:sldId id="294" r:id="rId17"/>
    <p:sldId id="295" r:id="rId18"/>
    <p:sldId id="292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2" r:id="rId35"/>
    <p:sldId id="313" r:id="rId36"/>
    <p:sldId id="315" r:id="rId37"/>
    <p:sldId id="316" r:id="rId38"/>
    <p:sldId id="317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Objects="1">
      <p:cViewPr varScale="1">
        <p:scale>
          <a:sx n="108" d="100"/>
          <a:sy n="108" d="100"/>
        </p:scale>
        <p:origin x="10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HAoAkyeVk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raHEUO8730?t=1816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Stát jako zdroj i řešení sociálních nerovností</a:t>
            </a:r>
          </a:p>
          <a:p>
            <a:r>
              <a:rPr lang="cs-CZ" sz="2000" dirty="0">
                <a:latin typeface="Segoe UI Semibold" pitchFamily="34" charset="0"/>
              </a:rPr>
              <a:t>SOC172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Rozšíření možnosti voleb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82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Strukturální reformy, liberalizace, deregulace, privatizace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876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Rozvoj jako katastrofa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820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1850s: kolonialismus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1870s: opozdilci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1940s: rozvojová ekonomie</a:t>
            </a:r>
          </a:p>
          <a:p>
            <a:pPr lvl="0"/>
            <a:r>
              <a:rPr lang="cs-CZ" sz="28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31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měřit kvalitu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Ekonomické ukazatele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Hrubý národní produkt na hlavu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Podíl lidí žijící v absolutní chudobě (stanovená částka)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Podíl lidí žijící v relativní chudobě (nemohou si dovolit „koš základních potřeb“)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Struktura průmyslu, obchodu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148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Kter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ý stát má nejvyšší HDP</a:t>
            </a:r>
            <a:r>
              <a:rPr lang="en-GB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/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Tipnete si?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29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Kter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ý stát má nejvyšší HDP</a:t>
            </a:r>
            <a:r>
              <a:rPr lang="en-GB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/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Katar: 128 378 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Maca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o: 115 123 $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Lucembursko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103 662 $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Singapur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93 905 $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5. Brunej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78 836 $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625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Kter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ý stát má nejvyšší HDP</a:t>
            </a:r>
            <a:r>
              <a:rPr lang="en-GB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/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Katar: 128 378 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Maca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o: 115 123 $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Lucembursko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103 662 $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Singapur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93 905 $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5. Brunej</a:t>
            </a:r>
            <a:r>
              <a:rPr lang="en-GB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78 836 $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39. Česko: 36 916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46. Slovensko: 32 110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235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měřit kvalitu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Ekonomické ukazatele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Ukazatele kvality života</a:t>
            </a: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cs-CZ" sz="24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Human</a:t>
            </a:r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Development Index (HDI)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Zdraví: naděje dožití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Vzdělání: míra (ne)gramotnosti, počet let školní docházky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Majetek: parita kupní síly</a:t>
            </a:r>
          </a:p>
          <a:p>
            <a:pPr lvl="1"/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916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Který stát má nejvyšší HDI?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Tipnete si?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29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Rozvojová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Různé státy na 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různém stupni vývoje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Cílem je pomoci těm rozvojovým (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developing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aby dosáhly stejného rozvoje (development) jako ty rozvinuté (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developed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(Dřívější terminologie: 1., 2., 3. svět)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Alternativně Centrum vs. periférie (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Wallerstein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ctr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Jenže jak se měří míra rozvinutosti?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44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Který stát má nejvyšší HDI?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Norsko: 0.944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Austrálie: 0.935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Švýcarsko: 0.930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Dánsko: 0.923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5. Nizozemsko: 0.922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516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Který stát má nejvyšší HDI?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Norsko: 0.944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 Austrálie: 0.935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 Švýcarsko: 0.930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4. Dánsko: 0.923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5. Nizozemsko: 0.922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28. Česko: 0.870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35. Slovensko: 0.844</a:t>
            </a:r>
          </a:p>
          <a:p>
            <a:pPr lvl="0"/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621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Obrat ke člověku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 1960s: důraz na ekonomický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Předpokládalo se, že lidská práva budou následovat, což se nepotvrdilo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Od 1960s proto </a:t>
            </a:r>
            <a:r>
              <a:rPr lang="cs-CZ" sz="2800" b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obrat ke člověku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důraz na zajištění lidských práv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28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lidské potřeby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Osobní spotřeba (potrava, oblečení, přístřeší)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Základní služby (pitná voda, doprava, zdravotnictví, školství)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Adekvátně placená práce pro všechny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Participace na rozhodnutích apod.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772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Základní lidské potřeby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Osobní spotřeba (potrava, oblečení, přístřeší)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Základní služby (pitná voda, doprava, zdravotnictví, školství)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Adekvátně placená práce pro všechny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Participace na rozhodnutích apod.</a:t>
            </a: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ea typeface="Segoe UI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Příklad kritiky: zajištění práce pro všechny vede k přezaměstnanosti a technologickému ustrnutí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893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Rozvojové cíle tisíciletí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 Vymýtit extrémní chudobu a hlad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2. Zpřístupnit základní vzdělání všem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3. Prosazovat rovnost pohlaví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4. Snížit dětskou úmrtnost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5. Zlepšit zdraví matek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6. Bojovat proti nemocem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7. Zajistit trvalou udržitelnost životního prostředí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8. Vytvořit globální partnerství pro rozvoj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994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FAF580E-39A2-448E-BA5B-270104A7D5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260648"/>
            <a:ext cx="9610948" cy="6799993"/>
          </a:xfrm>
        </p:spPr>
      </p:pic>
    </p:spTree>
    <p:extLst>
      <p:ext uri="{BB962C8B-B14F-4D97-AF65-F5344CB8AC3E}">
        <p14:creationId xmlns:p14="http://schemas.microsoft.com/office/powerpoint/2010/main" val="1768331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Předchůdce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Soukromé spoření na důchod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Zabezpečení prostřednictvím dětí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„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  <a:hlinkClick r:id="rId2"/>
              </a:rPr>
              <a:t>Výminky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“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Cechovní / odborové pojištění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Soukromé nemocniční </a:t>
            </a:r>
            <a:r>
              <a:rPr lang="cs-CZ" sz="28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pokladny</a:t>
            </a:r>
          </a:p>
          <a:p>
            <a:pPr lvl="0"/>
            <a:r>
              <a:rPr lang="cs-CZ" sz="28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„Pod penzí“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ea typeface="Segoe UI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atd.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447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Vzestup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 2. světové válce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Stát jako garant blahobytu / životní úrovně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Mýtus státu, který se o lidi postará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ea typeface="Segoe UI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Důchody pro lidi, kteří opustili trh práce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Podpora v pracovní neschopnosti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Podpora v nezaměstnanosti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Zdravotnictví, školství</a:t>
            </a:r>
          </a:p>
          <a:p>
            <a:pPr lvl="0"/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113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Pád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 ropných krizích v 1970s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Rozpor mezi množstvím potřebných peněz a schopností / ochotou státu je vydat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ea typeface="Segoe UI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Welfare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 mix: kombinace státního a soukromého sociálního zabezpečení</a:t>
            </a:r>
          </a:p>
          <a:p>
            <a:pPr lvl="0"/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1850s: kolonialismus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1870s: opozdilci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1940s: rozvojová ekonomie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70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Esping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-Andersen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Sociálně-demokratický sociální stát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Všichni přispívají podle výdělku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Všichni dostávají stejný </a:t>
            </a:r>
            <a:r>
              <a:rPr lang="cs-CZ" sz="24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příspěvek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ea typeface="Segoe UI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544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Esping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-Andersen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Sociálně-demokratický sociální stát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Všichni přispívají podle výdělku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Všichni dostávají stejný příspěvek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Liberální sociální stát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Dávky jsou omezeny na ty nejpotřebnější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Cílem je obnovit schopnost práce</a:t>
            </a:r>
          </a:p>
        </p:txBody>
      </p:sp>
    </p:spTree>
    <p:extLst>
      <p:ext uri="{BB962C8B-B14F-4D97-AF65-F5344CB8AC3E}">
        <p14:creationId xmlns:p14="http://schemas.microsoft.com/office/powerpoint/2010/main" val="4168967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Esping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-Andersen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Sociálně-demokratický sociální stát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Všichni přispívají podle výdělku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Všichni dostávají stejný příspěvek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Liberální sociální stát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Dávky jsou omezeny na ty nejpotřebnější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Cílem je obnovit schopnost práce</a:t>
            </a:r>
          </a:p>
          <a:p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Korporativistický sociální stát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Odlišné skupiny mají odlišné příspěvky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Soukromé pojišťovací systémy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Stát „jistí záda“</a:t>
            </a:r>
          </a:p>
          <a:p>
            <a:pPr lvl="0"/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912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Výzvy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 sociální stát udržitelný i do budoucna?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Co mu může stát v cestě?</a:t>
            </a: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ea typeface="Segoe UI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Jaké změny nastanou při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Stárnutí populace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Nemocnosti populace</a:t>
            </a:r>
          </a:p>
          <a:p>
            <a:pPr lvl="1"/>
            <a:r>
              <a:rPr lang="cs-CZ" sz="20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Proměnách trhu práce</a:t>
            </a:r>
          </a:p>
          <a:p>
            <a:pPr marL="0" lv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?</a:t>
            </a:r>
          </a:p>
        </p:txBody>
      </p:sp>
    </p:spTree>
    <p:extLst>
      <p:ext uri="{BB962C8B-B14F-4D97-AF65-F5344CB8AC3E}">
        <p14:creationId xmlns:p14="http://schemas.microsoft.com/office/powerpoint/2010/main" val="25483541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Ukazatele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HDP - hrubý domácí produkt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Veškeré hodnoty vygenerované v rámci státu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HDI –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human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 development index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Zdraví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Vzdělání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Blahobyt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HPI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SSI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6987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Ukazatele kvality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HDP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HDI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HPI – Happy Planet Index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Blahobyt a naděje dožití dělená ekologickou stopou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SSI –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Sustainable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 Society Index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21 indikátorů v 8 kategoriích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3 oblasti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Lidský blahobyt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Ekonomický blahobyt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Environmentální blahobyt</a:t>
            </a:r>
          </a:p>
          <a:p>
            <a:pPr lvl="1"/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1437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Ukazatele nerovností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Průměrný příjem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Mediánový příjem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1. a 9. příjmový decil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Poměr 90/10</a:t>
            </a:r>
          </a:p>
          <a:p>
            <a:pPr lvl="0"/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Giniho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ea typeface="Segoe UI" pitchFamily="34" charset="0"/>
                <a:cs typeface="Segoe UI" panose="020B0502040204020203" pitchFamily="34" charset="0"/>
              </a:rPr>
              <a:t> koeficient A / (A+B)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ea typeface="Segoe UI" pitchFamily="34" charset="0"/>
              <a:cs typeface="Segoe UI" panose="020B0502040204020203" pitchFamily="34" charset="0"/>
            </a:endParaRPr>
          </a:p>
          <a:p>
            <a:pPr lvl="1"/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7314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Ukazatele nerovností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24BCC64-C312-4ED6-9959-6D0D399CF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850" y="1385267"/>
            <a:ext cx="621030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496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Ukazatele nerovností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8EB805F-33BF-46B1-8942-7A5D0DC5E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1418034"/>
            <a:ext cx="6057900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0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1850s: kolonialismus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 zájmu kolonizačních velmocí je budování infrastruktury, rozvoj zdravotnictví, školství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1870s: opozdilci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1940s: rozvojová ekonomie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5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1850s: kolonialismus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1870s: opozdilci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Budování průmyslu, dohánění zbytku světa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1940s: rozvojová ekonomie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07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1850s: kolonialismus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1870s: opozdilci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1940s: rozvojová ekonomie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Blížící se konec kolonialismu, ekonomický růst 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2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Politická a sociální modernizace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09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Globalizace, globální dělba práce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63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1950s: modernizační teorie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1960s: teorie závislosti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1970s: alternativní rozvoj</a:t>
            </a:r>
          </a:p>
          <a:p>
            <a:pPr lvl="1"/>
            <a:r>
              <a:rPr lang="cs-CZ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Lidský rozkvět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lidský rozvoj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1980s: neoliberalismus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1990s: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postdevelopment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5415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2695</TotalTime>
  <Words>1137</Words>
  <Application>Microsoft Office PowerPoint</Application>
  <PresentationFormat>Předvádění na obrazovce (4:3)</PresentationFormat>
  <Paragraphs>277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Rozvojová teorie</vt:lpstr>
      <vt:lpstr>Historický vývoj</vt:lpstr>
      <vt:lpstr>Historický vývoj</vt:lpstr>
      <vt:lpstr>Historický vývoj</vt:lpstr>
      <vt:lpstr>Historický vývoj</vt:lpstr>
      <vt:lpstr>Historický vývoj</vt:lpstr>
      <vt:lpstr>Historický vývoj</vt:lpstr>
      <vt:lpstr>Historický vývoj</vt:lpstr>
      <vt:lpstr>Historický vývoj</vt:lpstr>
      <vt:lpstr>Historický vývoj</vt:lpstr>
      <vt:lpstr>Historický vývoj</vt:lpstr>
      <vt:lpstr>Historický vývoj</vt:lpstr>
      <vt:lpstr>Jak měřit kvalitu rozvoje</vt:lpstr>
      <vt:lpstr>Který stát má nejvyšší HDP/os?</vt:lpstr>
      <vt:lpstr>Který stát má nejvyšší HDP/os?</vt:lpstr>
      <vt:lpstr>Který stát má nejvyšší HDP/os?</vt:lpstr>
      <vt:lpstr>Jak měřit kvalitu rozvoje</vt:lpstr>
      <vt:lpstr>Který stát má nejvyšší HDI?</vt:lpstr>
      <vt:lpstr>Který stát má nejvyšší HDI?</vt:lpstr>
      <vt:lpstr>Který stát má nejvyšší HDI?</vt:lpstr>
      <vt:lpstr>Obrat ke člověku</vt:lpstr>
      <vt:lpstr>Základní lidské potřeby</vt:lpstr>
      <vt:lpstr>Základní lidské potřeby</vt:lpstr>
      <vt:lpstr>Rozvojové cíle tisíciletí</vt:lpstr>
      <vt:lpstr>Prezentace aplikace PowerPoint</vt:lpstr>
      <vt:lpstr>Předchůdce sociálního státu</vt:lpstr>
      <vt:lpstr>Vzestup sociálního státu</vt:lpstr>
      <vt:lpstr>Pád sociálního státu</vt:lpstr>
      <vt:lpstr>Typologie sociálního státu</vt:lpstr>
      <vt:lpstr>Typologie sociálního státu</vt:lpstr>
      <vt:lpstr>Typologie sociálního státu</vt:lpstr>
      <vt:lpstr>Výzvy sociálního státu</vt:lpstr>
      <vt:lpstr>Ukazatele kvality života</vt:lpstr>
      <vt:lpstr>Ukazatele kvality života</vt:lpstr>
      <vt:lpstr>Ukazatele nerovností</vt:lpstr>
      <vt:lpstr>Ukazatele nerovností</vt:lpstr>
      <vt:lpstr>Ukazatele nerovností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Doseděl</cp:lastModifiedBy>
  <cp:revision>220</cp:revision>
  <dcterms:created xsi:type="dcterms:W3CDTF">2006-09-04T06:54:07Z</dcterms:created>
  <dcterms:modified xsi:type="dcterms:W3CDTF">2019-03-26T13:44:48Z</dcterms:modified>
</cp:coreProperties>
</file>