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6"/>
  </p:notesMasterIdLst>
  <p:handoutMasterIdLst>
    <p:handoutMasterId r:id="rId37"/>
  </p:handoutMasterIdLst>
  <p:sldIdLst>
    <p:sldId id="256" r:id="rId6"/>
    <p:sldId id="265" r:id="rId7"/>
    <p:sldId id="258" r:id="rId8"/>
    <p:sldId id="266" r:id="rId9"/>
    <p:sldId id="259" r:id="rId10"/>
    <p:sldId id="267" r:id="rId11"/>
    <p:sldId id="268" r:id="rId12"/>
    <p:sldId id="269" r:id="rId13"/>
    <p:sldId id="260" r:id="rId14"/>
    <p:sldId id="270" r:id="rId15"/>
    <p:sldId id="271" r:id="rId16"/>
    <p:sldId id="273" r:id="rId17"/>
    <p:sldId id="274" r:id="rId18"/>
    <p:sldId id="272" r:id="rId19"/>
    <p:sldId id="276" r:id="rId20"/>
    <p:sldId id="261" r:id="rId21"/>
    <p:sldId id="277" r:id="rId22"/>
    <p:sldId id="278" r:id="rId23"/>
    <p:sldId id="279" r:id="rId24"/>
    <p:sldId id="262" r:id="rId25"/>
    <p:sldId id="280" r:id="rId26"/>
    <p:sldId id="281" r:id="rId27"/>
    <p:sldId id="282" r:id="rId28"/>
    <p:sldId id="283" r:id="rId29"/>
    <p:sldId id="284" r:id="rId30"/>
    <p:sldId id="287" r:id="rId31"/>
    <p:sldId id="286" r:id="rId32"/>
    <p:sldId id="288" r:id="rId33"/>
    <p:sldId id="289" r:id="rId34"/>
    <p:sldId id="263" r:id="rId35"/>
  </p:sldIdLst>
  <p:sldSz cx="12192000" cy="6858000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55036-9DF2-469C-8E36-CAFE012A034C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D5815-06EF-4D70-AF5E-18E0DC4592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43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7F037-BB36-443B-947F-B2CECC9453CC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9E59-432C-4730-B0CF-9AB9A12CD9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11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885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59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78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942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4527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02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78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5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8834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794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67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684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58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77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88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7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64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709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60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35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59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879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A07C1-2436-4054-9170-A959DAB31317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20D62-4318-4119-9548-16DAC733A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54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BBC48-5E2B-47CA-97DA-66DE9965AFB2}" type="datetimeFigureOut">
              <a:rPr lang="cs-CZ" smtClean="0"/>
              <a:t>4. 10. 2017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D74E-71F6-40A2-B26D-EC565E5D3F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95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vzin@cmhcd.cz" TargetMode="External"/><Relationship Id="rId2" Type="http://schemas.openxmlformats.org/officeDocument/2006/relationships/hyperlink" Target="http://www.cmhcd.cz/vzdelavaci-institut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andrecover.wordpress.com/mental-health-freedom-and-recovery-act/" TargetMode="External"/><Relationship Id="rId2" Type="http://schemas.openxmlformats.org/officeDocument/2006/relationships/hyperlink" Target="https://www.madinamerica.com/2012/05/11866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4000" dirty="0" smtClean="0"/>
          </a:p>
          <a:p>
            <a:r>
              <a:rPr lang="cs-CZ" sz="4000" dirty="0" err="1" smtClean="0"/>
              <a:t>Recovery</a:t>
            </a:r>
            <a:r>
              <a:rPr lang="cs-CZ" sz="4000" dirty="0" smtClean="0"/>
              <a:t> (Zotavení) v péči o duševní zdraví</a:t>
            </a:r>
          </a:p>
          <a:p>
            <a:endParaRPr lang="cs-CZ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48" y="2051276"/>
            <a:ext cx="408931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8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 je klíčové pro možnost zotavení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29345" y="1673225"/>
            <a:ext cx="8368146" cy="43513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víra v jeho možnost na straně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uživatele i 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straně poskytovatelů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endParaRPr lang="cs-CZ" sz="10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pochopení nemoci jako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0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0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tom, co k ní </a:t>
            </a:r>
            <a:r>
              <a:rPr lang="cs-CZ" sz="10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přispělo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10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0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0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tom, co v životě potřebuji a také, co </a:t>
            </a:r>
            <a:r>
              <a:rPr lang="cs-CZ" sz="10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nepotřebuji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10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0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10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tom, co je pro mě </a:t>
            </a:r>
            <a:r>
              <a:rPr lang="cs-CZ" sz="10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důležité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10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nalezení smyslu a náplně dalšího života –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života s nemocí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endParaRPr lang="cs-CZ" sz="23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Patricia </a:t>
            </a:r>
            <a:r>
              <a:rPr lang="cs-CZ" sz="6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Deegan</a:t>
            </a:r>
            <a:r>
              <a:rPr lang="cs-CZ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</a:t>
            </a:r>
            <a:r>
              <a:rPr lang="cs-CZ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://www.youtube.com/watch?v=jhK-7DkWaKE </a:t>
            </a:r>
            <a:endParaRPr lang="cs-CZ" sz="6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endParaRPr lang="cs-CZ" sz="64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056" y="1013124"/>
            <a:ext cx="2133400" cy="262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3" y="365126"/>
            <a:ext cx="7431315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 prokazující reálnost zotavení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770909" y="1215651"/>
            <a:ext cx="7745386" cy="485094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zotavení byla považována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přítomnost </a:t>
            </a: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znaků ze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šesti</a:t>
            </a:r>
          </a:p>
          <a:p>
            <a:pPr marL="0" indent="0">
              <a:buClr>
                <a:srgbClr val="339933"/>
              </a:buClr>
              <a:buNone/>
            </a:pP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bez symptomů</a:t>
            </a: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bez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medikace</a:t>
            </a: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samostatné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bydlení v komunitě</a:t>
            </a: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pracující</a:t>
            </a:r>
            <a:endParaRPr lang="cs-CZ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sociální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vztahy na uspokojivé úrovni</a:t>
            </a: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bez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sociálně narušujícího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chování</a:t>
            </a:r>
          </a:p>
          <a:p>
            <a:pPr marL="0" indent="0">
              <a:buClr>
                <a:srgbClr val="339933"/>
              </a:buClr>
              <a:buNone/>
            </a:pPr>
            <a:endParaRPr lang="cs-CZ" sz="2000" dirty="0">
              <a:solidFill>
                <a:srgbClr val="00B050"/>
              </a:solidFill>
              <a:latin typeface="Thonburi"/>
            </a:endParaRPr>
          </a:p>
          <a:p>
            <a:pPr marL="0" indent="0">
              <a:buClr>
                <a:srgbClr val="339933"/>
              </a:buClr>
              <a:buNone/>
            </a:pP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M. 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Harding</a:t>
            </a:r>
            <a:endParaRPr lang="cs-CZ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33"/>
              </a:buClr>
              <a:buNone/>
            </a:pP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Pěč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O. a Probstová, V. (</a:t>
            </a:r>
            <a:r>
              <a:rPr lang="cs-CZ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eds</a:t>
            </a:r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Psychózy, TRITON Praha 2009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9782628" y="1013124"/>
            <a:ext cx="2859313" cy="2628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3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0" y="689125"/>
            <a:ext cx="2132031" cy="2664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3" y="365126"/>
            <a:ext cx="7431315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 z Vermontu 1987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57745" y="1251650"/>
            <a:ext cx="9698182" cy="5038313"/>
          </a:xfrm>
        </p:spPr>
        <p:txBody>
          <a:bodyPr>
            <a:normAutofit fontScale="25000" lnSpcReduction="20000"/>
          </a:bodyPr>
          <a:lstStyle/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nejdelší 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 </a:t>
            </a:r>
            <a:r>
              <a:rPr lang="cs-CZ" sz="10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deinstitucionalizace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8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průměrné 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sledování 32 let (někdy až 62 let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8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269 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pacientů se závažným duševním onemocněním z chronického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průměrně 16 let nemoci a 10 let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důchodu</a:t>
            </a:r>
          </a:p>
          <a:p>
            <a:pPr marL="0" indent="0">
              <a:buClr>
                <a:srgbClr val="339933"/>
              </a:buClr>
              <a:buNone/>
            </a:pPr>
            <a:endParaRPr lang="cs-CZ" sz="8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10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deinstitucionalizaci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došlo v padesátých letech a byl vytvořen komplexní systém podpory v komunitě (tým se rekrutoval ze stejné nemocnice, kde  byli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hospitalizováni)</a:t>
            </a:r>
          </a:p>
          <a:p>
            <a:pPr marL="0" indent="0">
              <a:buClr>
                <a:srgbClr val="339933"/>
              </a:buClr>
              <a:buNone/>
            </a:pPr>
            <a:endParaRPr lang="cs-CZ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 marL="0" indent="0">
              <a:buClr>
                <a:srgbClr val="339933"/>
              </a:buClr>
              <a:buNone/>
            </a:pPr>
            <a:r>
              <a:rPr lang="cs-CZ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cs-CZ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6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sz="6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Harding</a:t>
            </a:r>
            <a:endParaRPr lang="cs-CZ" sz="6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Tx/>
              <a:buChar char="ꞁ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9753600" y="689125"/>
            <a:ext cx="2844800" cy="2664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3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0" y="689125"/>
            <a:ext cx="2132031" cy="2664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3" y="365126"/>
            <a:ext cx="7431315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studie z Vermontu 1987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009405" y="1673224"/>
            <a:ext cx="7173686" cy="48509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Zabývá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pouze pacienty se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schizofrenií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až  68% dosáhlo významného zlepšení nebo </a:t>
            </a:r>
            <a:r>
              <a:rPr lang="cs-CZ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nemělo symptomy schizofrenie a 45% nemělo žádné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symptomy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ženy měly lepší výsledky – více produktivity, méně psychotických symptomů a vyšší úroveň fungování v sociálních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vztazích</a:t>
            </a:r>
          </a:p>
          <a:p>
            <a:pPr marL="0" indent="0">
              <a:buClr>
                <a:srgbClr val="339933"/>
              </a:buClr>
              <a:buNone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 marL="0" indent="0">
              <a:buClr>
                <a:srgbClr val="339933"/>
              </a:buClr>
              <a:buNone/>
            </a:pPr>
            <a:r>
              <a:rPr lang="cs-CZ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Courtney</a:t>
            </a:r>
            <a:r>
              <a:rPr lang="cs-CZ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Harding</a:t>
            </a:r>
            <a:endParaRPr lang="cs-CZ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Tx/>
              <a:buChar char="ꞁ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9753600" y="689125"/>
            <a:ext cx="2844800" cy="26640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zotavení jako  součást strategií péče</a:t>
            </a:r>
            <a:b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duševně </a:t>
            </a:r>
            <a:r>
              <a:rPr lang="cs-C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nemocné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330036" y="1534680"/>
            <a:ext cx="10321637" cy="46167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9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1999 USA, </a:t>
            </a:r>
            <a:r>
              <a:rPr lang="cs-CZ" sz="9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9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SURGEON GENERAL  </a:t>
            </a: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„Všechny </a:t>
            </a:r>
            <a:r>
              <a:rPr lang="cs-CZ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pro  osoby s duševním onemocněním by </a:t>
            </a:r>
            <a:r>
              <a:rPr lang="cs-CZ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měly </a:t>
            </a:r>
            <a:r>
              <a:rPr lang="cs-CZ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být uživatelsky orientované a zaměřené na zvyšování zotavení. to znamená, že cíle služeb nesmějí být omezeny na  redukci symptomů, ale měly by  </a:t>
            </a:r>
            <a:r>
              <a:rPr lang="cs-CZ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usilovat </a:t>
            </a:r>
            <a:r>
              <a:rPr lang="cs-CZ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obnovení významuplného a produktivního života</a:t>
            </a:r>
            <a:r>
              <a:rPr lang="cs-CZ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lnSpc>
                <a:spcPct val="12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55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9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 UK, </a:t>
            </a:r>
            <a:r>
              <a:rPr lang="cs-CZ" sz="9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 </a:t>
            </a:r>
            <a:r>
              <a:rPr lang="cs-CZ" sz="9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MINISTERSTVA ZDRAVOTNICTVÍ</a:t>
            </a:r>
            <a:endParaRPr lang="cs-CZ" sz="9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„Potřebujeme vytvořit optimistický, pozitivní </a:t>
            </a:r>
            <a:r>
              <a:rPr lang="cs-CZ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ke </a:t>
            </a:r>
            <a:r>
              <a:rPr lang="cs-CZ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všem lidem,  kteří využívají služby duševního zdraví, velká většina z nich  má  reálný výhled na  zotavení (</a:t>
            </a:r>
            <a:r>
              <a:rPr lang="cs-CZ" sz="9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sz="9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pokud budou podpořeni odpovídajícími službami, tedy službami, které budou zastávat správné hodnoty a přístupy“</a:t>
            </a:r>
          </a:p>
          <a:p>
            <a:pPr>
              <a:buClr>
                <a:srgbClr val="339933"/>
              </a:buClr>
              <a:buFont typeface="Calibri Light" panose="020F0302020204030204" pitchFamily="34" charset="0"/>
              <a:buChar char="|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73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zotavení jako  součást strategií péče</a:t>
            </a:r>
            <a:b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duševně </a:t>
            </a:r>
            <a:r>
              <a:rPr lang="cs-CZ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nemocné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8473" y="1399311"/>
            <a:ext cx="10501745" cy="516774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UK, GUIDING STATEMENT ON RECOVERY</a:t>
            </a: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árodní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pro  duševní zdraví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definoval 12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principů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„Uživatel služeb se rozhoduje, zda a kdy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začne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svůj proces zotavení (</a:t>
            </a:r>
            <a:r>
              <a:rPr lang="cs-CZ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řídí ho.  Proto řízení uživatelem je zásadní během celého procesu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.“</a:t>
            </a:r>
            <a:endParaRPr lang="cs-CZ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 ČR, KNIHA PSYCHÓZY</a:t>
            </a: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utoři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Probstová a </a:t>
            </a:r>
            <a:r>
              <a:rPr 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Pěč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první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použití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pojmu v 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</a:t>
            </a: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pl-PL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</a:t>
            </a:r>
            <a:r>
              <a:rPr lang="pl-PL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ČR, STRATEGIE REFORMY PSYCHIATRICKÉ PÉČE</a:t>
            </a:r>
          </a:p>
          <a:p>
            <a:pPr marL="0" indent="0">
              <a:lnSpc>
                <a:spcPct val="120000"/>
              </a:lnSpc>
              <a:buClr>
                <a:srgbClr val="339933"/>
              </a:buClr>
              <a:buNone/>
            </a:pP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ojem </a:t>
            </a:r>
            <a:r>
              <a:rPr lang="cs-CZ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neuvádí - psychiatrická elita hovoří o remisi, kontext možné transformace služeb (psychiatrických služeb x služeb péče o duševně nemocné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1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chemeClr val="bg1"/>
              </a:solidFill>
              <a:latin typeface="Thonburi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80114" y="1825625"/>
            <a:ext cx="7173686" cy="4351338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Pojem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používán spíše rutinně, ne vždy  je naplňován jeho původní  význam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0" y="365125"/>
            <a:ext cx="334579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0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duševní onemocnění a statistiky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99855" y="1756352"/>
            <a:ext cx="8042563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339933"/>
              </a:buClr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současné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velmi sofistikované a nákladné výzkumné aktivity se převážně soustřeďují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na: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účinky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psychofarmak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účinnost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efektivita zdravotní a sociální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aktuální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kvalitativní výzkumy týkající se zvládání duševní nemoci u nás chybí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4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duševní onemocnění a statistiky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0477" y="365125"/>
            <a:ext cx="11049000" cy="5844874"/>
          </a:xfrm>
        </p:spPr>
        <p:txBody>
          <a:bodyPr>
            <a:normAutofit/>
          </a:bodyPr>
          <a:lstStyle/>
          <a:p>
            <a:pPr marL="0" indent="0">
              <a:buClr>
                <a:srgbClr val="339933"/>
              </a:buClr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63" y="1221241"/>
            <a:ext cx="7237136" cy="53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97" y="2653356"/>
            <a:ext cx="5880311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prstClr val="black">
                    <a:lumMod val="75000"/>
                    <a:lumOff val="25000"/>
                  </a:prstClr>
                </a:solidFill>
              </a:rPr>
              <a:t>duševní onemocnění a statistiky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660073" y="1268680"/>
            <a:ext cx="8513618" cy="4775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statistické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výzkumy u nás se zaměřují na  patologické aspekty, ne na  proces zotavení a </a:t>
            </a:r>
            <a:r>
              <a:rPr lang="cs-CZ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úzdravy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statistiky jako  by  se zotavením vůbec nepočítaly 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 k dispozici aktuální a kvalitativní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statistiky týkající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zvládání duševní nemoci u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nás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určitě přispěje představení pojmu „</a:t>
            </a:r>
            <a:r>
              <a:rPr lang="cs-CZ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prvním krokem je, aby  i profesionálové věděli, že zotavení je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</a:t>
            </a: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 tom mohou Peer pracovníci výrazně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přispět</a:t>
            </a: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3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ojem </a:t>
            </a:r>
            <a:r>
              <a:rPr lang="cs-CZ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Recovery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80114" y="1825625"/>
            <a:ext cx="7173686" cy="4351338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novinka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stará cca 20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</a:t>
            </a:r>
          </a:p>
          <a:p>
            <a:pPr marL="0" indent="0">
              <a:buClr>
                <a:srgbClr val="339933"/>
              </a:buClr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William A. Anthony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Boston University 1993 </a:t>
            </a: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století bylo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 o duševně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nemocné udržení přijatelného </a:t>
            </a:r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stavu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víra v zotavení nebyla a dodnes není příliš rozšířená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cs-CZ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679" y="377999"/>
            <a:ext cx="2241321" cy="208800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4" y="2466000"/>
            <a:ext cx="2939350" cy="4392000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9950679" y="365124"/>
            <a:ext cx="2676750" cy="2100876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1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chemeClr val="bg1"/>
              </a:solidFill>
              <a:latin typeface="Thonburi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80114" y="1825625"/>
            <a:ext cx="7173686" cy="4351338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pochopení procesu zotavení jsou klíčové témata stigmatizace a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autostigmatizace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0" y="365125"/>
            <a:ext cx="334579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8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 koho je zotavení klíčové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80114" y="1825625"/>
            <a:ext cx="7173686" cy="33836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uživatele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pl-PL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 psychiatry a jiné lékaře </a:t>
            </a:r>
            <a:endParaRPr lang="pl-PL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 ne-psychiatrické profese 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 uživatelské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hnutí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pracovníky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6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praktické důsledky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251364" y="1506971"/>
            <a:ext cx="9940636" cy="48938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tréninku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personálu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služby orientované na 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zotavení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nový přístup musí zahájit poskytovatelé služeb 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oni jej musí předávat uživatelům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pracovníci v tom mohou být významnou složkou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25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metody pracující s pojmem  zotavení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620982" y="1593273"/>
            <a:ext cx="9732818" cy="45836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zotavení podle holandské školy psychosociální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rehabilitace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trength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of case management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mapování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silných</a:t>
            </a: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stránek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mapovací technika reflektuje </a:t>
            </a:r>
            <a:r>
              <a:rPr lang="cs-CZ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filosofii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propracovaný nástroj zvládání onemocnění a osobního posílení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4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strength model of case management</a:t>
            </a:r>
            <a:endParaRPr lang="cs-CZ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8473" y="1368424"/>
            <a:ext cx="10065327" cy="52956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 silné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stránky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 problém a deficity je v péči o duševně nemocné pevně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zakořeněno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připomínat problémy a minulá  selhání má  vliv na pociťovanou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sebeúctu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 silné stránky má  výhodu v tom, že interview na  toto téma je již samo o sobě intervencí – posiluje sebedůvěru a sebeúctu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1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strength model of case management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35527" y="1479261"/>
            <a:ext cx="11526981" cy="4351338"/>
          </a:xfrm>
        </p:spPr>
        <p:txBody>
          <a:bodyPr>
            <a:normAutofit/>
          </a:bodyPr>
          <a:lstStyle/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CHARLES RAPP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práce v K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ansasu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silnými stránkami rozumí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atributy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(např. oddaná matka)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nadání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dovednosti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(umí hrát na  kytaru, umí uvařit </a:t>
            </a:r>
            <a:r>
              <a:rPr lang="cs-CZ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čínu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silné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stránky v okolí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(přijímající církevní spolek, auto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dispozici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zájmy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aspirace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(rád rybaří, sportuje nebo chce být rockový zpěvák)</a:t>
            </a:r>
          </a:p>
          <a:p>
            <a:pPr marL="0" indent="0">
              <a:buClr>
                <a:srgbClr val="339933"/>
              </a:buClr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935037"/>
            <a:ext cx="1447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0744200" y="935037"/>
            <a:ext cx="1794164" cy="1781175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7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strength model of case management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58981" y="1409989"/>
            <a:ext cx="10383982" cy="5018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kritika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ochranných bublin  – chráněných prostředí, které fakticky izolují klienty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kritika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 problémy zaměřených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přístupů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nejde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to, že problémy, překážky a výzvy neexistují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jsou kontextově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vázány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se zabývat problémy dřív než víme, co  chceme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problémy je třeba řešit ve chvíli, kdy  se objeví, ale při mapování silných stránek se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nezaznamenávají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existuje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přímá souvislost mezi mapováním a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intervencemi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mapování chybějících dovedností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vede k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nácviku, mapování potřeb vede k jejich naplňování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atd.</a:t>
            </a:r>
          </a:p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33"/>
              </a:buClr>
              <a:buNone/>
            </a:pPr>
            <a:endParaRPr lang="cs-CZ" sz="2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935037"/>
            <a:ext cx="14478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0744200" y="935037"/>
            <a:ext cx="1794164" cy="1781175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6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strength model of case management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30477" y="1357745"/>
            <a:ext cx="11170577" cy="50569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kapacita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růstu a </a:t>
            </a:r>
            <a:r>
              <a:rPr lang="cs-CZ" sz="2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již přítomná v člověku, kterému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pomáháme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náš úkol  je umožnit podmínky, ve kterých se může růst odehrávat (obraz květiny a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zahradníka)</a:t>
            </a:r>
          </a:p>
          <a:p>
            <a:pPr>
              <a:lnSpc>
                <a:spcPct val="10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LAMBERT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(1992)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identifikoval v psychoterapii jako  klíčové faktory pozitivní změny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atributy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klienta – silné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stránky                   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 terapeutem a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klientem             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naděje                                                        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vliv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terapeutické modelu nebo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školy          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hvězdice zotavení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Recovery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852228" y="1825625"/>
            <a:ext cx="3501571" cy="4351338"/>
          </a:xfrm>
        </p:spPr>
        <p:txBody>
          <a:bodyPr>
            <a:normAutofit/>
          </a:bodyPr>
          <a:lstStyle/>
          <a:p>
            <a:pPr marL="0" indent="0">
              <a:buClr>
                <a:srgbClr val="339933"/>
              </a:buClr>
              <a:buNone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mapovací techniky, která je zaměřená na  silné stránky a zároveň umožňuje porovnat vývoj  situace klienta v čase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cs-CZ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honburi"/>
              </a:rPr>
              <a:t>	</a:t>
            </a: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58" y="1280963"/>
            <a:ext cx="6399299" cy="48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75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67" y="150586"/>
            <a:ext cx="9686925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  <a:latin typeface="Thonburi"/>
              </a:rPr>
              <a:t>William A. Anthony (1993)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80114" y="1825625"/>
            <a:ext cx="7173686" cy="4351338"/>
          </a:xfrm>
        </p:spPr>
        <p:txBody>
          <a:bodyPr>
            <a:norm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Hluboce osobní, jedinečný proces změny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přístupů, hodnot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pocitů, cílů, dovedností a/nebo rolí.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Jeto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 prožívání uspokojujícího,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nadějeplného a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přínosného života i s omezeními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způsobenými nemocí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0" y="365125"/>
            <a:ext cx="334579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76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935182"/>
            <a:ext cx="10515600" cy="3627293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latin typeface="Thonburi"/>
              </a:rPr>
              <a:t/>
            </a:r>
            <a:br>
              <a:rPr lang="cs-CZ" sz="2800" dirty="0">
                <a:latin typeface="Thonburi"/>
              </a:rPr>
            </a:br>
            <a:r>
              <a:rPr lang="cs-CZ" sz="2800" dirty="0" smtClean="0">
                <a:latin typeface="Thonburi"/>
              </a:rPr>
              <a:t/>
            </a:r>
            <a:br>
              <a:rPr lang="cs-CZ" sz="2800" dirty="0" smtClean="0">
                <a:latin typeface="Thonburi"/>
              </a:rPr>
            </a:br>
            <a:r>
              <a:rPr lang="cs-CZ" sz="2800" dirty="0" smtClean="0">
                <a:latin typeface="Thonburi"/>
                <a:hlinkClick r:id="rId2"/>
              </a:rPr>
              <a:t>www.cmhcd.cz</a:t>
            </a:r>
            <a:r>
              <a:rPr lang="cs-CZ" sz="2800" dirty="0" smtClean="0">
                <a:latin typeface="Thonburi"/>
              </a:rPr>
              <a:t/>
            </a:r>
            <a:br>
              <a:rPr lang="cs-CZ" sz="2800" dirty="0" smtClean="0">
                <a:latin typeface="Thonburi"/>
              </a:rPr>
            </a:br>
            <a:r>
              <a:rPr lang="cs-CZ" sz="2800" dirty="0" smtClean="0">
                <a:solidFill>
                  <a:srgbClr val="0070C0"/>
                </a:solidFill>
                <a:latin typeface="Thonburi"/>
                <a:hlinkClick r:id="rId3"/>
              </a:rPr>
              <a:t>vzin@cmhcd.cz</a:t>
            </a:r>
            <a:endParaRPr lang="cs-CZ" sz="2800" dirty="0">
              <a:solidFill>
                <a:srgbClr val="0070C0"/>
              </a:solidFill>
              <a:latin typeface="Thonburi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13" y="4909788"/>
            <a:ext cx="4888992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8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zotavení nebo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úzdrava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2350696" y="1559660"/>
            <a:ext cx="8880834" cy="4827285"/>
          </a:xfrm>
        </p:spPr>
        <p:txBody>
          <a:bodyPr>
            <a:noAutofit/>
          </a:bodyPr>
          <a:lstStyle/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léčby zotavení nebo </a:t>
            </a:r>
            <a:r>
              <a:rPr lang="cs-CZ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úzdrava</a:t>
            </a: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zotavení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KLINICKÉ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měřitelný stav</a:t>
            </a: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zotavení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cesta či životní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postoj,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přesvědčení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víra 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zotavení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zvládání nemoci. Je to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objevování životní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pohody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zotavení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není opravování rozbitého. Je to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nalézání celistvosti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významu a účelu. Láska k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životu</a:t>
            </a:r>
          </a:p>
          <a:p>
            <a:pPr marL="0" indent="0">
              <a:buClr>
                <a:srgbClr val="339933"/>
              </a:buClr>
              <a:buNone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339933"/>
              </a:buClr>
              <a:buNone/>
            </a:pPr>
            <a:r>
              <a:rPr lang="cs-CZ" sz="2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Duane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950" y="365125"/>
            <a:ext cx="2450594" cy="2795814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9505950" y="519339"/>
            <a:ext cx="3208564" cy="2641600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 err="1">
                <a:solidFill>
                  <a:schemeClr val="bg1"/>
                </a:solidFill>
                <a:latin typeface="Thonburi"/>
              </a:rPr>
              <a:t>Duane</a:t>
            </a:r>
            <a:r>
              <a:rPr lang="cs-CZ" dirty="0">
                <a:solidFill>
                  <a:schemeClr val="bg1"/>
                </a:solidFill>
                <a:latin typeface="Thonburi"/>
              </a:rPr>
              <a:t> Sherry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80114" y="1202171"/>
            <a:ext cx="8659091" cy="4351338"/>
          </a:xfrm>
        </p:spPr>
        <p:txBody>
          <a:bodyPr>
            <a:noAutofit/>
          </a:bodyPr>
          <a:lstStyle/>
          <a:p>
            <a:pPr marL="0" indent="0">
              <a:buClr>
                <a:schemeClr val="bg1"/>
              </a:buCl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not managing illness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discovering wellness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is not fixing what's broken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finding wholeness, meaning, and purpose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love for life</a:t>
            </a:r>
          </a:p>
          <a:p>
            <a:pPr marL="0" indent="0">
              <a:buClr>
                <a:schemeClr val="bg1"/>
              </a:buClr>
              <a:buNone/>
            </a:pPr>
            <a:endParaRPr lang="cs-CZ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journey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reconnection to self, others, nature, and Spirit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willingness to forgive,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openness toward reconciliation</a:t>
            </a:r>
          </a:p>
          <a:p>
            <a:pPr marL="0" indent="0">
              <a:buClr>
                <a:schemeClr val="bg1"/>
              </a:buClr>
              <a:buNone/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search for peace ...</a:t>
            </a:r>
            <a:endParaRPr lang="cs-CZ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0" y="365125"/>
            <a:ext cx="334579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0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  <a:latin typeface="Thonburi"/>
              </a:rPr>
              <a:t>život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onburi"/>
              </a:rPr>
              <a:t>recovery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200400" y="1304070"/>
            <a:ext cx="8430491" cy="507076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plnohodnotný život i se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symptomy</a:t>
            </a:r>
          </a:p>
          <a:p>
            <a:pPr>
              <a:lnSpc>
                <a:spcPct val="17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přijetí nemoci jako součásti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života</a:t>
            </a:r>
          </a:p>
          <a:p>
            <a:pPr>
              <a:lnSpc>
                <a:spcPct val="17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 a normální způsob fungování i s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nemocí, s </a:t>
            </a: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přizpůsobením se jí v určitých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momentech</a:t>
            </a:r>
          </a:p>
          <a:p>
            <a:pPr>
              <a:lnSpc>
                <a:spcPct val="17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využití nemoci jako důležitého milníku,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</a:p>
          <a:p>
            <a:pPr>
              <a:lnSpc>
                <a:spcPct val="17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10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důvěra v to, že zotavení je </a:t>
            </a:r>
            <a:r>
              <a:rPr lang="cs-CZ" sz="10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možné</a:t>
            </a:r>
          </a:p>
          <a:p>
            <a:pPr marL="0" indent="0">
              <a:buClr>
                <a:srgbClr val="339933"/>
              </a:buClr>
              <a:buNone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 marL="0" indent="0">
              <a:buClr>
                <a:srgbClr val="339933"/>
              </a:buClr>
              <a:buNone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 marL="0" indent="0">
              <a:buNone/>
            </a:pPr>
            <a:r>
              <a:rPr lang="cs-CZ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www.madinamerica.com/2012/05/11866/</a:t>
            </a:r>
            <a:r>
              <a:rPr lang="cs-CZ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 for Transformation: Mental Health Freedom and Recovery Act</a:t>
            </a:r>
          </a:p>
          <a:p>
            <a:pPr marL="0" indent="0">
              <a:buNone/>
            </a:pPr>
            <a:r>
              <a:rPr lang="cs-CZ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http://discoverandrecover.wordpress.com/mental-health-freedom-and-recovery-act</a:t>
            </a:r>
            <a:r>
              <a:rPr lang="cs-CZ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cs-CZ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50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kdo je zodpovědný za zotavení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15096" y="1742498"/>
            <a:ext cx="7173686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opravdové zotavení (klinické i osobní)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ZODPOVĚDNÝ </a:t>
            </a:r>
            <a:r>
              <a:rPr lang="cs-CZ" sz="3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 </a:t>
            </a:r>
            <a:r>
              <a:rPr 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 jeho vůle a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aktivity není možné</a:t>
            </a:r>
          </a:p>
          <a:p>
            <a:pPr marL="0" indent="0">
              <a:buClr>
                <a:srgbClr val="339933"/>
              </a:buClr>
              <a:buNone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rehabilitační a další služby jsou důležitým </a:t>
            </a:r>
            <a:r>
              <a:rPr lang="cs-CZ" sz="3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PARTNEREM </a:t>
            </a:r>
            <a:r>
              <a:rPr lang="cs-CZ" sz="3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UŽIVATELE </a:t>
            </a:r>
            <a:r>
              <a:rPr 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zotavení však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přesto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napomáhají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31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PARTNERSKÝ PŘÍSTUP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relativně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novou, ale </a:t>
            </a:r>
            <a:r>
              <a:rPr 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nezbytnou součástí dnešní </a:t>
            </a:r>
            <a:r>
              <a:rPr lang="cs-CZ" sz="3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medicíny i </a:t>
            </a:r>
            <a:r>
              <a:rPr lang="cs-CZ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sociální práce</a:t>
            </a:r>
            <a:endParaRPr lang="cs-CZ" sz="3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000" dirty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445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kdo je zodpovědný za zotavení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556659" y="1784061"/>
            <a:ext cx="7173686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339933"/>
              </a:buClr>
              <a:buFont typeface="Calibri" panose="020F0502020204030204" pitchFamily="34" charset="0"/>
              <a:buChar char="ꞁ"/>
            </a:pPr>
            <a:endParaRPr lang="cs-CZ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honburi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 fázích nemoci </a:t>
            </a:r>
            <a:r>
              <a:rPr lang="cs-CZ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profesionálové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pomáhají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dodávají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klientovi oporu a důvěru,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optimismus, důležité informace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POČÁTEČNÍCH FÁZÍCH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nemoci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při krizi je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jejich úloha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výraznější a nutnost podpory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</a:t>
            </a: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endParaRPr lang="cs-CZ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339933"/>
              </a:buClr>
              <a:buFont typeface="Wingdings" panose="05000000000000000000" pitchFamily="2" charset="2"/>
              <a:buChar char="§"/>
            </a:pP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POZDĚJŠÍCH FÁZÍCH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života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nemocí a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době kompenzace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výraznější důležitost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předávání kompetence klientovi/uživateli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péče, posilování </a:t>
            </a:r>
            <a:r>
              <a:rPr lang="cs-CZ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jeho zodpovědnosti </a:t>
            </a:r>
            <a:r>
              <a:rPr lang="cs-CZ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sebedůvěry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77" y="365125"/>
            <a:ext cx="3345798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0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0114" y="365126"/>
            <a:ext cx="7173686" cy="648000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chemeClr val="bg1"/>
              </a:solidFill>
              <a:latin typeface="Thonburi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80114" y="1825625"/>
            <a:ext cx="7173686" cy="4351338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cs-CZ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nemocný ≠ nesvéprávný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0" y="365125"/>
            <a:ext cx="3345796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3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ba_Co_mi_(ne)pomohlo" id="{F4D78B90-44EB-4A9E-BB9F-A1C2FFBD7D55}" vid="{5DCF0B09-0E2E-46F5-B0D7-CD039639A237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73F45E0AC787749829CABA13AB68AB2" ma:contentTypeVersion="8" ma:contentTypeDescription="Vytvoří nový dokument" ma:contentTypeScope="" ma:versionID="f41a826266a247859b4b14b5f7d4c58c">
  <xsd:schema xmlns:xsd="http://www.w3.org/2001/XMLSchema" xmlns:xs="http://www.w3.org/2001/XMLSchema" xmlns:p="http://schemas.microsoft.com/office/2006/metadata/properties" xmlns:ns2="84c62b1b-dd1a-4063-82a3-5dd9152d781c" xmlns:ns3="94248412-21b4-4ee3-bc30-a9eb4229379a" targetNamespace="http://schemas.microsoft.com/office/2006/metadata/properties" ma:root="true" ma:fieldsID="c093989129302e29c953940266b39599" ns2:_="" ns3:_="">
    <xsd:import namespace="84c62b1b-dd1a-4063-82a3-5dd9152d781c"/>
    <xsd:import namespace="94248412-21b4-4ee3-bc30-a9eb4229379a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c62b1b-dd1a-4063-82a3-5dd9152d781c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Podniková klíčová slova" ma:fieldId="{23f27201-bee3-471e-b2e7-b64fd8b7ca38}" ma:taxonomyMulti="true" ma:sspId="b3ff5558-0a21-476f-a51a-fadbc4a6124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2ccef96-162a-4d91-add5-5ca594a1ef94}" ma:internalName="TaxCatchAll" ma:showField="CatchAllData" ma:web="84c62b1b-dd1a-4063-82a3-5dd9152d78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1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48412-21b4-4ee3-bc30-a9eb42293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4c62b1b-dd1a-4063-82a3-5dd9152d781c">
      <Terms xmlns="http://schemas.microsoft.com/office/infopath/2007/PartnerControls"/>
    </TaxKeywordTaxHTField>
    <TaxCatchAll xmlns="84c62b1b-dd1a-4063-82a3-5dd9152d781c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426860-F6D4-49DD-913F-4063E9CCAFD0}"/>
</file>

<file path=customXml/itemProps2.xml><?xml version="1.0" encoding="utf-8"?>
<ds:datastoreItem xmlns:ds="http://schemas.openxmlformats.org/officeDocument/2006/customXml" ds:itemID="{261BFB98-9924-4825-B101-502A93FE494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9353493-f0d3-49c3-98b7-f9b88e6182b0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66a4896-91b3-47b6-97a2-1d1cf4f1ae1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F9BF6-7C66-4D4C-844A-C6BB245A31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1218</Words>
  <Application>Microsoft Office PowerPoint</Application>
  <PresentationFormat>Širokoúhlá obrazovka</PresentationFormat>
  <Paragraphs>195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Thonburi</vt:lpstr>
      <vt:lpstr>Wingdings</vt:lpstr>
      <vt:lpstr>Motiv Office</vt:lpstr>
      <vt:lpstr>1_Motiv Office</vt:lpstr>
      <vt:lpstr>Prezentace aplikace PowerPoint</vt:lpstr>
      <vt:lpstr>pojem Recovery</vt:lpstr>
      <vt:lpstr>William A. Anthony (1993)</vt:lpstr>
      <vt:lpstr>zotavení nebo úzdrava</vt:lpstr>
      <vt:lpstr>Duane Sherry</vt:lpstr>
      <vt:lpstr>život recovery</vt:lpstr>
      <vt:lpstr>kdo je zodpovědný za zotavení</vt:lpstr>
      <vt:lpstr>kdo je zodpovědný za zotavení</vt:lpstr>
      <vt:lpstr>Prezentace aplikace PowerPoint</vt:lpstr>
      <vt:lpstr>co je klíčové pro možnost zotavení</vt:lpstr>
      <vt:lpstr>studie prokazující reálnost zotavení</vt:lpstr>
      <vt:lpstr>studie z Vermontu 1987</vt:lpstr>
      <vt:lpstr>studie z Vermontu 1987</vt:lpstr>
      <vt:lpstr>zotavení jako  součást strategií péče o duševně nemocné</vt:lpstr>
      <vt:lpstr>zotavení jako  součást strategií péče o duševně nemocné</vt:lpstr>
      <vt:lpstr>Prezentace aplikace PowerPoint</vt:lpstr>
      <vt:lpstr>duševní onemocnění a statistiky</vt:lpstr>
      <vt:lpstr>duševní onemocnění a statistiky</vt:lpstr>
      <vt:lpstr>duševní onemocnění a statistiky</vt:lpstr>
      <vt:lpstr>Prezentace aplikace PowerPoint</vt:lpstr>
      <vt:lpstr>pro  koho je zotavení klíčové</vt:lpstr>
      <vt:lpstr>praktické důsledky</vt:lpstr>
      <vt:lpstr>metody pracující s pojmem  zotavení</vt:lpstr>
      <vt:lpstr>strength model of case management</vt:lpstr>
      <vt:lpstr>strength model of case management</vt:lpstr>
      <vt:lpstr>strength model of case management</vt:lpstr>
      <vt:lpstr>strength model of case management</vt:lpstr>
      <vt:lpstr>hvězdice zotavení Recovery star</vt:lpstr>
      <vt:lpstr>Prezentace aplikace PowerPoint</vt:lpstr>
      <vt:lpstr>  www.cmhcd.cz vzin@cmhcd.cz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Kubinová</dc:creator>
  <cp:lastModifiedBy>Martina Vavřinková</cp:lastModifiedBy>
  <cp:revision>33</cp:revision>
  <cp:lastPrinted>2017-10-04T11:29:13Z</cp:lastPrinted>
  <dcterms:created xsi:type="dcterms:W3CDTF">2016-03-10T09:45:53Z</dcterms:created>
  <dcterms:modified xsi:type="dcterms:W3CDTF">2017-10-04T11:47:16Z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0x010100D73F45E0AC787749829CABA13AB68AB2</vt:lpwstr>
  </property>
  <property fmtid="{D5CDD505-2E9C-101B-9397-08002B2CF9AE}" pid="3" name="TaxKeyword">
    <vt:lpwstr/>
  </property>
</Properties>
</file>