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</p:sldIdLst>
  <p:sldSz cx="9144000" cy="6858000" type="screen4x3"/>
  <p:notesSz cx="68580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84" autoAdjust="0"/>
  </p:normalViewPr>
  <p:slideViewPr>
    <p:cSldViewPr>
      <p:cViewPr varScale="1">
        <p:scale>
          <a:sx n="73" d="100"/>
          <a:sy n="73" d="100"/>
        </p:scale>
        <p:origin x="100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10393C-2C22-41FE-9F25-5275A4192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21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79A0-8F86-42B2-8DA3-DD6D8B068ECF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5972F-7753-418A-A1E6-A060ACB832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6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7759-1ECE-4527-A9B4-4734F7B52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2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98A70-EDDD-412A-9B21-F3AF6FC55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26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B223-6E07-423C-B7DC-39402B95D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32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609C3-D1FF-4FD7-BD4C-5D494D9CC6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9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7585C-1ED0-4B8A-A9DC-B5A321825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BC246-4D3B-404F-9C4B-91CE290E0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1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0DBDC-6055-4297-908D-CDD249E5E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30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BF24-E02F-4770-B3A9-CF2C85D8D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E91D6-04E6-4122-9CB0-6ACC7DC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3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DB22-8CDE-4102-91CE-23072ACC9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C884E-4AB4-4816-A960-E6EF44FA1A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3A96-6658-4B21-925B-A8BC06CA1E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8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CF8EF6-D697-4A26-84EC-CB2C14791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>
                <a:latin typeface="Calibri" panose="020F0502020204030204" pitchFamily="34" charset="0"/>
              </a:rPr>
              <a:t>Výzkumný </a:t>
            </a:r>
            <a:r>
              <a:rPr lang="cs-CZ" altLang="cs-CZ" sz="3600" b="1" dirty="0" smtClean="0">
                <a:latin typeface="Calibri" panose="020F0502020204030204" pitchFamily="34" charset="0"/>
              </a:rPr>
              <a:t>design (seminář)</a:t>
            </a:r>
            <a:endParaRPr lang="cs-CZ" altLang="cs-CZ" sz="3600" b="1" dirty="0" smtClean="0"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400" dirty="0" smtClean="0">
                <a:latin typeface="Calibri" panose="020F0502020204030204" pitchFamily="34" charset="0"/>
              </a:rPr>
              <a:t>Mgr. Ondřej Hora, Ph.D.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55776" y="692695"/>
            <a:ext cx="37430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VPL118 Kvantitativní výzkum</a:t>
            </a: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    (jarní semestr </a:t>
            </a:r>
            <a:r>
              <a:rPr lang="cs-CZ" sz="2400" dirty="0" smtClean="0">
                <a:latin typeface="Calibri" panose="020F0502020204030204" pitchFamily="34" charset="0"/>
              </a:rPr>
              <a:t>2019)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27759-1ECE-4527-A9B4-4734F7B523F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872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Odpovědi:</a:t>
            </a:r>
          </a:p>
          <a:p>
            <a:pPr marL="0" indent="0">
              <a:buNone/>
            </a:pPr>
            <a:r>
              <a:rPr lang="cs-CZ" sz="2000" u="sng" dirty="0">
                <a:latin typeface="Calibri" panose="020F0502020204030204" pitchFamily="34" charset="0"/>
              </a:rPr>
              <a:t>Příklad 3</a:t>
            </a:r>
            <a:r>
              <a:rPr lang="cs-CZ" sz="2000" dirty="0">
                <a:latin typeface="Calibri" panose="020F0502020204030204" pitchFamily="34" charset="0"/>
              </a:rPr>
              <a:t> - Experimentální (souhrn výsledků experimentů):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jak </a:t>
            </a:r>
            <a:r>
              <a:rPr lang="cs-CZ" sz="2000" dirty="0">
                <a:latin typeface="Calibri" panose="020F0502020204030204" pitchFamily="34" charset="0"/>
              </a:rPr>
              <a:t>sociální programy ovlivňují rodiče a </a:t>
            </a:r>
            <a:r>
              <a:rPr lang="cs-CZ" sz="2000" dirty="0" smtClean="0">
                <a:latin typeface="Calibri" panose="020F0502020204030204" pitchFamily="34" charset="0"/>
              </a:rPr>
              <a:t>děti z chudých rodin,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účastnící </a:t>
            </a:r>
            <a:r>
              <a:rPr lang="cs-CZ" sz="2000" dirty="0">
                <a:latin typeface="Calibri" panose="020F0502020204030204" pitchFamily="34" charset="0"/>
              </a:rPr>
              <a:t>experimentů,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pravděpodobně </a:t>
            </a:r>
            <a:r>
              <a:rPr lang="cs-CZ" sz="2000" dirty="0">
                <a:latin typeface="Calibri" panose="020F0502020204030204" pitchFamily="34" charset="0"/>
              </a:rPr>
              <a:t>vícekrát,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zpravidla </a:t>
            </a:r>
            <a:r>
              <a:rPr lang="cs-CZ" sz="2000" dirty="0">
                <a:latin typeface="Calibri" panose="020F0502020204030204" pitchFamily="34" charset="0"/>
              </a:rPr>
              <a:t>vícekrát (ev. jen post-test),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ve </a:t>
            </a:r>
            <a:r>
              <a:rPr lang="cs-CZ" sz="2000" dirty="0">
                <a:latin typeface="Calibri" panose="020F0502020204030204" pitchFamily="34" charset="0"/>
              </a:rPr>
              <a:t>Spojených státech amerických.</a:t>
            </a:r>
          </a:p>
          <a:p>
            <a:pPr marL="0" indent="0">
              <a:buNone/>
            </a:pPr>
            <a:endParaRPr lang="cs-CZ" sz="2000" u="sng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u="sng" dirty="0" smtClean="0">
                <a:latin typeface="Calibri" panose="020F0502020204030204" pitchFamily="34" charset="0"/>
              </a:rPr>
              <a:t>Příklad 4</a:t>
            </a:r>
            <a:r>
              <a:rPr lang="cs-CZ" sz="2000" dirty="0" smtClean="0">
                <a:latin typeface="Calibri" panose="020F0502020204030204" pitchFamily="34" charset="0"/>
              </a:rPr>
              <a:t> - Kvazi-experimentální: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Efekt rekvalifikačních programů na nezaměstnané,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nezaměstnaní,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vícekrát či průběžně,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zpravidla vícekrát,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 Německu.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770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Odpovědi:</a:t>
            </a:r>
          </a:p>
          <a:p>
            <a:pPr marL="0" indent="0">
              <a:buNone/>
            </a:pPr>
            <a:r>
              <a:rPr lang="cs-CZ" sz="2000" u="sng" dirty="0" smtClean="0">
                <a:latin typeface="Calibri" panose="020F0502020204030204" pitchFamily="34" charset="0"/>
              </a:rPr>
              <a:t>Příklad 5</a:t>
            </a:r>
            <a:r>
              <a:rPr lang="cs-CZ" sz="2000" dirty="0" smtClean="0">
                <a:latin typeface="Calibri" panose="020F0502020204030204" pitchFamily="34" charset="0"/>
              </a:rPr>
              <a:t> - Meta-analýza: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Vztah mezi společenskou odpovědností a ekonomickou výkoností firmy,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Předchozí výzkumné studie (firmy obsažené v těchto studiích),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Jednou či jednou za každou zahrnutou studii (sekundární analýza),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jednou (sekundární analýza),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není uvedeno, ale zřejmě v USA, případně celosvětově.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27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Seminář:</a:t>
            </a: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1. úkol: Určete typy designů v následujících příkladech:</a:t>
            </a:r>
          </a:p>
          <a:p>
            <a:pPr marL="0" indent="0">
              <a:buNone/>
            </a:pPr>
            <a:endParaRPr lang="cs-CZ" sz="20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Typy designů: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experimentální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kvazi-experimentální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</a:rPr>
              <a:t>průřezový (</a:t>
            </a:r>
            <a:r>
              <a:rPr lang="en-US" altLang="cs-CZ" sz="2400" dirty="0">
                <a:latin typeface="Calibri" panose="020F0502020204030204" pitchFamily="34" charset="0"/>
              </a:rPr>
              <a:t>cross-sectional</a:t>
            </a:r>
            <a:r>
              <a:rPr lang="cs-CZ" altLang="cs-CZ" sz="2400" dirty="0">
                <a:latin typeface="Calibri" panose="020F0502020204030204" pitchFamily="34" charset="0"/>
              </a:rPr>
              <a:t>) </a:t>
            </a:r>
            <a:endParaRPr lang="cs-CZ" altLang="cs-CZ" sz="2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longitudinální – trendový, kohortní </a:t>
            </a:r>
            <a:r>
              <a:rPr lang="cs-CZ" altLang="cs-CZ" sz="2400" dirty="0">
                <a:latin typeface="Calibri" panose="020F0502020204030204" pitchFamily="34" charset="0"/>
              </a:rPr>
              <a:t>a panelový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</a:rPr>
              <a:t>srovnávací (komparativní</a:t>
            </a:r>
            <a:r>
              <a:rPr lang="cs-CZ" altLang="cs-CZ" sz="24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přirozený experiment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cs-CZ" sz="2400" dirty="0" smtClean="0">
                <a:latin typeface="Calibri" panose="020F0502020204030204" pitchFamily="34" charset="0"/>
              </a:rPr>
              <a:t>case </a:t>
            </a:r>
            <a:r>
              <a:rPr lang="en-US" altLang="cs-CZ" sz="2400" dirty="0">
                <a:latin typeface="Calibri" panose="020F0502020204030204" pitchFamily="34" charset="0"/>
              </a:rPr>
              <a:t>control study </a:t>
            </a:r>
            <a:endParaRPr lang="cs-CZ" altLang="cs-CZ" sz="2400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latin typeface="Calibri" panose="020F0502020204030204" pitchFamily="34" charset="0"/>
              </a:rPr>
              <a:t>meta-analýza</a:t>
            </a: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89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Seminář:</a:t>
            </a:r>
          </a:p>
          <a:p>
            <a:pPr marL="0" indent="0">
              <a:buNone/>
            </a:pPr>
            <a:endParaRPr lang="cs-CZ" sz="20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1: http://www.elspac.cz/index.php?pg=o-elspac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Evropská studie těhotenství a dětství ELSPAC je studie iniciovaná v 80. letech 20. století Světovou zdravotnickou organizací (WHO) v šesti evropských zemích. V České republice sleduje tato studie 5 738 dětí narozených v Brně a 1 851 dětí narozených ve Znojmě od těhotenství matky do dospělosti.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Od </a:t>
            </a:r>
            <a:r>
              <a:rPr lang="cs-CZ" sz="2000" dirty="0">
                <a:latin typeface="Calibri" panose="020F0502020204030204" pitchFamily="34" charset="0"/>
              </a:rPr>
              <a:t>dětí narozených v letech 1991 a 1992 jsou sbírána data umožňující hlubší poznání vlivu biologických, psychologických, sociálních, ekonomických a environmentálních faktorů včetně jejich kombinací na zdraví dětí a adolescentů. Výsledky této studie přispějí ke zlepšování preventivní péče a dalšímu zvyšování kvality života populace.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4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2 :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Calibri" panose="020F0502020204030204" pitchFamily="34" charset="0"/>
              </a:rPr>
              <a:t>http://cvvm.soc.cas.cz/media/com_form2content/documents/c1/a7322/f3/es150123.pdf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Do listopadového šetření Centra pro výzkum veřejného mínění (CVVM) byl zařazen blok otázek týkajících se názorů občanů na důchodový systém v ČR a jeho případnou změnu. Vybrané části respondentů, kteří zatím nepobírají důchod, jsme se ptali, zda si formou spoření nebo investic odkládají na důchod nějaké peníze stranou, zda mají obavu o dostatečnost zajištění v důchodu a jaká jsou jejich očekávání ohledně dostatečnosti státem vypláceného důchodu. 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Graf </a:t>
            </a:r>
            <a:r>
              <a:rPr lang="cs-CZ" sz="2000" dirty="0">
                <a:latin typeface="Calibri" panose="020F0502020204030204" pitchFamily="34" charset="0"/>
              </a:rPr>
              <a:t>1 ukazuje, jak si lidé nad rámec povinných odvodů důchodového pojištění samostatně dávají stranou peníze na důchod. Spoří nebo investuje o něco více než polovina lidí (53 %) v předdůchodovém věku, zbývající část lidí (46 %) se naproti tomu na důchod tímto způsobem nepřipravuje. Tyto hodnoty se nijak zásadně neliší od hodnot získaných v předcházejících měřeních od roku 2010.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77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3:</a:t>
            </a:r>
            <a:r>
              <a:rPr lang="cs-CZ" sz="2000" dirty="0">
                <a:latin typeface="Calibri" panose="020F0502020204030204" pitchFamily="34" charset="0"/>
              </a:rPr>
              <a:t> </a:t>
            </a:r>
            <a:r>
              <a:rPr lang="cs-CZ" sz="2000" b="1" dirty="0" err="1">
                <a:latin typeface="Calibri" panose="020F0502020204030204" pitchFamily="34" charset="0"/>
              </a:rPr>
              <a:t>Zaslow</a:t>
            </a:r>
            <a:r>
              <a:rPr lang="cs-CZ" sz="2000" b="1" dirty="0">
                <a:latin typeface="Calibri" panose="020F0502020204030204" pitchFamily="34" charset="0"/>
              </a:rPr>
              <a:t> et al. (2002) </a:t>
            </a:r>
            <a:r>
              <a:rPr lang="en-US" sz="2000" b="1" dirty="0">
                <a:latin typeface="Calibri" panose="020F0502020204030204" pitchFamily="34" charset="0"/>
              </a:rPr>
              <a:t>Welfare Reform and Children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Trvalou ironií studií o sociální politice ve Spojených státech je, že programy sociální politiky (pro nízkopříjmové rodiny) vytvářené z důvodu zájmu o podporu dětí jsou hodnoceny podle výsledků dospělých, jako jsou pobírání sociálních dávek, zaměstnanost, výdělky, příjmy a manželství. Mnoho lidí pracujících v oblasti sociální politiky se nicméně domnívá, že při posouzení úspěšnosti těchto programů by měly být posuzovány dopady programů na děti společně s dopady na dospělé. Naše studie se zaměřuje na to, jak programy sociální politiky ovlivňují děti a stejně tak i dospělé.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Sledované </a:t>
            </a:r>
            <a:r>
              <a:rPr lang="cs-CZ" sz="2000" dirty="0">
                <a:latin typeface="Calibri" panose="020F0502020204030204" pitchFamily="34" charset="0"/>
              </a:rPr>
              <a:t>studie náhodně přiřazují rodiny do dvou skupin…náhodné přiřazení zaručuje, že jakékoliv rozdíly, které se objeví mezi skupinami, jsou způsobené programem a ne jinými rozdílnými charakteristikami zkoumaných rodin a dětí. Během posledních deseti let proběhlo 10 zhodnocení programů sociální politiky s cílem prozkoumat dopady na děti. Z hlediska dopadů na děti jsou zjištění roztříděna do následujících kategorií: školní úspěch a kognitivní vývoj, vývoj v oblasti emoci a chování a zdraví a bezpečnost. 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03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4: </a:t>
            </a:r>
            <a:r>
              <a:rPr lang="cs-CZ" sz="2000" b="1" dirty="0" err="1">
                <a:latin typeface="Calibri" panose="020F0502020204030204" pitchFamily="34" charset="0"/>
              </a:rPr>
              <a:t>Rinne</a:t>
            </a:r>
            <a:r>
              <a:rPr lang="cs-CZ" sz="2000" b="1" dirty="0">
                <a:latin typeface="Calibri" panose="020F0502020204030204" pitchFamily="34" charset="0"/>
              </a:rPr>
              <a:t> et al. (2007). </a:t>
            </a:r>
            <a:r>
              <a:rPr lang="en-US" sz="2000" b="1" dirty="0">
                <a:latin typeface="Calibri" panose="020F0502020204030204" pitchFamily="34" charset="0"/>
              </a:rPr>
              <a:t>Too Bad to Benefit? Effect Heterogeneity of Public Training Programs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Tato studie analyzuje dopad veřejných rekvalifikačních programů na uchazeče o zaměstnání v Německu. Využili jsme techniku párování případů (propensity score matching), abychom rozšířili dosavadní poznatky o zjištění, jaký dopad mají střednědobé vzdělávací programy na skupiny s různými typy vzdělání v různých věkových skupinách. Po výpočtu propensity score jsme spárovali každého účastníka programu s jedním neúčastníkem programu. Navíc jsme provedli přesné párování na předchozí délce nezaměstnanosti (v měsících) a čtvrtletí (fiktivního) vstupu do programu. 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Výsledky </a:t>
            </a:r>
            <a:r>
              <a:rPr lang="cs-CZ" sz="2000" dirty="0">
                <a:latin typeface="Calibri" panose="020F0502020204030204" pitchFamily="34" charset="0"/>
              </a:rPr>
              <a:t>ukazují, že účast v programu měla pozitivní dopad na nalezení zaměstnání u všech podskupin účastníků programu. Účastníci také častěji našli lépe placená zaměstnání než neúčastníci. Nalezli jsme ale jen málo dokladů o existenci rozdílných dopadů pro různé skupiny nezaměstnaných. Zjištěné rozdíly jsou totiž poměrně malé. Není tedy příliš účelné poskytovat rekvalifikační programy uchazečům o zaměstnání s lepšími pracovními vyhlídkami</a:t>
            </a:r>
            <a:r>
              <a:rPr lang="cs-CZ" sz="2000" dirty="0" smtClean="0">
                <a:latin typeface="Calibri" panose="020F0502020204030204" pitchFamily="34" charset="0"/>
              </a:rPr>
              <a:t>.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060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latin typeface="Calibri" panose="020F0502020204030204" pitchFamily="34" charset="0"/>
              </a:rPr>
              <a:t>Příklad </a:t>
            </a:r>
            <a:r>
              <a:rPr lang="cs-CZ" sz="2000" b="1" dirty="0">
                <a:latin typeface="Calibri" panose="020F0502020204030204" pitchFamily="34" charset="0"/>
              </a:rPr>
              <a:t>č. 5: </a:t>
            </a:r>
            <a:r>
              <a:rPr lang="cs-CZ" sz="2000" b="1" dirty="0" err="1">
                <a:latin typeface="Calibri" panose="020F0502020204030204" pitchFamily="34" charset="0"/>
              </a:rPr>
              <a:t>Orlitzky</a:t>
            </a:r>
            <a:r>
              <a:rPr lang="cs-CZ" sz="2000" b="1" dirty="0">
                <a:latin typeface="Calibri" panose="020F0502020204030204" pitchFamily="34" charset="0"/>
              </a:rPr>
              <a:t> et al. (2003). </a:t>
            </a:r>
            <a:r>
              <a:rPr lang="en-US" sz="2000" b="1" dirty="0">
                <a:latin typeface="Calibri" panose="020F0502020204030204" pitchFamily="34" charset="0"/>
              </a:rPr>
              <a:t>Corporate Social and Financial Performance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Většina teoretických úvah o vztahu mezi Společenskou odpovědností firem (CSR) a finančními výsledky (FV) firem vychází z předpokladu, že dosavadní zjištění jsou natolik roztříštěná a různorodá, že není možné dojít k zobecnitelnému závěru o povaze tohoto vztahu. V této předchozí výzkumy spojující kvantitativní studii chceme ukázat, že je možné otřást obecně sdíleným přesvědčením o nemožnosti učinění závěru o vztahu mezi </a:t>
            </a:r>
            <a:r>
              <a:rPr lang="cs-CZ" sz="2000" dirty="0" smtClean="0">
                <a:latin typeface="Calibri" panose="020F0502020204030204" pitchFamily="34" charset="0"/>
              </a:rPr>
              <a:t>Společenskou odpovědností (CSR) </a:t>
            </a:r>
            <a:r>
              <a:rPr lang="cs-CZ" sz="2000" dirty="0">
                <a:latin typeface="Calibri" panose="020F0502020204030204" pitchFamily="34" charset="0"/>
              </a:rPr>
              <a:t>a </a:t>
            </a:r>
            <a:r>
              <a:rPr lang="cs-CZ" sz="2000" dirty="0" smtClean="0">
                <a:latin typeface="Calibri" panose="020F0502020204030204" pitchFamily="34" charset="0"/>
              </a:rPr>
              <a:t>finančními výsledky (FV).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Při </a:t>
            </a:r>
            <a:r>
              <a:rPr lang="cs-CZ" sz="2000" dirty="0">
                <a:latin typeface="Calibri" panose="020F0502020204030204" pitchFamily="34" charset="0"/>
              </a:rPr>
              <a:t>použití metodologicky více rigorózního přístupu (než jaký byl využit v předchozích analýzách) jsme provedli analýzu 52 samostatných studií. Tyto studie jsou výběrem dostatečně kvalitně provedených studií, ze souboru studií provedených v předchozím období. Náš celkový výzkumný vzorek tvořilo 33 878 pozorování (</a:t>
            </a:r>
            <a:r>
              <a:rPr lang="cs-CZ" sz="2000" dirty="0" err="1">
                <a:latin typeface="Calibri" panose="020F0502020204030204" pitchFamily="34" charset="0"/>
              </a:rPr>
              <a:t>observations</a:t>
            </a:r>
            <a:r>
              <a:rPr lang="cs-CZ" sz="2000" dirty="0">
                <a:latin typeface="Calibri" panose="020F0502020204030204" pitchFamily="34" charset="0"/>
              </a:rPr>
              <a:t>) z těchto 52 studií</a:t>
            </a:r>
            <a:r>
              <a:rPr lang="cs-CZ" sz="2000" dirty="0" smtClean="0">
                <a:latin typeface="Calibri" panose="020F0502020204030204" pitchFamily="34" charset="0"/>
              </a:rPr>
              <a:t>.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783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Úkol 2: Zvolte </a:t>
            </a:r>
            <a:r>
              <a:rPr lang="cs-CZ" sz="2000" dirty="0">
                <a:latin typeface="Calibri" panose="020F0502020204030204" pitchFamily="34" charset="0"/>
              </a:rPr>
              <a:t>si jeden z výše uvedených designu a odpovězte na následující otázky. Pokud není možné odpověď stanovit, odpověď odhadněte.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</a:rPr>
              <a:t>A) Co </a:t>
            </a:r>
            <a:r>
              <a:rPr lang="cs-CZ" sz="2000" dirty="0">
                <a:latin typeface="Calibri" panose="020F0502020204030204" pitchFamily="34" charset="0"/>
              </a:rPr>
              <a:t>je předmětem výzkumu (co se zkoumá)?   ______________________________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B) U </a:t>
            </a:r>
            <a:r>
              <a:rPr lang="cs-CZ" sz="2000" dirty="0">
                <a:latin typeface="Calibri" panose="020F0502020204030204" pitchFamily="34" charset="0"/>
              </a:rPr>
              <a:t>koho (jakých skupin osob) se to zkoumá?    ______________________________                  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C) Kolikrát </a:t>
            </a:r>
            <a:r>
              <a:rPr lang="cs-CZ" sz="2000" dirty="0">
                <a:latin typeface="Calibri" panose="020F0502020204030204" pitchFamily="34" charset="0"/>
              </a:rPr>
              <a:t>byl proveden výzkum v terénu?         ______________________________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D) Kolikrát </a:t>
            </a:r>
            <a:r>
              <a:rPr lang="cs-CZ" sz="2000" dirty="0">
                <a:latin typeface="Calibri" panose="020F0502020204030204" pitchFamily="34" charset="0"/>
              </a:rPr>
              <a:t>je nutné provádět výzkum v terénu?  ______________________________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 smtClean="0">
                <a:latin typeface="Calibri" panose="020F0502020204030204" pitchFamily="34" charset="0"/>
              </a:rPr>
              <a:t>E) Kde </a:t>
            </a:r>
            <a:r>
              <a:rPr lang="cs-CZ" sz="2000" dirty="0">
                <a:latin typeface="Calibri" panose="020F0502020204030204" pitchFamily="34" charset="0"/>
              </a:rPr>
              <a:t>se to zkoumá?                                       </a:t>
            </a:r>
            <a:r>
              <a:rPr lang="cs-CZ" sz="2000" dirty="0" smtClean="0">
                <a:latin typeface="Calibri" panose="020F0502020204030204" pitchFamily="34" charset="0"/>
              </a:rPr>
              <a:t>______________________________</a:t>
            </a:r>
            <a:endParaRPr lang="cs-CZ" sz="2000" dirty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65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Odpovědi:</a:t>
            </a:r>
          </a:p>
          <a:p>
            <a:pPr marL="0" indent="0">
              <a:buNone/>
            </a:pPr>
            <a:r>
              <a:rPr lang="cs-CZ" sz="2000" u="sng" dirty="0" smtClean="0">
                <a:latin typeface="Calibri" panose="020F0502020204030204" pitchFamily="34" charset="0"/>
              </a:rPr>
              <a:t>Příklad 1</a:t>
            </a:r>
            <a:r>
              <a:rPr lang="cs-CZ" sz="2000" dirty="0" smtClean="0">
                <a:latin typeface="Calibri" panose="020F0502020204030204" pitchFamily="34" charset="0"/>
              </a:rPr>
              <a:t> – Longitudinální (Panelový):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vliv různých faktorů na zdraví dětí,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děti (rodiče),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není uvedeno, ale mnohokrát,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minimálně dvakrát,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Převážně v Brně a ve Znojmě.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u="sng" dirty="0" smtClean="0">
                <a:latin typeface="Calibri" panose="020F0502020204030204" pitchFamily="34" charset="0"/>
              </a:rPr>
              <a:t>Příklad 2</a:t>
            </a:r>
            <a:r>
              <a:rPr lang="cs-CZ" sz="2000" dirty="0" smtClean="0">
                <a:latin typeface="Calibri" panose="020F0502020204030204" pitchFamily="34" charset="0"/>
              </a:rPr>
              <a:t> - Průřezový (případně i Trendový):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názory na důchodový systém,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ti, kdo nepobírají důchod (zřejmě dospělí),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vícekrát,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stačilo by jednou, </a:t>
            </a:r>
          </a:p>
          <a:p>
            <a:pPr marL="457200" indent="-457200">
              <a:buAutoNum type="alphaUcParenR"/>
            </a:pPr>
            <a:r>
              <a:rPr lang="cs-CZ" sz="2000" dirty="0" smtClean="0">
                <a:latin typeface="Calibri" panose="020F0502020204030204" pitchFamily="34" charset="0"/>
              </a:rPr>
              <a:t>není uvedeno, ale jde o občany ČR</a:t>
            </a:r>
          </a:p>
          <a:p>
            <a:pPr marL="0" indent="0">
              <a:buNone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40508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3154</TotalTime>
  <Words>970</Words>
  <Application>Microsoft Office PowerPoint</Application>
  <PresentationFormat>Předvádění na obrazovce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Výchozí návrh</vt:lpstr>
      <vt:lpstr>Výzkumný design (seminář)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Ondřej Hora</cp:lastModifiedBy>
  <cp:revision>621</cp:revision>
  <cp:lastPrinted>2013-03-19T15:35:42Z</cp:lastPrinted>
  <dcterms:created xsi:type="dcterms:W3CDTF">2011-02-03T13:01:32Z</dcterms:created>
  <dcterms:modified xsi:type="dcterms:W3CDTF">2019-03-26T11:34:40Z</dcterms:modified>
</cp:coreProperties>
</file>