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0" r:id="rId2"/>
    <p:sldMasterId id="2147483661" r:id="rId3"/>
    <p:sldMasterId id="2147483663" r:id="rId4"/>
    <p:sldMasterId id="2147483772" r:id="rId5"/>
    <p:sldMasterId id="2147483790" r:id="rId6"/>
  </p:sldMasterIdLst>
  <p:notesMasterIdLst>
    <p:notesMasterId r:id="rId15"/>
  </p:notesMasterIdLst>
  <p:handoutMasterIdLst>
    <p:handoutMasterId r:id="rId16"/>
  </p:handoutMasterIdLst>
  <p:sldIdLst>
    <p:sldId id="260" r:id="rId7"/>
    <p:sldId id="257" r:id="rId8"/>
    <p:sldId id="265" r:id="rId9"/>
    <p:sldId id="266" r:id="rId10"/>
    <p:sldId id="268" r:id="rId11"/>
    <p:sldId id="269" r:id="rId12"/>
    <p:sldId id="270" r:id="rId13"/>
    <p:sldId id="271" r:id="rId1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4E4"/>
    <a:srgbClr val="F5F5F5"/>
    <a:srgbClr val="F8F8F8"/>
    <a:srgbClr val="EAEAEA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1D337D-3EF9-284B-AE41-BCBDFF94D438}" v="5" dt="2019-03-04T11:07:36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4" autoAdjust="0"/>
    <p:restoredTop sz="94646" autoAdjust="0"/>
  </p:normalViewPr>
  <p:slideViewPr>
    <p:cSldViewPr snapToGrid="0">
      <p:cViewPr varScale="1">
        <p:scale>
          <a:sx n="103" d="100"/>
          <a:sy n="103" d="100"/>
        </p:scale>
        <p:origin x="189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e-Sik Kim" userId="4f995fb6-a796-4040-bc73-2c0e5c38a58f" providerId="ADAL" clId="{EE1D337D-3EF9-284B-AE41-BCBDFF94D438}"/>
    <pc:docChg chg="custSel modSld">
      <pc:chgData name="Tae-Sik Kim" userId="4f995fb6-a796-4040-bc73-2c0e5c38a58f" providerId="ADAL" clId="{EE1D337D-3EF9-284B-AE41-BCBDFF94D438}" dt="2019-03-04T11:09:56.603" v="455" actId="20577"/>
      <pc:docMkLst>
        <pc:docMk/>
      </pc:docMkLst>
      <pc:sldChg chg="modSp">
        <pc:chgData name="Tae-Sik Kim" userId="4f995fb6-a796-4040-bc73-2c0e5c38a58f" providerId="ADAL" clId="{EE1D337D-3EF9-284B-AE41-BCBDFF94D438}" dt="2019-03-04T10:51:29.916" v="21" actId="15"/>
        <pc:sldMkLst>
          <pc:docMk/>
          <pc:sldMk cId="0" sldId="265"/>
        </pc:sldMkLst>
        <pc:spChg chg="mod">
          <ac:chgData name="Tae-Sik Kim" userId="4f995fb6-a796-4040-bc73-2c0e5c38a58f" providerId="ADAL" clId="{EE1D337D-3EF9-284B-AE41-BCBDFF94D438}" dt="2019-03-04T10:51:29.916" v="21" actId="15"/>
          <ac:spMkLst>
            <pc:docMk/>
            <pc:sldMk cId="0" sldId="265"/>
            <ac:spMk id="208899" creationId="{00000000-0000-0000-0000-000000000000}"/>
          </ac:spMkLst>
        </pc:spChg>
      </pc:sldChg>
      <pc:sldChg chg="modSp">
        <pc:chgData name="Tae-Sik Kim" userId="4f995fb6-a796-4040-bc73-2c0e5c38a58f" providerId="ADAL" clId="{EE1D337D-3EF9-284B-AE41-BCBDFF94D438}" dt="2019-03-04T10:52:33.149" v="25" actId="15"/>
        <pc:sldMkLst>
          <pc:docMk/>
          <pc:sldMk cId="0" sldId="266"/>
        </pc:sldMkLst>
        <pc:spChg chg="mod">
          <ac:chgData name="Tae-Sik Kim" userId="4f995fb6-a796-4040-bc73-2c0e5c38a58f" providerId="ADAL" clId="{EE1D337D-3EF9-284B-AE41-BCBDFF94D438}" dt="2019-03-04T10:52:33.149" v="25" actId="15"/>
          <ac:spMkLst>
            <pc:docMk/>
            <pc:sldMk cId="0" sldId="266"/>
            <ac:spMk id="208899" creationId="{00000000-0000-0000-0000-000000000000}"/>
          </ac:spMkLst>
        </pc:spChg>
      </pc:sldChg>
      <pc:sldChg chg="modSp">
        <pc:chgData name="Tae-Sik Kim" userId="4f995fb6-a796-4040-bc73-2c0e5c38a58f" providerId="ADAL" clId="{EE1D337D-3EF9-284B-AE41-BCBDFF94D438}" dt="2019-03-04T11:09:56.603" v="455" actId="20577"/>
        <pc:sldMkLst>
          <pc:docMk/>
          <pc:sldMk cId="0" sldId="268"/>
        </pc:sldMkLst>
        <pc:spChg chg="mod">
          <ac:chgData name="Tae-Sik Kim" userId="4f995fb6-a796-4040-bc73-2c0e5c38a58f" providerId="ADAL" clId="{EE1D337D-3EF9-284B-AE41-BCBDFF94D438}" dt="2019-03-04T11:09:56.603" v="455" actId="20577"/>
          <ac:spMkLst>
            <pc:docMk/>
            <pc:sldMk cId="0" sldId="268"/>
            <ac:spMk id="208899" creationId="{00000000-0000-0000-0000-000000000000}"/>
          </ac:spMkLst>
        </pc:spChg>
      </pc:sldChg>
      <pc:sldChg chg="modSp">
        <pc:chgData name="Tae-Sik Kim" userId="4f995fb6-a796-4040-bc73-2c0e5c38a58f" providerId="ADAL" clId="{EE1D337D-3EF9-284B-AE41-BCBDFF94D438}" dt="2019-03-04T11:08:07.145" v="433" actId="20577"/>
        <pc:sldMkLst>
          <pc:docMk/>
          <pc:sldMk cId="0" sldId="269"/>
        </pc:sldMkLst>
        <pc:spChg chg="mod">
          <ac:chgData name="Tae-Sik Kim" userId="4f995fb6-a796-4040-bc73-2c0e5c38a58f" providerId="ADAL" clId="{EE1D337D-3EF9-284B-AE41-BCBDFF94D438}" dt="2019-03-04T11:08:07.145" v="433" actId="20577"/>
          <ac:spMkLst>
            <pc:docMk/>
            <pc:sldMk cId="0" sldId="269"/>
            <ac:spMk id="208899" creationId="{00000000-0000-0000-0000-000000000000}"/>
          </ac:spMkLst>
        </pc:spChg>
      </pc:sldChg>
      <pc:sldChg chg="modSp">
        <pc:chgData name="Tae-Sik Kim" userId="4f995fb6-a796-4040-bc73-2c0e5c38a58f" providerId="ADAL" clId="{EE1D337D-3EF9-284B-AE41-BCBDFF94D438}" dt="2019-03-04T11:09:08.069" v="438" actId="15"/>
        <pc:sldMkLst>
          <pc:docMk/>
          <pc:sldMk cId="0" sldId="270"/>
        </pc:sldMkLst>
        <pc:spChg chg="mod">
          <ac:chgData name="Tae-Sik Kim" userId="4f995fb6-a796-4040-bc73-2c0e5c38a58f" providerId="ADAL" clId="{EE1D337D-3EF9-284B-AE41-BCBDFF94D438}" dt="2019-03-04T11:09:08.069" v="438" actId="15"/>
          <ac:spMkLst>
            <pc:docMk/>
            <pc:sldMk cId="0" sldId="270"/>
            <ac:spMk id="208899" creationId="{00000000-0000-0000-0000-000000000000}"/>
          </ac:spMkLst>
        </pc:spChg>
      </pc:sldChg>
      <pc:sldChg chg="modSp">
        <pc:chgData name="Tae-Sik Kim" userId="4f995fb6-a796-4040-bc73-2c0e5c38a58f" providerId="ADAL" clId="{EE1D337D-3EF9-284B-AE41-BCBDFF94D438}" dt="2019-03-04T11:09:29.251" v="445" actId="27636"/>
        <pc:sldMkLst>
          <pc:docMk/>
          <pc:sldMk cId="0" sldId="271"/>
        </pc:sldMkLst>
        <pc:spChg chg="mod">
          <ac:chgData name="Tae-Sik Kim" userId="4f995fb6-a796-4040-bc73-2c0e5c38a58f" providerId="ADAL" clId="{EE1D337D-3EF9-284B-AE41-BCBDFF94D438}" dt="2019-03-04T11:09:29.251" v="445" actId="27636"/>
          <ac:spMkLst>
            <pc:docMk/>
            <pc:sldMk cId="0" sldId="271"/>
            <ac:spMk id="20889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87F5F2-6C19-454A-B64A-CC4B463111C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135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806C6A4-5DD5-4014-AEA8-36F8FF25467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284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DAD547-5AB8-4BEA-85DB-C2209165941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E61AFA-54C5-4247-9835-6A861DCFD2D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342399-4D94-4A22-A4FA-E303D33D293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7C0471-99D0-4796-ABE4-1D36B13C89A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536995-A8E7-45C4-9120-B8510042151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DD0E63-03AA-487C-819A-05780EA1E7F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260373-47AD-40DA-BB7D-ABDAEEA8525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513465-C528-4656-A248-B1ECCFBEBE9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287409-ADE4-4253-9F76-DDE73B278E0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5FBB74-7A38-48B5-9993-22F66C8F76B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E06D60-D285-4D05-98EE-6DE0B8DEFD7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182254-F905-403F-9595-BF563C3EF74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A721CD-5A72-407E-A1E5-23A66625430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D5FDBA-D5A2-41BF-ABC7-032E0F3D7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C59D68-51BC-448D-9F7A-DE2BEB9A005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>
              <a:latin typeface="Arial" charset="0"/>
            </a:endParaRPr>
          </a:p>
        </p:txBody>
      </p:sp>
      <p:pic>
        <p:nvPicPr>
          <p:cNvPr id="222211" name="Picture 3" descr="titl 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7775" y="2728913"/>
            <a:ext cx="5688013" cy="2157412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1491526-5293-44EF-BB83-F0A24F9639BC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222218" name="Picture 10" descr="OPVK_MU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925" y="5248275"/>
            <a:ext cx="4205288" cy="8016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4BFF59-6C43-40B3-971A-09252EFF9C4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88A8EB-0294-43EE-9E19-3E35121F24E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02A9EA-D1C4-418A-B293-E0204200A7B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D3793E-4B1C-48A3-83BB-967AF43A805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7F173C-59BC-4362-B2E2-3DAB4BB47C5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CC0CAF-92DA-4932-8E5D-E8A52F4D847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56206E-EC84-4B7E-AA67-E5495E1AA15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1561B0-C770-4AD2-98DE-22774558E3B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B69DF9-D0EE-4E7D-9631-0DBDD4E8A18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E75F54-2D53-49E4-B83C-BFCFB601B1D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2676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2676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2B8D7B-2D62-49A0-A3FE-AD510F74728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A58983-AFC2-4633-BCEA-7B977DECAC8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4A5B11-F53F-4210-8BB1-93B7C63E21D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273EB9-A996-45CA-9776-44B236E2F7D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0FB0F5-DB26-466E-8A05-3110E997FA5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568FAB-97A4-4B18-BF88-409114338E9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6E573A-E088-4AEA-885D-4745119BA2B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1E6522-0932-4C34-87E3-9A08A5ACFB1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D9980A-E26C-449D-A2D6-85C2A2C0126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618DC1-FA07-4983-BB8A-27BA4E8A520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025FA7-B966-4128-AD2B-B1649C7F357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352EC6-C90E-48DB-9BE1-6C84A81B2DC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16922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1692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0BD157-678C-46F2-8DD7-130F1D812A0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95F6E43-6D18-4AED-A3C2-D3C7A1AA67A5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95127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401-2F37-4010-93CE-AACE44F699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5893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84B8-8A95-4FCD-BE07-1E0963ED7EE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4225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6E43-6D18-4AED-A3C2-D3C7A1AA67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770141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B421-FF73-4836-9757-D636D7EC4D5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98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1F9854-89B4-4C0B-9ECD-0F8CE30D4FF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8381-7298-42C7-9C27-6FB72D7A5AAA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6122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DDB-DAAB-4C90-99EC-7363B603EB0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6324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6D6F-FA25-4AFE-8046-FAC518E8A9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4225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6E43-6D18-4AED-A3C2-D3C7A1AA67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397258"/>
      </p:ext>
    </p:extLst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6E43-6D18-4AED-A3C2-D3C7A1AA67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386284"/>
      </p:ext>
    </p:extLst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780-2E25-4081-A2D9-4C0805256F67}" type="datetimeFigureOut">
              <a:rPr lang="en-US" smtClean="0"/>
              <a:t>3/4/19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77B9-2E01-40C1-8E12-E1A314ADFCE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135486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780-2E25-4081-A2D9-4C0805256F67}" type="datetimeFigureOut">
              <a:rPr lang="en-US" smtClean="0"/>
              <a:t>3/4/19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77B9-2E01-40C1-8E12-E1A314ADFC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230434"/>
      </p:ext>
    </p:extLst>
  </p:cSld>
  <p:clrMapOvr>
    <a:masterClrMapping/>
  </p:clrMapOvr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6E43-6D18-4AED-A3C2-D3C7A1AA67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558616"/>
      </p:ext>
    </p:extLst>
  </p:cSld>
  <p:clrMapOvr>
    <a:masterClrMapping/>
  </p:clrMapOvr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780-2E25-4081-A2D9-4C0805256F67}" type="datetimeFigureOut">
              <a:rPr lang="en-US" smtClean="0"/>
              <a:t>3/4/19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77B9-2E01-40C1-8E12-E1A314ADFC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169228"/>
      </p:ext>
    </p:extLst>
  </p:cSld>
  <p:clrMapOvr>
    <a:masterClrMapping/>
  </p:clrMapOvr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780-2E25-4081-A2D9-4C0805256F67}" type="datetimeFigureOut">
              <a:rPr lang="en-US" smtClean="0"/>
              <a:t>3/4/19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77B9-2E01-40C1-8E12-E1A314ADFCE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103308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11E552-1018-4254-8B08-5201B6F7654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B302-6933-4E73-947D-7E4B5B13F1B5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8635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0791-20D7-4C23-9A2A-2B6CA365267D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2613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53D5607-9BCF-4A9A-B074-47E4D24FD49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646454"/>
      </p:ext>
    </p:extLst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FF59-6C43-40B3-971A-09252EFF9C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969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A8EB-0294-43EE-9E19-3E35121F24EA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3378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6E43-6D18-4AED-A3C2-D3C7A1AA67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848465"/>
      </p:ext>
    </p:extLst>
  </p:cSld>
  <p:clrMapOvr>
    <a:masterClrMapping/>
  </p:clrMapOvr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793E-4B1C-48A3-83BB-967AF43A805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5500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173C-59BC-4362-B2E2-3DAB4BB47C51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6808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0CAF-92DA-4932-8E5D-E8A52F4D84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5749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61B0-C770-4AD2-98DE-22774558E3B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60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B24572-B7AC-4464-B18A-5FE2740980F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6E43-6D18-4AED-A3C2-D3C7A1AA67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995848"/>
      </p:ext>
    </p:extLst>
  </p:cSld>
  <p:clrMapOvr>
    <a:masterClrMapping/>
  </p:clrMapOvr>
  <p:hf hd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6E43-6D18-4AED-A3C2-D3C7A1AA67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135110"/>
      </p:ext>
    </p:extLst>
  </p:cSld>
  <p:clrMapOvr>
    <a:masterClrMapping/>
  </p:clrMapOvr>
  <p:hf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5607-9BCF-4A9A-B074-47E4D24FD49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614732"/>
      </p:ext>
    </p:extLst>
  </p:cSld>
  <p:clrMapOvr>
    <a:masterClrMapping/>
  </p:clrMapOvr>
  <p:hf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5607-9BCF-4A9A-B074-47E4D24FD49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900225"/>
      </p:ext>
    </p:extLst>
  </p:cSld>
  <p:clrMapOvr>
    <a:masterClrMapping/>
  </p:clrMapOvr>
  <p:hf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5607-9BCF-4A9A-B074-47E4D24FD49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631642"/>
      </p:ext>
    </p:extLst>
  </p:cSld>
  <p:clrMapOvr>
    <a:masterClrMapping/>
  </p:clrMapOvr>
  <p:hf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5607-9BCF-4A9A-B074-47E4D24FD49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815939"/>
      </p:ext>
    </p:extLst>
  </p:cSld>
  <p:clrMapOvr>
    <a:masterClrMapping/>
  </p:clrMapOvr>
  <p:hf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5607-9BCF-4A9A-B074-47E4D24FD49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042198"/>
      </p:ext>
    </p:extLst>
  </p:cSld>
  <p:clrMapOvr>
    <a:masterClrMapping/>
  </p:clrMapOvr>
  <p:hf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5F54-2D53-49E4-B83C-BFCFB601B1D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3219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8D7B-2D62-49A0-A3FE-AD510F74728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7435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7775" y="2728913"/>
            <a:ext cx="5688013" cy="2157412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1491526-5293-44EF-BB83-F0A24F9639B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74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9FEBF3-B1E4-4406-BFD5-FAECC2A856B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59C019-239D-4AC6-B9F5-8E85BCBB64F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8556" name="Picture 12" descr="zahlavi 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1085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fld id="{4E5677B9-2E01-40C1-8E12-E1A314ADFCEE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0602" name="Picture 10" descr="zahlavi 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1105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fld id="{9279F263-B4B6-4F83-BD55-4687DF419E02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21187" name="Picture 3" descr="zahlavi 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fld id="{453D5607-9BCF-4A9A-B074-47E4D24FD496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221200" name="Picture 16" descr="OPVK_MU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7225" y="4643438"/>
            <a:ext cx="5926138" cy="11303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23235" name="Picture 3" descr="zahlavi 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2232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fld id="{31D787D4-A515-435D-BF1C-41B3657A41C6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223243" name="Picture 11" descr="OPVK_MU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1025" y="3286125"/>
            <a:ext cx="8002588" cy="1525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5677B9-2E01-40C1-8E12-E1A314ADFC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20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5677B9-2E01-40C1-8E12-E1A314ADFC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30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3891" y="2728913"/>
            <a:ext cx="6861897" cy="2157412"/>
          </a:xfrm>
        </p:spPr>
        <p:txBody>
          <a:bodyPr/>
          <a:lstStyle/>
          <a:p>
            <a:pPr algn="r"/>
            <a:r>
              <a:rPr lang="en-US" dirty="0"/>
              <a:t>Media Society and Culture</a:t>
            </a:r>
            <a:br>
              <a:rPr lang="en-US" dirty="0"/>
            </a:br>
            <a:br>
              <a:rPr lang="en-US" dirty="0"/>
            </a:b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2C2EA6C2-D5A5-4C21-840E-BE0DB5EDD319}" type="slidenum">
              <a:rPr lang="cs-CZ"/>
              <a:pPr/>
              <a:t>1</a:t>
            </a:fld>
            <a:endParaRPr lang="cs-CZ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1042408"/>
            <a:ext cx="7827963" cy="647700"/>
          </a:xfrm>
        </p:spPr>
        <p:txBody>
          <a:bodyPr>
            <a:normAutofit fontScale="90000"/>
          </a:bodyPr>
          <a:lstStyle/>
          <a:p>
            <a:r>
              <a:rPr lang="en-US" dirty="0"/>
              <a:t>Media Effect</a:t>
            </a:r>
            <a:endParaRPr lang="cs-CZ" dirty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720725" y="2362200"/>
            <a:ext cx="8234363" cy="4114800"/>
          </a:xfrm>
        </p:spPr>
        <p:txBody>
          <a:bodyPr>
            <a:normAutofit/>
          </a:bodyPr>
          <a:lstStyle/>
          <a:p>
            <a:r>
              <a:rPr lang="en-US" dirty="0" err="1"/>
              <a:t>Laswell’s</a:t>
            </a:r>
            <a:r>
              <a:rPr lang="en-US" dirty="0"/>
              <a:t> Model of Mass Communication</a:t>
            </a:r>
          </a:p>
          <a:p>
            <a:endParaRPr lang="en-US" dirty="0"/>
          </a:p>
          <a:p>
            <a:r>
              <a:rPr lang="en-US" sz="1800" b="1" dirty="0"/>
              <a:t>Who</a:t>
            </a:r>
          </a:p>
          <a:p>
            <a:r>
              <a:rPr lang="en-US" sz="1800" b="1" dirty="0"/>
              <a:t>Says What</a:t>
            </a:r>
          </a:p>
          <a:p>
            <a:r>
              <a:rPr lang="en-US" sz="1800" b="1" dirty="0"/>
              <a:t>In Which Channel</a:t>
            </a:r>
          </a:p>
          <a:p>
            <a:r>
              <a:rPr lang="en-US" sz="1800" b="1" dirty="0"/>
              <a:t>To Whom</a:t>
            </a:r>
          </a:p>
          <a:p>
            <a:r>
              <a:rPr lang="en-US" sz="1800" b="1" dirty="0"/>
              <a:t>With What Effect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=&gt; Propaganda Analysis (1920s) 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Strong Technological Determinism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cs-CZ" sz="1600" dirty="0"/>
          </a:p>
          <a:p>
            <a:pPr>
              <a:spcBef>
                <a:spcPct val="50000"/>
              </a:spcBef>
            </a:pPr>
            <a:endParaRPr lang="en-US" sz="1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/>
          <a:p>
            <a:fld id="{177549F3-01A3-4630-9E61-BB3CC03104E8}" type="slidenum">
              <a:rPr lang="cs-CZ"/>
              <a:pPr/>
              <a:t>2</a:t>
            </a:fld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1508400"/>
            <a:ext cx="7827963" cy="647700"/>
          </a:xfrm>
        </p:spPr>
        <p:txBody>
          <a:bodyPr>
            <a:normAutofit fontScale="90000"/>
          </a:bodyPr>
          <a:lstStyle/>
          <a:p>
            <a:r>
              <a:rPr lang="en-US" dirty="0"/>
              <a:t>Media Effect</a:t>
            </a:r>
            <a:endParaRPr lang="cs-CZ" dirty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720725" y="2488498"/>
            <a:ext cx="8234363" cy="4114800"/>
          </a:xfrm>
        </p:spPr>
        <p:txBody>
          <a:bodyPr/>
          <a:lstStyle/>
          <a:p>
            <a:r>
              <a:rPr lang="en-US" dirty="0"/>
              <a:t>Walter Lippmann</a:t>
            </a:r>
          </a:p>
          <a:p>
            <a:endParaRPr lang="en-US" dirty="0"/>
          </a:p>
          <a:p>
            <a:r>
              <a:rPr lang="en-US" sz="1800" b="1" i="1" dirty="0"/>
              <a:t>Public Opinion</a:t>
            </a:r>
            <a:r>
              <a:rPr lang="en-US" sz="1800" b="1" dirty="0"/>
              <a:t> (1922) =&gt; Citizen survey</a:t>
            </a:r>
          </a:p>
          <a:p>
            <a:endParaRPr lang="en-US" sz="1800" b="1" dirty="0"/>
          </a:p>
          <a:p>
            <a:pPr lvl="1"/>
            <a:r>
              <a:rPr lang="en-US" sz="1400" b="1" dirty="0"/>
              <a:t>We see the world as "pictures in our heads”</a:t>
            </a:r>
          </a:p>
          <a:p>
            <a:endParaRPr lang="en-US" sz="1800" b="1" dirty="0"/>
          </a:p>
          <a:p>
            <a:pPr lvl="1"/>
            <a:r>
              <a:rPr lang="en-US" sz="1400" b="1" dirty="0"/>
              <a:t>Media shape perception of things we have not experienced personally</a:t>
            </a:r>
          </a:p>
          <a:p>
            <a:endParaRPr lang="en-US" sz="1800" b="1" dirty="0"/>
          </a:p>
          <a:p>
            <a:pPr lvl="1"/>
            <a:r>
              <a:rPr lang="en-US" sz="1400" b="1" dirty="0"/>
              <a:t>Urban expansion and Global Affairs – Relying on Media</a:t>
            </a:r>
          </a:p>
          <a:p>
            <a:endParaRPr lang="en-US" sz="1800" b="1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cs-CZ" sz="1600" dirty="0"/>
          </a:p>
          <a:p>
            <a:pPr>
              <a:spcBef>
                <a:spcPct val="50000"/>
              </a:spcBef>
            </a:pPr>
            <a:endParaRPr lang="en-US" sz="1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/>
          <a:p>
            <a:fld id="{177549F3-01A3-4630-9E61-BB3CC03104E8}" type="slidenum">
              <a:rPr lang="cs-CZ"/>
              <a:pPr/>
              <a:t>3</a:t>
            </a:fld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1042408"/>
            <a:ext cx="7827963" cy="647700"/>
          </a:xfrm>
        </p:spPr>
        <p:txBody>
          <a:bodyPr>
            <a:normAutofit fontScale="90000"/>
          </a:bodyPr>
          <a:lstStyle/>
          <a:p>
            <a:r>
              <a:rPr lang="en-US" dirty="0"/>
              <a:t>Media Effect</a:t>
            </a:r>
            <a:endParaRPr lang="cs-CZ" dirty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720725" y="2362200"/>
            <a:ext cx="8234363" cy="4114800"/>
          </a:xfrm>
        </p:spPr>
        <p:txBody>
          <a:bodyPr>
            <a:normAutofit/>
          </a:bodyPr>
          <a:lstStyle/>
          <a:p>
            <a:r>
              <a:rPr lang="en-US" dirty="0"/>
              <a:t>Powerful Effects Theory</a:t>
            </a:r>
          </a:p>
          <a:p>
            <a:pPr lvl="1"/>
            <a:r>
              <a:rPr lang="en-US" sz="1400" b="1" dirty="0"/>
              <a:t>Media have immediate, direct influence</a:t>
            </a:r>
          </a:p>
          <a:p>
            <a:pPr lvl="1"/>
            <a:r>
              <a:rPr lang="en-US" sz="1400" b="1" dirty="0"/>
              <a:t>Assumes people are passive and absorb media content uncritically &amp; unconditionally</a:t>
            </a:r>
          </a:p>
          <a:p>
            <a:endParaRPr lang="en-US" sz="1050" b="1" dirty="0"/>
          </a:p>
          <a:p>
            <a:r>
              <a:rPr lang="en-US" sz="1800" b="1" dirty="0"/>
              <a:t>“Hypodermic Needle” model </a:t>
            </a:r>
          </a:p>
          <a:p>
            <a:pPr lvl="1"/>
            <a:r>
              <a:rPr lang="en-US" sz="1400" dirty="0"/>
              <a:t>The media (needle) injects the message into audience mind and it causes changes in audience behavior and psyche towards the message.</a:t>
            </a:r>
            <a:endParaRPr lang="en-US" sz="1400" b="1" dirty="0"/>
          </a:p>
          <a:p>
            <a:r>
              <a:rPr lang="en-US" sz="1800" b="1" dirty="0"/>
              <a:t>“Magic Bullet” model</a:t>
            </a:r>
            <a:endParaRPr lang="en-US" sz="1600" dirty="0"/>
          </a:p>
          <a:p>
            <a:pPr lvl="1">
              <a:lnSpc>
                <a:spcPct val="150000"/>
              </a:lnSpc>
            </a:pPr>
            <a:r>
              <a:rPr lang="en-US" sz="1200" dirty="0"/>
              <a:t>The media (magic gun) fired the message directly into audience head without their own knowledge. </a:t>
            </a:r>
            <a:endParaRPr lang="en-US" sz="1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48400"/>
            <a:ext cx="4032250" cy="457200"/>
          </a:xfrm>
        </p:spPr>
        <p:txBody>
          <a:bodyPr/>
          <a:lstStyle/>
          <a:p>
            <a:r>
              <a:rPr lang="cs-CZ" dirty="0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/>
          <a:p>
            <a:fld id="{177549F3-01A3-4630-9E61-BB3CC03104E8}" type="slidenum">
              <a:rPr lang="cs-CZ"/>
              <a:pPr/>
              <a:t>4</a:t>
            </a:fld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1042408"/>
            <a:ext cx="7827963" cy="647700"/>
          </a:xfrm>
        </p:spPr>
        <p:txBody>
          <a:bodyPr>
            <a:normAutofit fontScale="90000"/>
          </a:bodyPr>
          <a:lstStyle/>
          <a:p>
            <a:r>
              <a:rPr lang="en-US" dirty="0"/>
              <a:t>Media Effect</a:t>
            </a:r>
            <a:endParaRPr lang="cs-CZ" dirty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720725" y="2435745"/>
            <a:ext cx="8234363" cy="4114800"/>
          </a:xfrm>
        </p:spPr>
        <p:txBody>
          <a:bodyPr>
            <a:normAutofit/>
          </a:bodyPr>
          <a:lstStyle/>
          <a:p>
            <a:r>
              <a:rPr lang="en-US" b="1" dirty="0"/>
              <a:t>Minimalist Effects</a:t>
            </a:r>
          </a:p>
          <a:p>
            <a:pPr lvl="1"/>
            <a:r>
              <a:rPr lang="en-US" sz="1400" dirty="0"/>
              <a:t>Paul </a:t>
            </a:r>
            <a:r>
              <a:rPr lang="en-US" sz="1400" dirty="0" err="1"/>
              <a:t>Lazarsfeld’s</a:t>
            </a:r>
            <a:r>
              <a:rPr lang="en-US" sz="1400" dirty="0"/>
              <a:t> Erie County study (1940)</a:t>
            </a:r>
            <a:endParaRPr lang="en-US" sz="800" dirty="0"/>
          </a:p>
          <a:p>
            <a:pPr lvl="1"/>
            <a:r>
              <a:rPr lang="en-US" sz="1400" dirty="0"/>
              <a:t>Mass media had hardly any direct effect</a:t>
            </a:r>
            <a:endParaRPr lang="en-US" sz="800" dirty="0"/>
          </a:p>
          <a:p>
            <a:pPr lvl="1"/>
            <a:r>
              <a:rPr lang="en-US" sz="1400" dirty="0"/>
              <a:t>Personal contact more  important than media contact</a:t>
            </a:r>
            <a:endParaRPr lang="en-US" sz="800" dirty="0"/>
          </a:p>
          <a:p>
            <a:pPr lvl="1"/>
            <a:r>
              <a:rPr lang="en-US" sz="1400" dirty="0"/>
              <a:t>Media effects mostly </a:t>
            </a:r>
            <a:r>
              <a:rPr lang="en-US" sz="1400" u="sng" dirty="0"/>
              <a:t>indirect</a:t>
            </a:r>
          </a:p>
          <a:p>
            <a:pPr lvl="1"/>
            <a:endParaRPr lang="en-US" b="1" dirty="0"/>
          </a:p>
          <a:p>
            <a:r>
              <a:rPr lang="en-US" b="1" dirty="0"/>
              <a:t>Two Step Flow Model </a:t>
            </a:r>
          </a:p>
          <a:p>
            <a:pPr lvl="1"/>
            <a:r>
              <a:rPr lang="en-US" sz="1400" dirty="0"/>
              <a:t>Media affect individuals through opinion leaders</a:t>
            </a:r>
          </a:p>
          <a:p>
            <a:pPr lvl="1"/>
            <a:r>
              <a:rPr lang="en-US" sz="1400" dirty="0"/>
              <a:t>Opinion leaders are those who influence others</a:t>
            </a:r>
          </a:p>
          <a:p>
            <a:pPr lvl="2"/>
            <a:r>
              <a:rPr lang="en-US" sz="1600" dirty="0"/>
              <a:t>Clergy, teachers, neighborhood leaders, etc.</a:t>
            </a:r>
          </a:p>
          <a:p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/>
          <a:p>
            <a:fld id="{177549F3-01A3-4630-9E61-BB3CC03104E8}" type="slidenum">
              <a:rPr lang="cs-CZ"/>
              <a:pPr/>
              <a:t>5</a:t>
            </a:fld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1042408"/>
            <a:ext cx="7827963" cy="647700"/>
          </a:xfrm>
        </p:spPr>
        <p:txBody>
          <a:bodyPr>
            <a:normAutofit fontScale="90000"/>
          </a:bodyPr>
          <a:lstStyle/>
          <a:p>
            <a:r>
              <a:rPr lang="en-US" dirty="0"/>
              <a:t>Media Effect</a:t>
            </a:r>
            <a:endParaRPr lang="cs-CZ" dirty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720725" y="2362200"/>
            <a:ext cx="8234363" cy="4114800"/>
          </a:xfrm>
        </p:spPr>
        <p:txBody>
          <a:bodyPr>
            <a:normAutofit/>
          </a:bodyPr>
          <a:lstStyle/>
          <a:p>
            <a:r>
              <a:rPr lang="en-US" b="1" dirty="0"/>
              <a:t>Framing </a:t>
            </a:r>
          </a:p>
          <a:p>
            <a:pPr lvl="1"/>
            <a:r>
              <a:rPr lang="en-US" sz="1400" dirty="0"/>
              <a:t>selecting and highlighting some facets of events or issues and making connections among them so as to promote a particular interpretation, evaluation, and/or solution]</a:t>
            </a:r>
          </a:p>
          <a:p>
            <a:pPr lvl="1"/>
            <a:r>
              <a:rPr lang="en-US" sz="1400" dirty="0"/>
              <a:t>Ex,  </a:t>
            </a:r>
            <a:r>
              <a:rPr lang="en-US" sz="1400" dirty="0" err="1"/>
              <a:t>A”black</a:t>
            </a:r>
            <a:r>
              <a:rPr lang="en-US" sz="1400" dirty="0"/>
              <a:t>” criminal killed (his wife)</a:t>
            </a:r>
            <a:endParaRPr lang="en-US" sz="1800" dirty="0"/>
          </a:p>
          <a:p>
            <a:r>
              <a:rPr lang="en-US" b="1" dirty="0"/>
              <a:t>Agenda Setting</a:t>
            </a:r>
          </a:p>
          <a:p>
            <a:pPr lvl="1"/>
            <a:r>
              <a:rPr lang="en-US" sz="1400" dirty="0"/>
              <a:t>Media tell people what to think about – but not what to think</a:t>
            </a:r>
          </a:p>
          <a:p>
            <a:pPr lvl="1"/>
            <a:r>
              <a:rPr lang="en-US" sz="1400" dirty="0"/>
              <a:t>Sex scandal is the key issue</a:t>
            </a:r>
          </a:p>
          <a:p>
            <a:pPr lvl="0">
              <a:buClr>
                <a:srgbClr val="83992A"/>
              </a:buClr>
            </a:pP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Priming </a:t>
            </a:r>
          </a:p>
          <a:p>
            <a:pPr lvl="1">
              <a:buClr>
                <a:srgbClr val="83992A"/>
              </a:buClr>
            </a:pPr>
            <a:r>
              <a:rPr lang="en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enhancing the effects of the media by offering the audience a prior context </a:t>
            </a: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1">
              <a:buClr>
                <a:srgbClr val="83992A"/>
              </a:buClr>
            </a:pP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URBAN DEVELOPMENT is VERY Important.. </a:t>
            </a:r>
            <a:r>
              <a:rPr lang="en-US" sz="1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environment is also important</a:t>
            </a:r>
          </a:p>
          <a:p>
            <a:pPr lvl="2"/>
            <a:endParaRPr lang="en-US" sz="1200" dirty="0"/>
          </a:p>
          <a:p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/>
          <a:p>
            <a:fld id="{177549F3-01A3-4630-9E61-BB3CC03104E8}" type="slidenum">
              <a:rPr lang="cs-CZ"/>
              <a:pPr/>
              <a:t>6</a:t>
            </a:fld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1042408"/>
            <a:ext cx="7827963" cy="647700"/>
          </a:xfrm>
        </p:spPr>
        <p:txBody>
          <a:bodyPr>
            <a:normAutofit fontScale="90000"/>
          </a:bodyPr>
          <a:lstStyle/>
          <a:p>
            <a:r>
              <a:rPr lang="en-US" dirty="0"/>
              <a:t>Media Effect</a:t>
            </a:r>
            <a:endParaRPr lang="cs-CZ" dirty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909637" y="2590800"/>
            <a:ext cx="8234363" cy="4114800"/>
          </a:xfrm>
        </p:spPr>
        <p:txBody>
          <a:bodyPr/>
          <a:lstStyle/>
          <a:p>
            <a:r>
              <a:rPr lang="en-US" b="1" dirty="0"/>
              <a:t>Cumulative Effects Theory</a:t>
            </a:r>
          </a:p>
          <a:p>
            <a:pPr lvl="1"/>
            <a:r>
              <a:rPr lang="en-US" sz="1400" dirty="0"/>
              <a:t>Media influences are gradual over time</a:t>
            </a:r>
          </a:p>
          <a:p>
            <a:pPr lvl="1"/>
            <a:r>
              <a:rPr lang="en-US" sz="1400" dirty="0"/>
              <a:t>Effects are often more powerful</a:t>
            </a:r>
          </a:p>
          <a:p>
            <a:pPr lvl="1"/>
            <a:r>
              <a:rPr lang="en-US" sz="1400" dirty="0"/>
              <a:t>But not easily measurable</a:t>
            </a:r>
          </a:p>
          <a:p>
            <a:endParaRPr lang="en-US" b="1" dirty="0"/>
          </a:p>
          <a:p>
            <a:r>
              <a:rPr lang="en-US" b="1" dirty="0"/>
              <a:t>Spiral of Silence (Noelle-Neumann)</a:t>
            </a:r>
          </a:p>
          <a:p>
            <a:pPr lvl="1"/>
            <a:r>
              <a:rPr lang="en-US" sz="1400" dirty="0"/>
              <a:t>Vocal majority intimidates others into silence </a:t>
            </a:r>
          </a:p>
          <a:p>
            <a:pPr lvl="1"/>
            <a:r>
              <a:rPr lang="en-US" sz="1400" dirty="0"/>
              <a:t>or Bandwagon effects (Free riders) </a:t>
            </a:r>
          </a:p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48400"/>
            <a:ext cx="4032250" cy="457200"/>
          </a:xfrm>
        </p:spPr>
        <p:txBody>
          <a:bodyPr/>
          <a:lstStyle/>
          <a:p>
            <a:r>
              <a:rPr lang="cs-CZ"/>
              <a:t>Název prezentace v zápatí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/>
          <a:p>
            <a:fld id="{177549F3-01A3-4630-9E61-BB3CC03104E8}" type="slidenum">
              <a:rPr lang="cs-CZ"/>
              <a:pPr/>
              <a:t>7</a:t>
            </a:fld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1042408"/>
            <a:ext cx="7827963" cy="647700"/>
          </a:xfrm>
        </p:spPr>
        <p:txBody>
          <a:bodyPr>
            <a:normAutofit fontScale="90000"/>
          </a:bodyPr>
          <a:lstStyle/>
          <a:p>
            <a:r>
              <a:rPr lang="en-US" dirty="0"/>
              <a:t>Active Audience</a:t>
            </a:r>
            <a:endParaRPr lang="cs-CZ" dirty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720725" y="2362200"/>
            <a:ext cx="8234363" cy="4114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Uses &amp; Gratifications</a:t>
            </a:r>
          </a:p>
          <a:p>
            <a:pPr lvl="1"/>
            <a:r>
              <a:rPr lang="en-US" sz="1400" dirty="0"/>
              <a:t>People choose media that meet their needs &amp; interests</a:t>
            </a:r>
          </a:p>
          <a:p>
            <a:r>
              <a:rPr lang="en-US" b="1" dirty="0"/>
              <a:t>Needs, such as</a:t>
            </a:r>
          </a:p>
          <a:p>
            <a:pPr lvl="1"/>
            <a:r>
              <a:rPr lang="en-US" sz="1400" b="1" dirty="0"/>
              <a:t>Surveillance (</a:t>
            </a:r>
            <a:r>
              <a:rPr lang="en-US" sz="1400" b="1" dirty="0" err="1"/>
              <a:t>wanna</a:t>
            </a:r>
            <a:r>
              <a:rPr lang="en-US" sz="1400" b="1" dirty="0"/>
              <a:t> know about..)</a:t>
            </a:r>
          </a:p>
          <a:p>
            <a:pPr lvl="2"/>
            <a:r>
              <a:rPr lang="en-US" sz="1600" dirty="0"/>
              <a:t>Media provide information about what’s going on</a:t>
            </a:r>
          </a:p>
          <a:p>
            <a:pPr lvl="2"/>
            <a:r>
              <a:rPr lang="en-US" sz="1600" dirty="0"/>
              <a:t>Both news &amp; entertainment</a:t>
            </a:r>
          </a:p>
          <a:p>
            <a:pPr lvl="1"/>
            <a:r>
              <a:rPr lang="en-US" sz="1400" b="1" dirty="0"/>
              <a:t>Diversion (</a:t>
            </a:r>
            <a:r>
              <a:rPr lang="en-US" sz="1400" b="1" dirty="0" err="1"/>
              <a:t>wanna</a:t>
            </a:r>
            <a:r>
              <a:rPr lang="en-US" sz="1400" b="1" dirty="0"/>
              <a:t> get relaxed)</a:t>
            </a:r>
          </a:p>
          <a:p>
            <a:pPr lvl="2"/>
            <a:r>
              <a:rPr lang="en-US" sz="1600" dirty="0"/>
              <a:t>Media as entertainment Stimulate / Relax / Release</a:t>
            </a:r>
          </a:p>
          <a:p>
            <a:pPr lvl="1"/>
            <a:r>
              <a:rPr lang="en-US" sz="1400" b="1" dirty="0"/>
              <a:t>Socialization (</a:t>
            </a:r>
            <a:r>
              <a:rPr lang="en-US" sz="1400" b="1" dirty="0" err="1"/>
              <a:t>wanna</a:t>
            </a:r>
            <a:r>
              <a:rPr lang="en-US" sz="1400" b="1" dirty="0"/>
              <a:t> be)</a:t>
            </a:r>
          </a:p>
          <a:p>
            <a:pPr lvl="2"/>
            <a:r>
              <a:rPr lang="en-US" sz="1600" dirty="0"/>
              <a:t>Mass media can help initiate people into society</a:t>
            </a:r>
          </a:p>
          <a:p>
            <a:pPr lvl="2"/>
            <a:r>
              <a:rPr lang="en-US" sz="1600" dirty="0"/>
              <a:t>Demonstrate dominant behaviors and norms</a:t>
            </a:r>
          </a:p>
          <a:p>
            <a:pPr lvl="2"/>
            <a:r>
              <a:rPr lang="en-US" sz="1600" dirty="0"/>
              <a:t>“Observational learning”</a:t>
            </a:r>
          </a:p>
          <a:p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/>
          <a:p>
            <a:fld id="{177549F3-01A3-4630-9E61-BB3CC03104E8}" type="slidenum">
              <a:rPr lang="cs-CZ"/>
              <a:pPr/>
              <a:t>8</a:t>
            </a:fld>
            <a:endParaRPr lang="cs-CZ"/>
          </a:p>
        </p:txBody>
      </p:sp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U_PPTprezentace_sablona_CZ">
  <a:themeElements>
    <a:clrScheme name="1_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MU_PPTprezentace_sablona_CZ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měsi">
  <a:themeElements>
    <a:clrScheme name="3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3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MU_OPVK_PPTprezentace_CZ_sablona</Template>
  <TotalTime>1435</TotalTime>
  <Words>352</Words>
  <Application>Microsoft Macintosh PowerPoint</Application>
  <PresentationFormat>On-screen Show (4:3)</PresentationFormat>
  <Paragraphs>86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Garamond</vt:lpstr>
      <vt:lpstr>Tahoma</vt:lpstr>
      <vt:lpstr>Trebuchet MS</vt:lpstr>
      <vt:lpstr>Wingdings</vt:lpstr>
      <vt:lpstr>1_Směsi</vt:lpstr>
      <vt:lpstr>2_Směsi</vt:lpstr>
      <vt:lpstr>1_MU_PPTprezentace_sablona_CZ</vt:lpstr>
      <vt:lpstr>3_Směsi</vt:lpstr>
      <vt:lpstr>Organic</vt:lpstr>
      <vt:lpstr>1_Organic</vt:lpstr>
      <vt:lpstr>Media Society and Culture  </vt:lpstr>
      <vt:lpstr>Media Effect</vt:lpstr>
      <vt:lpstr>Media Effect</vt:lpstr>
      <vt:lpstr>Media Effect</vt:lpstr>
      <vt:lpstr>Media Effect</vt:lpstr>
      <vt:lpstr>Media Effect</vt:lpstr>
      <vt:lpstr>Media Effect</vt:lpstr>
      <vt:lpstr>Active Audience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Taesik Kim</dc:creator>
  <cp:lastModifiedBy>Tae-Sik Kim</cp:lastModifiedBy>
  <cp:revision>29</cp:revision>
  <cp:lastPrinted>1601-01-01T00:00:00Z</cp:lastPrinted>
  <dcterms:created xsi:type="dcterms:W3CDTF">2012-09-25T15:46:18Z</dcterms:created>
  <dcterms:modified xsi:type="dcterms:W3CDTF">2019-03-04T11:10:01Z</dcterms:modified>
</cp:coreProperties>
</file>