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0" r:id="rId2"/>
    <p:sldMasterId id="2147483661" r:id="rId3"/>
    <p:sldMasterId id="2147483663" r:id="rId4"/>
    <p:sldMasterId id="2147483717" r:id="rId5"/>
  </p:sldMasterIdLst>
  <p:notesMasterIdLst>
    <p:notesMasterId r:id="rId13"/>
  </p:notesMasterIdLst>
  <p:handoutMasterIdLst>
    <p:handoutMasterId r:id="rId14"/>
  </p:handoutMasterIdLst>
  <p:sldIdLst>
    <p:sldId id="260" r:id="rId6"/>
    <p:sldId id="257" r:id="rId7"/>
    <p:sldId id="258" r:id="rId8"/>
    <p:sldId id="262" r:id="rId9"/>
    <p:sldId id="263" r:id="rId10"/>
    <p:sldId id="266" r:id="rId11"/>
    <p:sldId id="264" r:id="rId1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4E4"/>
    <a:srgbClr val="F5F5F5"/>
    <a:srgbClr val="F8F8F8"/>
    <a:srgbClr val="EAEAEA"/>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08" autoAdjust="0"/>
    <p:restoredTop sz="94611" autoAdjust="0"/>
  </p:normalViewPr>
  <p:slideViewPr>
    <p:cSldViewPr snapToGrid="0">
      <p:cViewPr varScale="1">
        <p:scale>
          <a:sx n="109" d="100"/>
          <a:sy n="109" d="100"/>
        </p:scale>
        <p:origin x="1878" y="10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0035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003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0035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287F5F2-6C19-454A-B64A-CC4B463111CF}" type="slidenum">
              <a:rPr lang="cs-CZ"/>
              <a:pPr/>
              <a:t>‹#›</a:t>
            </a:fld>
            <a:endParaRPr lang="cs-CZ"/>
          </a:p>
        </p:txBody>
      </p:sp>
    </p:spTree>
    <p:extLst>
      <p:ext uri="{BB962C8B-B14F-4D97-AF65-F5344CB8AC3E}">
        <p14:creationId xmlns:p14="http://schemas.microsoft.com/office/powerpoint/2010/main" val="358396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p>
        </p:txBody>
      </p:sp>
      <p:sp>
        <p:nvSpPr>
          <p:cNvPr id="10240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p>
        </p:txBody>
      </p:sp>
      <p:sp>
        <p:nvSpPr>
          <p:cNvPr id="1024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10240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40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p>
        </p:txBody>
      </p:sp>
      <p:sp>
        <p:nvSpPr>
          <p:cNvPr id="10240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A806C6A4-5DD5-4014-AEA8-36F8FF254678}" type="slidenum">
              <a:rPr lang="cs-CZ"/>
              <a:pPr/>
              <a:t>‹#›</a:t>
            </a:fld>
            <a:endParaRPr lang="cs-CZ"/>
          </a:p>
        </p:txBody>
      </p:sp>
    </p:spTree>
    <p:extLst>
      <p:ext uri="{BB962C8B-B14F-4D97-AF65-F5344CB8AC3E}">
        <p14:creationId xmlns:p14="http://schemas.microsoft.com/office/powerpoint/2010/main" val="472512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06C6A4-5DD5-4014-AEA8-36F8FF254678}" type="slidenum">
              <a:rPr lang="cs-CZ" smtClean="0"/>
              <a:pPr/>
              <a:t>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B59137-B051-45A2-8F98-590BC0A9276E}" type="slidenum">
              <a:rPr lang="cs-CZ"/>
              <a:pPr/>
              <a:t>3</a:t>
            </a:fld>
            <a:endParaRPr lang="cs-CZ"/>
          </a:p>
        </p:txBody>
      </p:sp>
      <p:sp>
        <p:nvSpPr>
          <p:cNvPr id="218114" name="Rectangle 2"/>
          <p:cNvSpPr>
            <a:spLocks noGrp="1" noRot="1" noChangeAspect="1" noChangeArrowheads="1" noTextEdit="1"/>
          </p:cNvSpPr>
          <p:nvPr>
            <p:ph type="sldImg"/>
          </p:nvPr>
        </p:nvSpPr>
        <p:spPr>
          <a:xfrm>
            <a:off x="917575" y="744538"/>
            <a:ext cx="4962525" cy="3722687"/>
          </a:xfrm>
          <a:ln/>
        </p:spPr>
      </p:sp>
      <p:sp>
        <p:nvSpPr>
          <p:cNvPr id="2181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B59137-B051-45A2-8F98-590BC0A9276E}" type="slidenum">
              <a:rPr lang="cs-CZ"/>
              <a:pPr/>
              <a:t>4</a:t>
            </a:fld>
            <a:endParaRPr lang="cs-CZ"/>
          </a:p>
        </p:txBody>
      </p:sp>
      <p:sp>
        <p:nvSpPr>
          <p:cNvPr id="218114" name="Rectangle 2"/>
          <p:cNvSpPr>
            <a:spLocks noGrp="1" noRot="1" noChangeAspect="1" noChangeArrowheads="1" noTextEdit="1"/>
          </p:cNvSpPr>
          <p:nvPr>
            <p:ph type="sldImg"/>
          </p:nvPr>
        </p:nvSpPr>
        <p:spPr>
          <a:xfrm>
            <a:off x="917575" y="744538"/>
            <a:ext cx="4962525" cy="3722687"/>
          </a:xfrm>
          <a:ln/>
        </p:spPr>
      </p:sp>
      <p:sp>
        <p:nvSpPr>
          <p:cNvPr id="21811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57DAD547-5AB8-4BEA-85DB-C2209165941D}"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87E61AFA-54C5-4247-9835-6A861DCFD2D5}"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6E342399-4D94-4A22-A4FA-E303D33D293B}"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B07C0471-99D0-4796-ABE4-1D36B13C89A1}" type="slidenum">
              <a:rPr lang="cs-CZ"/>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27536995-A8E7-45C4-9120-B8510042151F}"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4DD0E63-03AA-487C-819A-05780EA1E7FE}"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8D260373-47AD-40DA-BB7D-ABDAEEA85256}"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35513465-C528-4656-A248-B1ECCFBEBE97}"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E8287409-ADE4-4253-9F76-DDE73B278E09}"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735FBB74-7A38-48B5-9993-22F66C8F76B0}"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2BE06D60-D285-4D05-98EE-6DE0B8DEFD70}"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A182254-F905-403F-9595-BF563C3EF74E}" type="slidenum">
              <a:rPr lang="cs-CZ"/>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9A721CD-5A72-407E-A1E5-23A666254300}"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97D5FDBA-D5A2-41BF-ABC7-032E0F3D790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D2C59D68-51BC-448D-9F7A-DE2BEB9A005D}"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endParaRPr lang="cs-CZ">
              <a:latin typeface="Arial" charset="0"/>
            </a:endParaRPr>
          </a:p>
        </p:txBody>
      </p:sp>
      <p:pic>
        <p:nvPicPr>
          <p:cNvPr id="222211"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r>
              <a:rPr lang="cs-CZ"/>
              <a:t>Klepnutím lze upravit styl předlohy nadpisů.</a:t>
            </a:r>
          </a:p>
        </p:txBody>
      </p:sp>
      <p:sp>
        <p:nvSpPr>
          <p:cNvPr id="222213" name="Rectangle 5"/>
          <p:cNvSpPr>
            <a:spLocks noGrp="1" noChangeArrowheads="1"/>
          </p:cNvSpPr>
          <p:nvPr>
            <p:ph type="ftr" sz="quarter" idx="3"/>
          </p:nvPr>
        </p:nvSpPr>
        <p:spPr/>
        <p:txBody>
          <a:bodyPr/>
          <a:lstStyle>
            <a:lvl1pPr>
              <a:defRPr/>
            </a:lvl1pPr>
          </a:lstStyle>
          <a:p>
            <a:r>
              <a:rPr lang="cs-CZ"/>
              <a:t>Název prezentace v zápatí</a:t>
            </a:r>
          </a:p>
        </p:txBody>
      </p:sp>
      <p:sp>
        <p:nvSpPr>
          <p:cNvPr id="222214" name="Rectangle 6"/>
          <p:cNvSpPr>
            <a:spLocks noGrp="1" noChangeArrowheads="1"/>
          </p:cNvSpPr>
          <p:nvPr>
            <p:ph type="sldNum" sz="quarter" idx="4"/>
          </p:nvPr>
        </p:nvSpPr>
        <p:spPr/>
        <p:txBody>
          <a:bodyPr/>
          <a:lstStyle>
            <a:lvl1pPr>
              <a:defRPr/>
            </a:lvl1pPr>
          </a:lstStyle>
          <a:p>
            <a:fld id="{01491526-5293-44EF-BB83-F0A24F9639BC}" type="slidenum">
              <a:rPr lang="cs-CZ"/>
              <a:pPr/>
              <a:t>‹#›</a:t>
            </a:fld>
            <a:endParaRPr lang="cs-CZ"/>
          </a:p>
        </p:txBody>
      </p:sp>
      <p:pic>
        <p:nvPicPr>
          <p:cNvPr id="222218" name="Picture 10" descr="OPVK_MU_rgb"/>
          <p:cNvPicPr>
            <a:picLocks noChangeAspect="1" noChangeArrowheads="1"/>
          </p:cNvPicPr>
          <p:nvPr/>
        </p:nvPicPr>
        <p:blipFill>
          <a:blip r:embed="rId3" cstate="print"/>
          <a:srcRect/>
          <a:stretch>
            <a:fillRect/>
          </a:stretch>
        </p:blipFill>
        <p:spPr bwMode="auto">
          <a:xfrm>
            <a:off x="2447925" y="5248275"/>
            <a:ext cx="4205288" cy="801688"/>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724BFF59-6C43-40B3-971A-09252EFF9C48}"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C88A8EB-0294-43EE-9E19-3E35121F24EA}"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0E02A9EA-D1C4-418A-B293-E0204200A7B7}"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15D3793E-4B1C-48A3-83BB-967AF43A805F}"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517F173C-59BC-4362-B2E2-3DAB4BB47C51}"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4CCC0CAF-92DA-4932-8E5D-E8A52F4D847C}"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5356206E-EC84-4B7E-AA67-E5495E1AA159}" type="slidenum">
              <a:rPr lang="cs-CZ"/>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5E1561B0-C770-4AD2-98DE-22774558E3B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DEB69DF9-D0EE-4E7D-9631-0DBDD4E8A184}"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A1E75F54-2D53-49E4-B83C-BFCFB601B1DC}"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D12B8D7B-2D62-49A0-A3FE-AD510F747288}"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F7A58983-AFC2-4633-BCEA-7B977DECAC8D}"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814A5B11-F53F-4210-8BB1-93B7C63E21D1}"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FD273EB9-A996-45CA-9776-44B236E2F7D6}"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590FB0F5-DB26-466E-8A05-3110E997FA50}"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0A568FAB-97A4-4B18-BF88-409114338E97}"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F26E573A-E088-4AEA-885D-4745119BA2B2}"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1A1E6522-0932-4C34-87E3-9A08A5ACFB17}" type="slidenum">
              <a:rPr lang="cs-CZ"/>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2BD9980A-E26C-449D-A2D6-85C2A2C01262}"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93618DC1-FA07-4983-BB8A-27BA4E8A5202}"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A025FA7-B966-4128-AD2B-B1649C7F3571}"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37352EC6-C90E-48DB-9BE1-6C84A81B2DC3}"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1A0BD157-678C-46F2-8DD7-130F1D812A0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672256-5A9C-414D-A8B5-E1308F16A951}" type="datetimeFigureOut">
              <a:rPr lang="en-US" smtClean="0"/>
              <a:t>3/26/2019</a:t>
            </a:fld>
            <a:endParaRPr lang="en-US"/>
          </a:p>
        </p:txBody>
      </p:sp>
      <p:sp>
        <p:nvSpPr>
          <p:cNvPr id="5" name="Footer Placeholder 4"/>
          <p:cNvSpPr>
            <a:spLocks noGrp="1"/>
          </p:cNvSpPr>
          <p:nvPr>
            <p:ph type="ftr" sz="quarter" idx="11"/>
          </p:nvPr>
        </p:nvSpPr>
        <p:spPr/>
        <p:txBody>
          <a:bodyPr/>
          <a:lstStyle/>
          <a:p>
            <a:r>
              <a:rPr lang="cs-CZ" smtClean="0"/>
              <a:t>Název prezentace v zápatí</a:t>
            </a:r>
            <a:endParaRPr lang="cs-CZ"/>
          </a:p>
        </p:txBody>
      </p:sp>
      <p:sp>
        <p:nvSpPr>
          <p:cNvPr id="6" name="Slide Number Placeholder 5"/>
          <p:cNvSpPr>
            <a:spLocks noGrp="1"/>
          </p:cNvSpPr>
          <p:nvPr>
            <p:ph type="sldNum" sz="quarter" idx="12"/>
          </p:nvPr>
        </p:nvSpPr>
        <p:spPr/>
        <p:txBody>
          <a:bodyPr/>
          <a:lstStyle/>
          <a:p>
            <a:fld id="{453D5607-9BCF-4A9A-B074-47E4D24FD496}" type="slidenum">
              <a:rPr lang="cs-CZ" smtClean="0"/>
              <a:pPr/>
              <a:t>‹#›</a:t>
            </a:fld>
            <a:endParaRPr lang="cs-CZ"/>
          </a:p>
        </p:txBody>
      </p:sp>
    </p:spTree>
    <p:extLst>
      <p:ext uri="{BB962C8B-B14F-4D97-AF65-F5344CB8AC3E}">
        <p14:creationId xmlns:p14="http://schemas.microsoft.com/office/powerpoint/2010/main" val="4065347711"/>
      </p:ext>
    </p:extLst>
  </p:cSld>
  <p:clrMapOvr>
    <a:masterClrMapping/>
  </p:clrMapOvr>
  <p:hf hd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72256-5A9C-414D-A8B5-E1308F16A951}" type="datetimeFigureOut">
              <a:rPr lang="en-US" smtClean="0"/>
              <a:t>3/26/2019</a:t>
            </a:fld>
            <a:endParaRPr lang="en-US"/>
          </a:p>
        </p:txBody>
      </p:sp>
      <p:sp>
        <p:nvSpPr>
          <p:cNvPr id="5" name="Footer Placeholder 4"/>
          <p:cNvSpPr>
            <a:spLocks noGrp="1"/>
          </p:cNvSpPr>
          <p:nvPr>
            <p:ph type="ftr" sz="quarter" idx="11"/>
          </p:nvPr>
        </p:nvSpPr>
        <p:spPr/>
        <p:txBody>
          <a:bodyPr/>
          <a:lstStyle/>
          <a:p>
            <a:r>
              <a:rPr lang="cs-CZ" smtClean="0"/>
              <a:t>Název prezentace v zápatí</a:t>
            </a:r>
            <a:endParaRPr lang="cs-CZ"/>
          </a:p>
        </p:txBody>
      </p:sp>
      <p:sp>
        <p:nvSpPr>
          <p:cNvPr id="6" name="Slide Number Placeholder 5"/>
          <p:cNvSpPr>
            <a:spLocks noGrp="1"/>
          </p:cNvSpPr>
          <p:nvPr>
            <p:ph type="sldNum" sz="quarter" idx="12"/>
          </p:nvPr>
        </p:nvSpPr>
        <p:spPr/>
        <p:txBody>
          <a:bodyPr/>
          <a:lstStyle/>
          <a:p>
            <a:fld id="{724BFF59-6C43-40B3-971A-09252EFF9C48}" type="slidenum">
              <a:rPr lang="cs-CZ" smtClean="0"/>
              <a:pPr/>
              <a:t>‹#›</a:t>
            </a:fld>
            <a:endParaRPr lang="cs-CZ"/>
          </a:p>
        </p:txBody>
      </p:sp>
    </p:spTree>
    <p:extLst>
      <p:ext uri="{BB962C8B-B14F-4D97-AF65-F5344CB8AC3E}">
        <p14:creationId xmlns:p14="http://schemas.microsoft.com/office/powerpoint/2010/main" val="3834463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672256-5A9C-414D-A8B5-E1308F16A951}" type="datetimeFigureOut">
              <a:rPr lang="en-US" smtClean="0"/>
              <a:t>3/26/2019</a:t>
            </a:fld>
            <a:endParaRPr lang="en-US"/>
          </a:p>
        </p:txBody>
      </p:sp>
      <p:sp>
        <p:nvSpPr>
          <p:cNvPr id="5" name="Footer Placeholder 4"/>
          <p:cNvSpPr>
            <a:spLocks noGrp="1"/>
          </p:cNvSpPr>
          <p:nvPr>
            <p:ph type="ftr" sz="quarter" idx="11"/>
          </p:nvPr>
        </p:nvSpPr>
        <p:spPr/>
        <p:txBody>
          <a:bodyPr/>
          <a:lstStyle/>
          <a:p>
            <a:r>
              <a:rPr lang="cs-CZ" smtClean="0"/>
              <a:t>Název prezentace v zápatí</a:t>
            </a:r>
            <a:endParaRPr lang="cs-CZ"/>
          </a:p>
        </p:txBody>
      </p:sp>
      <p:sp>
        <p:nvSpPr>
          <p:cNvPr id="6" name="Slide Number Placeholder 5"/>
          <p:cNvSpPr>
            <a:spLocks noGrp="1"/>
          </p:cNvSpPr>
          <p:nvPr>
            <p:ph type="sldNum" sz="quarter" idx="12"/>
          </p:nvPr>
        </p:nvSpPr>
        <p:spPr/>
        <p:txBody>
          <a:bodyPr/>
          <a:lstStyle/>
          <a:p>
            <a:fld id="{4C88A8EB-0294-43EE-9E19-3E35121F24EA}" type="slidenum">
              <a:rPr lang="cs-CZ" smtClean="0"/>
              <a:pPr/>
              <a:t>‹#›</a:t>
            </a:fld>
            <a:endParaRPr lang="cs-CZ"/>
          </a:p>
        </p:txBody>
      </p:sp>
    </p:spTree>
    <p:extLst>
      <p:ext uri="{BB962C8B-B14F-4D97-AF65-F5344CB8AC3E}">
        <p14:creationId xmlns:p14="http://schemas.microsoft.com/office/powerpoint/2010/main" val="316057019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672256-5A9C-414D-A8B5-E1308F16A951}" type="datetimeFigureOut">
              <a:rPr lang="en-US" smtClean="0"/>
              <a:t>3/26/2019</a:t>
            </a:fld>
            <a:endParaRPr lang="en-US"/>
          </a:p>
        </p:txBody>
      </p:sp>
      <p:sp>
        <p:nvSpPr>
          <p:cNvPr id="6" name="Footer Placeholder 5"/>
          <p:cNvSpPr>
            <a:spLocks noGrp="1"/>
          </p:cNvSpPr>
          <p:nvPr>
            <p:ph type="ftr" sz="quarter" idx="11"/>
          </p:nvPr>
        </p:nvSpPr>
        <p:spPr/>
        <p:txBody>
          <a:bodyPr/>
          <a:lstStyle/>
          <a:p>
            <a:r>
              <a:rPr lang="cs-CZ" smtClean="0"/>
              <a:t>Název prezentace v zápatí</a:t>
            </a:r>
            <a:endParaRPr lang="cs-CZ"/>
          </a:p>
        </p:txBody>
      </p:sp>
      <p:sp>
        <p:nvSpPr>
          <p:cNvPr id="7" name="Slide Number Placeholder 6"/>
          <p:cNvSpPr>
            <a:spLocks noGrp="1"/>
          </p:cNvSpPr>
          <p:nvPr>
            <p:ph type="sldNum" sz="quarter" idx="12"/>
          </p:nvPr>
        </p:nvSpPr>
        <p:spPr/>
        <p:txBody>
          <a:bodyPr/>
          <a:lstStyle/>
          <a:p>
            <a:fld id="{0E02A9EA-D1C4-418A-B293-E0204200A7B7}" type="slidenum">
              <a:rPr lang="cs-CZ" smtClean="0"/>
              <a:pPr/>
              <a:t>‹#›</a:t>
            </a:fld>
            <a:endParaRPr lang="cs-CZ"/>
          </a:p>
        </p:txBody>
      </p:sp>
    </p:spTree>
    <p:extLst>
      <p:ext uri="{BB962C8B-B14F-4D97-AF65-F5344CB8AC3E}">
        <p14:creationId xmlns:p14="http://schemas.microsoft.com/office/powerpoint/2010/main" val="33588431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72256-5A9C-414D-A8B5-E1308F16A951}" type="datetimeFigureOut">
              <a:rPr lang="en-US" smtClean="0"/>
              <a:t>3/26/2019</a:t>
            </a:fld>
            <a:endParaRPr lang="en-US"/>
          </a:p>
        </p:txBody>
      </p:sp>
      <p:sp>
        <p:nvSpPr>
          <p:cNvPr id="8" name="Footer Placeholder 7"/>
          <p:cNvSpPr>
            <a:spLocks noGrp="1"/>
          </p:cNvSpPr>
          <p:nvPr>
            <p:ph type="ftr" sz="quarter" idx="11"/>
          </p:nvPr>
        </p:nvSpPr>
        <p:spPr/>
        <p:txBody>
          <a:bodyPr/>
          <a:lstStyle/>
          <a:p>
            <a:r>
              <a:rPr lang="cs-CZ" smtClean="0"/>
              <a:t>Název prezentace v zápatí</a:t>
            </a:r>
            <a:endParaRPr lang="cs-CZ"/>
          </a:p>
        </p:txBody>
      </p:sp>
      <p:sp>
        <p:nvSpPr>
          <p:cNvPr id="9" name="Slide Number Placeholder 8"/>
          <p:cNvSpPr>
            <a:spLocks noGrp="1"/>
          </p:cNvSpPr>
          <p:nvPr>
            <p:ph type="sldNum" sz="quarter" idx="12"/>
          </p:nvPr>
        </p:nvSpPr>
        <p:spPr/>
        <p:txBody>
          <a:bodyPr/>
          <a:lstStyle/>
          <a:p>
            <a:fld id="{15D3793E-4B1C-48A3-83BB-967AF43A805F}" type="slidenum">
              <a:rPr lang="cs-CZ" smtClean="0"/>
              <a:pPr/>
              <a:t>‹#›</a:t>
            </a:fld>
            <a:endParaRPr lang="cs-CZ"/>
          </a:p>
        </p:txBody>
      </p:sp>
    </p:spTree>
    <p:extLst>
      <p:ext uri="{BB962C8B-B14F-4D97-AF65-F5344CB8AC3E}">
        <p14:creationId xmlns:p14="http://schemas.microsoft.com/office/powerpoint/2010/main" val="114831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F21F9854-89B4-4C0B-9ECD-0F8CE30D4FF7}" type="slidenum">
              <a:rPr lang="cs-CZ"/>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672256-5A9C-414D-A8B5-E1308F16A951}" type="datetimeFigureOut">
              <a:rPr lang="en-US" smtClean="0"/>
              <a:t>3/26/2019</a:t>
            </a:fld>
            <a:endParaRPr lang="en-US"/>
          </a:p>
        </p:txBody>
      </p:sp>
      <p:sp>
        <p:nvSpPr>
          <p:cNvPr id="4" name="Footer Placeholder 3"/>
          <p:cNvSpPr>
            <a:spLocks noGrp="1"/>
          </p:cNvSpPr>
          <p:nvPr>
            <p:ph type="ftr" sz="quarter" idx="11"/>
          </p:nvPr>
        </p:nvSpPr>
        <p:spPr/>
        <p:txBody>
          <a:bodyPr/>
          <a:lstStyle/>
          <a:p>
            <a:r>
              <a:rPr lang="cs-CZ" smtClean="0"/>
              <a:t>Název prezentace v zápatí</a:t>
            </a:r>
            <a:endParaRPr lang="cs-CZ"/>
          </a:p>
        </p:txBody>
      </p:sp>
      <p:sp>
        <p:nvSpPr>
          <p:cNvPr id="5" name="Slide Number Placeholder 4"/>
          <p:cNvSpPr>
            <a:spLocks noGrp="1"/>
          </p:cNvSpPr>
          <p:nvPr>
            <p:ph type="sldNum" sz="quarter" idx="12"/>
          </p:nvPr>
        </p:nvSpPr>
        <p:spPr/>
        <p:txBody>
          <a:bodyPr/>
          <a:lstStyle/>
          <a:p>
            <a:fld id="{517F173C-59BC-4362-B2E2-3DAB4BB47C51}" type="slidenum">
              <a:rPr lang="cs-CZ" smtClean="0"/>
              <a:pPr/>
              <a:t>‹#›</a:t>
            </a:fld>
            <a:endParaRPr lang="cs-CZ"/>
          </a:p>
        </p:txBody>
      </p:sp>
    </p:spTree>
    <p:extLst>
      <p:ext uri="{BB962C8B-B14F-4D97-AF65-F5344CB8AC3E}">
        <p14:creationId xmlns:p14="http://schemas.microsoft.com/office/powerpoint/2010/main" val="33734895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72256-5A9C-414D-A8B5-E1308F16A951}" type="datetimeFigureOut">
              <a:rPr lang="en-US" smtClean="0"/>
              <a:t>3/26/2019</a:t>
            </a:fld>
            <a:endParaRPr lang="en-US"/>
          </a:p>
        </p:txBody>
      </p:sp>
      <p:sp>
        <p:nvSpPr>
          <p:cNvPr id="3" name="Footer Placeholder 2"/>
          <p:cNvSpPr>
            <a:spLocks noGrp="1"/>
          </p:cNvSpPr>
          <p:nvPr>
            <p:ph type="ftr" sz="quarter" idx="11"/>
          </p:nvPr>
        </p:nvSpPr>
        <p:spPr/>
        <p:txBody>
          <a:bodyPr/>
          <a:lstStyle/>
          <a:p>
            <a:r>
              <a:rPr lang="cs-CZ" smtClean="0"/>
              <a:t>Název prezentace v zápatí</a:t>
            </a:r>
            <a:endParaRPr lang="cs-CZ"/>
          </a:p>
        </p:txBody>
      </p:sp>
      <p:sp>
        <p:nvSpPr>
          <p:cNvPr id="4" name="Slide Number Placeholder 3"/>
          <p:cNvSpPr>
            <a:spLocks noGrp="1"/>
          </p:cNvSpPr>
          <p:nvPr>
            <p:ph type="sldNum" sz="quarter" idx="12"/>
          </p:nvPr>
        </p:nvSpPr>
        <p:spPr/>
        <p:txBody>
          <a:bodyPr/>
          <a:lstStyle/>
          <a:p>
            <a:fld id="{4CCC0CAF-92DA-4932-8E5D-E8A52F4D847C}" type="slidenum">
              <a:rPr lang="cs-CZ" smtClean="0"/>
              <a:pPr/>
              <a:t>‹#›</a:t>
            </a:fld>
            <a:endParaRPr lang="cs-CZ"/>
          </a:p>
        </p:txBody>
      </p:sp>
    </p:spTree>
    <p:extLst>
      <p:ext uri="{BB962C8B-B14F-4D97-AF65-F5344CB8AC3E}">
        <p14:creationId xmlns:p14="http://schemas.microsoft.com/office/powerpoint/2010/main" val="12554748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2672256-5A9C-414D-A8B5-E1308F16A951}" type="datetimeFigureOut">
              <a:rPr lang="en-US" smtClean="0"/>
              <a:t>3/26/2019</a:t>
            </a:fld>
            <a:endParaRPr lang="en-US"/>
          </a:p>
        </p:txBody>
      </p:sp>
      <p:sp>
        <p:nvSpPr>
          <p:cNvPr id="6" name="Footer Placeholder 5"/>
          <p:cNvSpPr>
            <a:spLocks noGrp="1"/>
          </p:cNvSpPr>
          <p:nvPr>
            <p:ph type="ftr" sz="quarter" idx="11"/>
          </p:nvPr>
        </p:nvSpPr>
        <p:spPr/>
        <p:txBody>
          <a:bodyPr/>
          <a:lstStyle/>
          <a:p>
            <a:r>
              <a:rPr lang="cs-CZ" smtClean="0"/>
              <a:t>Název prezentace v zápatí</a:t>
            </a:r>
            <a:endParaRPr lang="cs-CZ"/>
          </a:p>
        </p:txBody>
      </p:sp>
      <p:sp>
        <p:nvSpPr>
          <p:cNvPr id="7" name="Slide Number Placeholder 6"/>
          <p:cNvSpPr>
            <a:spLocks noGrp="1"/>
          </p:cNvSpPr>
          <p:nvPr>
            <p:ph type="sldNum" sz="quarter" idx="12"/>
          </p:nvPr>
        </p:nvSpPr>
        <p:spPr/>
        <p:txBody>
          <a:bodyPr/>
          <a:lstStyle/>
          <a:p>
            <a:fld id="{5E1561B0-C770-4AD2-98DE-22774558E3B4}" type="slidenum">
              <a:rPr lang="cs-CZ" smtClean="0"/>
              <a:pPr/>
              <a:t>‹#›</a:t>
            </a:fld>
            <a:endParaRPr lang="cs-CZ"/>
          </a:p>
        </p:txBody>
      </p:sp>
    </p:spTree>
    <p:extLst>
      <p:ext uri="{BB962C8B-B14F-4D97-AF65-F5344CB8AC3E}">
        <p14:creationId xmlns:p14="http://schemas.microsoft.com/office/powerpoint/2010/main" val="4017135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2672256-5A9C-414D-A8B5-E1308F16A951}" type="datetimeFigureOut">
              <a:rPr lang="en-US" smtClean="0"/>
              <a:t>3/26/2019</a:t>
            </a:fld>
            <a:endParaRPr lang="en-US"/>
          </a:p>
        </p:txBody>
      </p:sp>
      <p:sp>
        <p:nvSpPr>
          <p:cNvPr id="6" name="Footer Placeholder 5"/>
          <p:cNvSpPr>
            <a:spLocks noGrp="1"/>
          </p:cNvSpPr>
          <p:nvPr>
            <p:ph type="ftr" sz="quarter" idx="11"/>
          </p:nvPr>
        </p:nvSpPr>
        <p:spPr/>
        <p:txBody>
          <a:bodyPr/>
          <a:lstStyle/>
          <a:p>
            <a:r>
              <a:rPr lang="cs-CZ" smtClean="0"/>
              <a:t>Název prezentace v zápatí</a:t>
            </a:r>
            <a:endParaRPr lang="cs-CZ"/>
          </a:p>
        </p:txBody>
      </p:sp>
      <p:sp>
        <p:nvSpPr>
          <p:cNvPr id="7" name="Slide Number Placeholder 6"/>
          <p:cNvSpPr>
            <a:spLocks noGrp="1"/>
          </p:cNvSpPr>
          <p:nvPr>
            <p:ph type="sldNum" sz="quarter" idx="12"/>
          </p:nvPr>
        </p:nvSpPr>
        <p:spPr/>
        <p:txBody>
          <a:bodyPr/>
          <a:lstStyle/>
          <a:p>
            <a:fld id="{DEB69DF9-D0EE-4E7D-9631-0DBDD4E8A184}" type="slidenum">
              <a:rPr lang="cs-CZ" smtClean="0"/>
              <a:pPr/>
              <a:t>‹#›</a:t>
            </a:fld>
            <a:endParaRPr lang="cs-CZ"/>
          </a:p>
        </p:txBody>
      </p:sp>
    </p:spTree>
    <p:extLst>
      <p:ext uri="{BB962C8B-B14F-4D97-AF65-F5344CB8AC3E}">
        <p14:creationId xmlns:p14="http://schemas.microsoft.com/office/powerpoint/2010/main" val="30626085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72256-5A9C-414D-A8B5-E1308F16A951}" type="datetimeFigureOut">
              <a:rPr lang="en-US" smtClean="0"/>
              <a:t>3/26/2019</a:t>
            </a:fld>
            <a:endParaRPr lang="en-US"/>
          </a:p>
        </p:txBody>
      </p:sp>
      <p:sp>
        <p:nvSpPr>
          <p:cNvPr id="5" name="Footer Placeholder 4"/>
          <p:cNvSpPr>
            <a:spLocks noGrp="1"/>
          </p:cNvSpPr>
          <p:nvPr>
            <p:ph type="ftr" sz="quarter" idx="11"/>
          </p:nvPr>
        </p:nvSpPr>
        <p:spPr/>
        <p:txBody>
          <a:bodyPr/>
          <a:lstStyle/>
          <a:p>
            <a:r>
              <a:rPr lang="cs-CZ" smtClean="0"/>
              <a:t>Název prezentace v zápatí</a:t>
            </a:r>
            <a:endParaRPr lang="cs-CZ"/>
          </a:p>
        </p:txBody>
      </p:sp>
      <p:sp>
        <p:nvSpPr>
          <p:cNvPr id="6" name="Slide Number Placeholder 5"/>
          <p:cNvSpPr>
            <a:spLocks noGrp="1"/>
          </p:cNvSpPr>
          <p:nvPr>
            <p:ph type="sldNum" sz="quarter" idx="12"/>
          </p:nvPr>
        </p:nvSpPr>
        <p:spPr/>
        <p:txBody>
          <a:bodyPr/>
          <a:lstStyle/>
          <a:p>
            <a:fld id="{A1E75F54-2D53-49E4-B83C-BFCFB601B1DC}" type="slidenum">
              <a:rPr lang="cs-CZ" smtClean="0"/>
              <a:pPr/>
              <a:t>‹#›</a:t>
            </a:fld>
            <a:endParaRPr lang="cs-CZ"/>
          </a:p>
        </p:txBody>
      </p:sp>
    </p:spTree>
    <p:extLst>
      <p:ext uri="{BB962C8B-B14F-4D97-AF65-F5344CB8AC3E}">
        <p14:creationId xmlns:p14="http://schemas.microsoft.com/office/powerpoint/2010/main" val="21517085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72256-5A9C-414D-A8B5-E1308F16A951}" type="datetimeFigureOut">
              <a:rPr lang="en-US" smtClean="0"/>
              <a:t>3/26/2019</a:t>
            </a:fld>
            <a:endParaRPr lang="en-US"/>
          </a:p>
        </p:txBody>
      </p:sp>
      <p:sp>
        <p:nvSpPr>
          <p:cNvPr id="5" name="Footer Placeholder 4"/>
          <p:cNvSpPr>
            <a:spLocks noGrp="1"/>
          </p:cNvSpPr>
          <p:nvPr>
            <p:ph type="ftr" sz="quarter" idx="11"/>
          </p:nvPr>
        </p:nvSpPr>
        <p:spPr/>
        <p:txBody>
          <a:bodyPr/>
          <a:lstStyle/>
          <a:p>
            <a:r>
              <a:rPr lang="cs-CZ" smtClean="0"/>
              <a:t>Název prezentace v zápatí</a:t>
            </a:r>
            <a:endParaRPr lang="cs-CZ"/>
          </a:p>
        </p:txBody>
      </p:sp>
      <p:sp>
        <p:nvSpPr>
          <p:cNvPr id="6" name="Slide Number Placeholder 5"/>
          <p:cNvSpPr>
            <a:spLocks noGrp="1"/>
          </p:cNvSpPr>
          <p:nvPr>
            <p:ph type="sldNum" sz="quarter" idx="12"/>
          </p:nvPr>
        </p:nvSpPr>
        <p:spPr/>
        <p:txBody>
          <a:bodyPr/>
          <a:lstStyle/>
          <a:p>
            <a:fld id="{D12B8D7B-2D62-49A0-A3FE-AD510F747288}" type="slidenum">
              <a:rPr lang="cs-CZ" smtClean="0"/>
              <a:pPr/>
              <a:t>‹#›</a:t>
            </a:fld>
            <a:endParaRPr lang="cs-CZ"/>
          </a:p>
        </p:txBody>
      </p:sp>
    </p:spTree>
    <p:extLst>
      <p:ext uri="{BB962C8B-B14F-4D97-AF65-F5344CB8AC3E}">
        <p14:creationId xmlns:p14="http://schemas.microsoft.com/office/powerpoint/2010/main" val="147704414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r>
              <a:rPr lang="cs-CZ"/>
              <a:t>Klepnutím lze upravit styl předlohy nadpisů.</a:t>
            </a:r>
          </a:p>
        </p:txBody>
      </p:sp>
      <p:sp>
        <p:nvSpPr>
          <p:cNvPr id="222213" name="Rectangle 5"/>
          <p:cNvSpPr>
            <a:spLocks noGrp="1" noChangeArrowheads="1"/>
          </p:cNvSpPr>
          <p:nvPr>
            <p:ph type="ftr" sz="quarter" idx="3"/>
          </p:nvPr>
        </p:nvSpPr>
        <p:spPr/>
        <p:txBody>
          <a:bodyPr/>
          <a:lstStyle>
            <a:lvl1pPr>
              <a:defRPr/>
            </a:lvl1pPr>
          </a:lstStyle>
          <a:p>
            <a:r>
              <a:rPr lang="cs-CZ"/>
              <a:t>Název prezentace v zápatí</a:t>
            </a:r>
          </a:p>
        </p:txBody>
      </p:sp>
      <p:sp>
        <p:nvSpPr>
          <p:cNvPr id="222214" name="Rectangle 6"/>
          <p:cNvSpPr>
            <a:spLocks noGrp="1" noChangeArrowheads="1"/>
          </p:cNvSpPr>
          <p:nvPr>
            <p:ph type="sldNum" sz="quarter" idx="4"/>
          </p:nvPr>
        </p:nvSpPr>
        <p:spPr/>
        <p:txBody>
          <a:bodyPr/>
          <a:lstStyle>
            <a:lvl1pPr>
              <a:defRPr/>
            </a:lvl1pPr>
          </a:lstStyle>
          <a:p>
            <a:fld id="{01491526-5293-44EF-BB83-F0A24F9639BC}" type="slidenum">
              <a:rPr lang="cs-CZ"/>
              <a:pPr/>
              <a:t>‹#›</a:t>
            </a:fld>
            <a:endParaRPr lang="cs-CZ"/>
          </a:p>
        </p:txBody>
      </p:sp>
    </p:spTree>
    <p:extLst>
      <p:ext uri="{BB962C8B-B14F-4D97-AF65-F5344CB8AC3E}">
        <p14:creationId xmlns:p14="http://schemas.microsoft.com/office/powerpoint/2010/main" val="252533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7D11E552-1018-4254-8B08-5201B6F76540}"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3BB24572-B7AC-4464-B18A-5FE2740980FF}"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29FEBF3-B1E4-4406-BFD5-FAECC2A856B0}"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1159C019-239D-4AC6-B9F5-8E85BCBB64FE}"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emf"/><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emf"/><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108556"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1085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4E5677B9-2E01-40C1-8E12-E1A314ADFCE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110602"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110598"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9279F263-B4B6-4F83-BD55-4687DF419E02}"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221187"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221188" name="Rectangle 4"/>
          <p:cNvSpPr>
            <a:spLocks noGrp="1" noChangeArrowheads="1"/>
          </p:cNvSpPr>
          <p:nvPr>
            <p:ph type="title"/>
          </p:nvPr>
        </p:nvSpPr>
        <p:spPr bwMode="auto">
          <a:xfrm>
            <a:off x="720725" y="1125538"/>
            <a:ext cx="7827963" cy="6477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453D5607-9BCF-4A9A-B074-47E4D24FD496}" type="slidenum">
              <a:rPr lang="cs-CZ"/>
              <a:pPr/>
              <a:t>‹#›</a:t>
            </a:fld>
            <a:endParaRPr lang="cs-CZ"/>
          </a:p>
        </p:txBody>
      </p:sp>
      <p:pic>
        <p:nvPicPr>
          <p:cNvPr id="221200" name="Picture 16" descr="OPVK_MU_rgb"/>
          <p:cNvPicPr>
            <a:picLocks noChangeAspect="1" noChangeArrowheads="1"/>
          </p:cNvPicPr>
          <p:nvPr/>
        </p:nvPicPr>
        <p:blipFill>
          <a:blip r:embed="rId14" cstate="print"/>
          <a:srcRect/>
          <a:stretch>
            <a:fillRect/>
          </a:stretch>
        </p:blipFill>
        <p:spPr bwMode="auto">
          <a:xfrm>
            <a:off x="657225" y="4643438"/>
            <a:ext cx="5926138" cy="1130300"/>
          </a:xfrm>
          <a:prstGeom prst="rect">
            <a:avLst/>
          </a:prstGeom>
          <a:noFill/>
        </p:spPr>
      </p:pic>
    </p:spTree>
  </p:cSld>
  <p:clrMap bg1="lt1" tx1="dk1" bg2="lt2" tx2="dk2" accent1="accent1" accent2="accent2" accent3="accent3" accent4="accent4" accent5="accent5" accent6="accent6" hlink="hlink" folHlink="folHlink"/>
  <p:sldLayoutIdLst>
    <p:sldLayoutId id="2147483662"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rebuchet MS" pitchFamily="34" charset="0"/>
        </a:defRPr>
      </a:lvl2pPr>
      <a:lvl3pPr algn="l" rtl="0" fontAlgn="base">
        <a:spcBef>
          <a:spcPct val="0"/>
        </a:spcBef>
        <a:spcAft>
          <a:spcPct val="0"/>
        </a:spcAft>
        <a:defRPr sz="2400" b="1">
          <a:solidFill>
            <a:srgbClr val="00287D"/>
          </a:solidFill>
          <a:latin typeface="Trebuchet MS" pitchFamily="34" charset="0"/>
        </a:defRPr>
      </a:lvl3pPr>
      <a:lvl4pPr algn="l" rtl="0" fontAlgn="base">
        <a:spcBef>
          <a:spcPct val="0"/>
        </a:spcBef>
        <a:spcAft>
          <a:spcPct val="0"/>
        </a:spcAft>
        <a:defRPr sz="2400" b="1">
          <a:solidFill>
            <a:srgbClr val="00287D"/>
          </a:solidFill>
          <a:latin typeface="Trebuchet MS" pitchFamily="34" charset="0"/>
        </a:defRPr>
      </a:lvl4pPr>
      <a:lvl5pPr algn="l" rtl="0" fontAlgn="base">
        <a:spcBef>
          <a:spcPct val="0"/>
        </a:spcBef>
        <a:spcAft>
          <a:spcPct val="0"/>
        </a:spcAft>
        <a:defRPr sz="2400" b="1">
          <a:solidFill>
            <a:srgbClr val="00287D"/>
          </a:solidFill>
          <a:latin typeface="Trebuchet MS" pitchFamily="34" charset="0"/>
        </a:defRPr>
      </a:lvl5pPr>
      <a:lvl6pPr marL="457200" algn="l" rtl="0" fontAlgn="base">
        <a:spcBef>
          <a:spcPct val="0"/>
        </a:spcBef>
        <a:spcAft>
          <a:spcPct val="0"/>
        </a:spcAft>
        <a:defRPr sz="2400" b="1">
          <a:solidFill>
            <a:srgbClr val="00287D"/>
          </a:solidFill>
          <a:latin typeface="Trebuchet MS" pitchFamily="34" charset="0"/>
        </a:defRPr>
      </a:lvl6pPr>
      <a:lvl7pPr marL="914400" algn="l" rtl="0" fontAlgn="base">
        <a:spcBef>
          <a:spcPct val="0"/>
        </a:spcBef>
        <a:spcAft>
          <a:spcPct val="0"/>
        </a:spcAft>
        <a:defRPr sz="2400" b="1">
          <a:solidFill>
            <a:srgbClr val="00287D"/>
          </a:solidFill>
          <a:latin typeface="Trebuchet MS" pitchFamily="34" charset="0"/>
        </a:defRPr>
      </a:lvl7pPr>
      <a:lvl8pPr marL="1371600" algn="l" rtl="0" fontAlgn="base">
        <a:spcBef>
          <a:spcPct val="0"/>
        </a:spcBef>
        <a:spcAft>
          <a:spcPct val="0"/>
        </a:spcAft>
        <a:defRPr sz="2400" b="1">
          <a:solidFill>
            <a:srgbClr val="00287D"/>
          </a:solidFill>
          <a:latin typeface="Trebuchet MS" pitchFamily="34" charset="0"/>
        </a:defRPr>
      </a:lvl8pPr>
      <a:lvl9pPr marL="1828800" algn="l" rtl="0" fontAlgn="base">
        <a:spcBef>
          <a:spcPct val="0"/>
        </a:spcBef>
        <a:spcAft>
          <a:spcPct val="0"/>
        </a:spcAft>
        <a:defRPr sz="2400" b="1">
          <a:solidFill>
            <a:srgbClr val="00287D"/>
          </a:solidFill>
          <a:latin typeface="Trebuchet MS"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5"/>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223235"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223236" name="Rectangle 4"/>
          <p:cNvSpPr>
            <a:spLocks noGrp="1" noChangeArrowheads="1"/>
          </p:cNvSpPr>
          <p:nvPr>
            <p:ph type="body" idx="1"/>
          </p:nvPr>
        </p:nvSpPr>
        <p:spPr bwMode="auto">
          <a:xfrm>
            <a:off x="720725" y="1125538"/>
            <a:ext cx="8234363" cy="841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31D787D4-A515-435D-BF1C-41B3657A41C6}" type="slidenum">
              <a:rPr lang="cs-CZ"/>
              <a:pPr/>
              <a:t>‹#›</a:t>
            </a:fld>
            <a:endParaRPr lang="cs-CZ"/>
          </a:p>
        </p:txBody>
      </p:sp>
      <p:pic>
        <p:nvPicPr>
          <p:cNvPr id="223243" name="Picture 11" descr="OPVK_MU_rgb"/>
          <p:cNvPicPr>
            <a:picLocks noChangeAspect="1" noChangeArrowheads="1"/>
          </p:cNvPicPr>
          <p:nvPr/>
        </p:nvPicPr>
        <p:blipFill>
          <a:blip r:embed="rId14" cstate="print"/>
          <a:srcRect/>
          <a:stretch>
            <a:fillRect/>
          </a:stretch>
        </p:blipFill>
        <p:spPr bwMode="auto">
          <a:xfrm>
            <a:off x="581025" y="3286125"/>
            <a:ext cx="8002588" cy="1525588"/>
          </a:xfrm>
          <a:prstGeom prst="rect">
            <a:avLst/>
          </a:prstGeom>
          <a:noFill/>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5"/>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2672256-5A9C-414D-A8B5-E1308F16A951}" type="datetimeFigureOut">
              <a:rPr lang="en-US" smtClean="0"/>
              <a:t>3/26/2019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cs-CZ" smtClean="0"/>
              <a:t>Název prezentace v zápatí</a:t>
            </a:r>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5F6E43-6D18-4AED-A3C2-D3C7A1AA67A5}" type="slidenum">
              <a:rPr lang="cs-CZ" smtClean="0"/>
              <a:pPr/>
              <a:t>‹#›</a:t>
            </a:fld>
            <a:endParaRPr lang="cs-CZ"/>
          </a:p>
        </p:txBody>
      </p:sp>
    </p:spTree>
    <p:extLst>
      <p:ext uri="{BB962C8B-B14F-4D97-AF65-F5344CB8AC3E}">
        <p14:creationId xmlns:p14="http://schemas.microsoft.com/office/powerpoint/2010/main" val="182544852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ctrTitle"/>
          </p:nvPr>
        </p:nvSpPr>
        <p:spPr>
          <a:xfrm>
            <a:off x="1343891" y="2728913"/>
            <a:ext cx="6861897" cy="2157412"/>
          </a:xfrm>
        </p:spPr>
        <p:txBody>
          <a:bodyPr/>
          <a:lstStyle/>
          <a:p>
            <a:pPr algn="r"/>
            <a:r>
              <a:rPr lang="en-US" dirty="0" smtClean="0"/>
              <a:t>Media Society and Culture</a:t>
            </a:r>
            <a:br>
              <a:rPr lang="en-US" dirty="0" smtClean="0"/>
            </a:br>
            <a:r>
              <a:rPr lang="en-US" dirty="0" smtClean="0"/>
              <a:t/>
            </a:r>
            <a:br>
              <a:rPr lang="en-US" dirty="0" smtClean="0"/>
            </a:br>
            <a:endParaRPr lang="cs-CZ" dirty="0"/>
          </a:p>
        </p:txBody>
      </p:sp>
      <p:sp>
        <p:nvSpPr>
          <p:cNvPr id="4" name="Rectangle 6"/>
          <p:cNvSpPr>
            <a:spLocks noGrp="1" noChangeArrowheads="1"/>
          </p:cNvSpPr>
          <p:nvPr>
            <p:ph type="sldNum" sz="quarter" idx="4"/>
          </p:nvPr>
        </p:nvSpPr>
        <p:spPr/>
        <p:txBody>
          <a:bodyPr/>
          <a:lstStyle/>
          <a:p>
            <a:fld id="{2C2EA6C2-D5A5-4C21-840E-BE0DB5EDD319}" type="slidenum">
              <a:rPr lang="cs-CZ"/>
              <a:pPr/>
              <a:t>1</a:t>
            </a:fld>
            <a:endParaRPr lang="cs-CZ"/>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720725" y="1042408"/>
            <a:ext cx="7827963" cy="647700"/>
          </a:xfrm>
        </p:spPr>
        <p:txBody>
          <a:bodyPr/>
          <a:lstStyle/>
          <a:p>
            <a:r>
              <a:rPr lang="en-US" dirty="0" smtClean="0"/>
              <a:t>Alternative Media</a:t>
            </a:r>
            <a:endParaRPr lang="cs-CZ" dirty="0"/>
          </a:p>
        </p:txBody>
      </p:sp>
      <p:sp>
        <p:nvSpPr>
          <p:cNvPr id="208899" name="Rectangle 3"/>
          <p:cNvSpPr>
            <a:spLocks noGrp="1" noChangeArrowheads="1"/>
          </p:cNvSpPr>
          <p:nvPr>
            <p:ph idx="1"/>
          </p:nvPr>
        </p:nvSpPr>
        <p:spPr>
          <a:xfrm>
            <a:off x="720725" y="1934583"/>
            <a:ext cx="8234363" cy="4114800"/>
          </a:xfrm>
        </p:spPr>
        <p:txBody>
          <a:bodyPr>
            <a:normAutofit fontScale="92500" lnSpcReduction="10000"/>
          </a:bodyPr>
          <a:lstStyle/>
          <a:p>
            <a:r>
              <a:rPr lang="en-US" sz="1600" dirty="0" smtClean="0"/>
              <a:t>Definition: Media delivering information that isn’t covered by corporate media</a:t>
            </a:r>
          </a:p>
          <a:p>
            <a:endParaRPr lang="en-US" sz="1600" dirty="0"/>
          </a:p>
          <a:p>
            <a:r>
              <a:rPr lang="en-US" sz="1600" dirty="0" smtClean="0"/>
              <a:t>Challenging actual concentrations of media power. Opposition to “Culture Industry”</a:t>
            </a:r>
          </a:p>
          <a:p>
            <a:endParaRPr lang="en-US" sz="1600" dirty="0" smtClean="0"/>
          </a:p>
          <a:p>
            <a:endParaRPr lang="en-US" sz="1600" dirty="0" smtClean="0"/>
          </a:p>
          <a:p>
            <a:r>
              <a:rPr lang="en-US" sz="1600" dirty="0" smtClean="0"/>
              <a:t>Community media: Participatory media that allow local people to access communication technologies</a:t>
            </a:r>
          </a:p>
          <a:p>
            <a:endParaRPr lang="en-US" sz="1600" dirty="0" smtClean="0"/>
          </a:p>
          <a:p>
            <a:r>
              <a:rPr lang="en-US" sz="1600" dirty="0" smtClean="0"/>
              <a:t>Democratizing the discourse and structure of modern communication outlet – Building local public sphere</a:t>
            </a:r>
          </a:p>
          <a:p>
            <a:endParaRPr lang="en-US" sz="1600" dirty="0" smtClean="0"/>
          </a:p>
          <a:p>
            <a:r>
              <a:rPr lang="en-US" sz="1600" dirty="0" smtClean="0"/>
              <a:t>Encourage public discourse, empower citizens to act, discuss subjects ignored by mainstream</a:t>
            </a:r>
          </a:p>
          <a:p>
            <a:endParaRPr lang="en-US" sz="1600" dirty="0" smtClean="0"/>
          </a:p>
          <a:p>
            <a:pPr marL="0" indent="0">
              <a:buNone/>
            </a:pPr>
            <a:endParaRPr lang="en-US" sz="1600" dirty="0" smtClean="0"/>
          </a:p>
          <a:p>
            <a:pPr>
              <a:buNone/>
            </a:pPr>
            <a:r>
              <a:rPr lang="en-US" dirty="0" smtClean="0"/>
              <a:t/>
            </a:r>
            <a:br>
              <a:rPr lang="en-US" dirty="0" smtClean="0"/>
            </a:br>
            <a:endParaRPr lang="en-US" sz="1700" dirty="0" smtClean="0"/>
          </a:p>
        </p:txBody>
      </p:sp>
      <p:sp>
        <p:nvSpPr>
          <p:cNvPr id="5" name="Slide Number Placeholder 4"/>
          <p:cNvSpPr>
            <a:spLocks noGrp="1"/>
          </p:cNvSpPr>
          <p:nvPr>
            <p:ph type="sldNum" sz="quarter" idx="12"/>
          </p:nvPr>
        </p:nvSpPr>
        <p:spPr>
          <a:xfrm>
            <a:off x="7239000" y="6248400"/>
            <a:ext cx="1905000" cy="457200"/>
          </a:xfrm>
        </p:spPr>
        <p:txBody>
          <a:bodyPr/>
          <a:lstStyle/>
          <a:p>
            <a:fld id="{177549F3-01A3-4630-9E61-BB3CC03104E8}" type="slidenum">
              <a:rPr lang="cs-CZ"/>
              <a:pPr/>
              <a:t>2</a:t>
            </a:fld>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720725" y="1042408"/>
            <a:ext cx="7827963" cy="647700"/>
          </a:xfrm>
        </p:spPr>
        <p:txBody>
          <a:bodyPr/>
          <a:lstStyle/>
          <a:p>
            <a:r>
              <a:rPr lang="en-US" dirty="0" smtClean="0"/>
              <a:t>Public Sphere</a:t>
            </a:r>
            <a:endParaRPr lang="cs-CZ" dirty="0"/>
          </a:p>
        </p:txBody>
      </p:sp>
      <p:sp>
        <p:nvSpPr>
          <p:cNvPr id="209926" name="Rectangle 6"/>
          <p:cNvSpPr>
            <a:spLocks noGrp="1" noChangeArrowheads="1"/>
          </p:cNvSpPr>
          <p:nvPr>
            <p:ph idx="1"/>
          </p:nvPr>
        </p:nvSpPr>
        <p:spPr>
          <a:xfrm>
            <a:off x="720725" y="1725283"/>
            <a:ext cx="8234363" cy="4407230"/>
          </a:xfrm>
        </p:spPr>
        <p:txBody>
          <a:bodyPr>
            <a:noAutofit/>
          </a:bodyPr>
          <a:lstStyle/>
          <a:p>
            <a:r>
              <a:rPr lang="en-GB" sz="1800" dirty="0"/>
              <a:t>A historical </a:t>
            </a:r>
            <a:r>
              <a:rPr lang="en-GB" sz="1800" dirty="0" smtClean="0"/>
              <a:t>change caused </a:t>
            </a:r>
            <a:r>
              <a:rPr lang="en-GB" sz="1800" dirty="0"/>
              <a:t>by a convergence of social and technical phenomenon:</a:t>
            </a:r>
          </a:p>
          <a:p>
            <a:pPr lvl="1"/>
            <a:r>
              <a:rPr lang="en-GB" dirty="0"/>
              <a:t>Emergence of bourgeois capitalism;</a:t>
            </a:r>
          </a:p>
          <a:p>
            <a:pPr lvl="1"/>
            <a:r>
              <a:rPr lang="en-GB" dirty="0"/>
              <a:t>New composite social class - mercantile class  </a:t>
            </a:r>
            <a:r>
              <a:rPr lang="en-GB" dirty="0" smtClean="0"/>
              <a:t>(backed by working class) </a:t>
            </a:r>
          </a:p>
          <a:p>
            <a:pPr lvl="1"/>
            <a:r>
              <a:rPr lang="en-US" dirty="0" smtClean="0"/>
              <a:t>Knowledge (Science, Education and Encyclopedia) </a:t>
            </a:r>
            <a:endParaRPr lang="en-GB" dirty="0"/>
          </a:p>
          <a:p>
            <a:pPr lvl="1"/>
            <a:r>
              <a:rPr lang="en-GB" dirty="0" smtClean="0"/>
              <a:t>Information: Mass </a:t>
            </a:r>
            <a:r>
              <a:rPr lang="en-GB" dirty="0"/>
              <a:t>circulation media (pamphlets and newspapers</a:t>
            </a:r>
            <a:r>
              <a:rPr lang="en-GB" dirty="0" smtClean="0"/>
              <a:t>) </a:t>
            </a:r>
          </a:p>
          <a:p>
            <a:pPr lvl="1"/>
            <a:r>
              <a:rPr lang="en-US" dirty="0" smtClean="0"/>
              <a:t>Discussion: Tea, Coffee, and Salon </a:t>
            </a:r>
          </a:p>
          <a:p>
            <a:pPr marL="457200" lvl="1" indent="0">
              <a:buNone/>
            </a:pPr>
            <a:endParaRPr lang="en-GB" dirty="0"/>
          </a:p>
          <a:p>
            <a:r>
              <a:rPr lang="en-GB" sz="1800" dirty="0"/>
              <a:t>Facilitated a new form of political </a:t>
            </a:r>
            <a:r>
              <a:rPr lang="en-GB" sz="1800" dirty="0" smtClean="0"/>
              <a:t>identity (Liberal, Egalitarian, </a:t>
            </a:r>
            <a:r>
              <a:rPr lang="en-GB" sz="1800" dirty="0" err="1" smtClean="0"/>
              <a:t>Decentered</a:t>
            </a:r>
            <a:r>
              <a:rPr lang="en-GB" sz="1800" dirty="0" smtClean="0"/>
              <a:t>…) </a:t>
            </a:r>
          </a:p>
          <a:p>
            <a:endParaRPr lang="en-GB" sz="1800" dirty="0"/>
          </a:p>
          <a:p>
            <a:r>
              <a:rPr lang="en-GB" sz="1800" dirty="0"/>
              <a:t>Came into being in a particular historical situation and damaged by the same processes that facilitated it</a:t>
            </a:r>
            <a:r>
              <a:rPr lang="en-GB" sz="1800" dirty="0" smtClean="0"/>
              <a:t>.</a:t>
            </a:r>
          </a:p>
          <a:p>
            <a:pPr lvl="1"/>
            <a:r>
              <a:rPr lang="en-US" dirty="0" smtClean="0"/>
              <a:t>The rise of Fascism (Depression, National sentiment, Classification, Darwinism, Radio)</a:t>
            </a:r>
          </a:p>
          <a:p>
            <a:pPr lvl="1"/>
            <a:r>
              <a:rPr lang="en-US" dirty="0" smtClean="0"/>
              <a:t>The age of culture industry (Mass consumption, entertainment, dramatized politics…)</a:t>
            </a:r>
          </a:p>
          <a:p>
            <a:endParaRPr lang="en-US" sz="1800" dirty="0" smtClean="0"/>
          </a:p>
          <a:p>
            <a:pPr>
              <a:lnSpc>
                <a:spcPct val="150000"/>
              </a:lnSpc>
            </a:pPr>
            <a:endParaRPr lang="cs-CZ" sz="1800" dirty="0" smtClean="0"/>
          </a:p>
          <a:p>
            <a:pPr>
              <a:spcBef>
                <a:spcPct val="50000"/>
              </a:spcBef>
            </a:pPr>
            <a:endParaRPr lang="en-US" sz="1800" dirty="0" smtClean="0"/>
          </a:p>
        </p:txBody>
      </p:sp>
      <p:sp>
        <p:nvSpPr>
          <p:cNvPr id="4" name="Slide Number Placeholder 4"/>
          <p:cNvSpPr>
            <a:spLocks noGrp="1"/>
          </p:cNvSpPr>
          <p:nvPr>
            <p:ph type="sldNum" sz="quarter" idx="12"/>
          </p:nvPr>
        </p:nvSpPr>
        <p:spPr>
          <a:xfrm>
            <a:off x="7239000" y="6248400"/>
            <a:ext cx="1905000" cy="457200"/>
          </a:xfrm>
        </p:spPr>
        <p:txBody>
          <a:bodyPr/>
          <a:lstStyle/>
          <a:p>
            <a:fld id="{06ADAA4F-2AB8-45B1-853B-9BF9D7984FCF}" type="slidenum">
              <a:rPr lang="cs-CZ"/>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720725" y="1042408"/>
            <a:ext cx="7827963" cy="647700"/>
          </a:xfrm>
        </p:spPr>
        <p:txBody>
          <a:bodyPr/>
          <a:lstStyle/>
          <a:p>
            <a:r>
              <a:rPr lang="en-US" dirty="0" smtClean="0"/>
              <a:t>Public Sphere</a:t>
            </a:r>
            <a:endParaRPr lang="cs-CZ" dirty="0"/>
          </a:p>
        </p:txBody>
      </p:sp>
      <p:sp>
        <p:nvSpPr>
          <p:cNvPr id="209926" name="Rectangle 6"/>
          <p:cNvSpPr>
            <a:spLocks noGrp="1" noChangeArrowheads="1"/>
          </p:cNvSpPr>
          <p:nvPr>
            <p:ph idx="1"/>
          </p:nvPr>
        </p:nvSpPr>
        <p:spPr>
          <a:xfrm>
            <a:off x="720725" y="1725283"/>
            <a:ext cx="8234363" cy="4407230"/>
          </a:xfrm>
        </p:spPr>
        <p:txBody>
          <a:bodyPr/>
          <a:lstStyle/>
          <a:p>
            <a:r>
              <a:rPr lang="en-GB" sz="1600" dirty="0"/>
              <a:t>New technologies seen as a means by which </a:t>
            </a:r>
            <a:r>
              <a:rPr lang="en-GB" sz="1600" dirty="0" smtClean="0"/>
              <a:t>Public Sphere can </a:t>
            </a:r>
            <a:r>
              <a:rPr lang="en-GB" sz="1600" dirty="0"/>
              <a:t>be recovered, restored or revitalised</a:t>
            </a:r>
            <a:r>
              <a:rPr lang="en-GB" sz="1600" dirty="0" smtClean="0"/>
              <a:t>.</a:t>
            </a:r>
          </a:p>
          <a:p>
            <a:r>
              <a:rPr lang="en-GB" sz="1600" dirty="0" smtClean="0"/>
              <a:t>This </a:t>
            </a:r>
            <a:r>
              <a:rPr lang="en-GB" sz="1600" dirty="0"/>
              <a:t>happens as new communication technologies possess unique qualities not present in ‘mass media’ forms:</a:t>
            </a:r>
          </a:p>
          <a:p>
            <a:pPr lvl="1"/>
            <a:r>
              <a:rPr lang="en-GB" sz="1600" dirty="0"/>
              <a:t>Interactivity;</a:t>
            </a:r>
          </a:p>
          <a:p>
            <a:pPr lvl="1"/>
            <a:r>
              <a:rPr lang="en-GB" sz="1600" dirty="0"/>
              <a:t>User production of content;</a:t>
            </a:r>
          </a:p>
          <a:p>
            <a:pPr lvl="1"/>
            <a:r>
              <a:rPr lang="en-GB" sz="1600" dirty="0"/>
              <a:t>Individualised consumption of media; </a:t>
            </a:r>
          </a:p>
          <a:p>
            <a:pPr lvl="1"/>
            <a:r>
              <a:rPr lang="en-GB" sz="1600" dirty="0"/>
              <a:t>Peer-communication.</a:t>
            </a:r>
          </a:p>
          <a:p>
            <a:pPr eaLnBrk="1" hangingPunct="1">
              <a:defRPr/>
            </a:pPr>
            <a:r>
              <a:rPr lang="en-US" sz="1600" dirty="0"/>
              <a:t>These characteristics of new media means it challenges the ‘monopolization’ of media by corporate enterprises and state intervention.</a:t>
            </a:r>
          </a:p>
          <a:p>
            <a:pPr eaLnBrk="1" hangingPunct="1">
              <a:defRPr/>
            </a:pPr>
            <a:r>
              <a:rPr lang="en-US" sz="1600" dirty="0"/>
              <a:t>They allow new channels by which citizens are able to communicate and be ‘political’ outside of the </a:t>
            </a:r>
            <a:r>
              <a:rPr lang="en-US" sz="1600" dirty="0" err="1"/>
              <a:t>the</a:t>
            </a:r>
            <a:r>
              <a:rPr lang="en-US" sz="1600" dirty="0"/>
              <a:t> corporate and state world(s).</a:t>
            </a:r>
          </a:p>
          <a:p>
            <a:pPr marL="342900" lvl="1" indent="-342900">
              <a:lnSpc>
                <a:spcPct val="150000"/>
              </a:lnSpc>
              <a:buClr>
                <a:srgbClr val="969696"/>
              </a:buClr>
            </a:pPr>
            <a:r>
              <a:rPr lang="en-US" sz="1600" dirty="0" smtClean="0"/>
              <a:t>BUT </a:t>
            </a:r>
            <a:r>
              <a:rPr lang="en-US" sz="1400" dirty="0"/>
              <a:t>Neoliberalism + Globalization + New communication + multi-channel communication + more fragmented life + more consumption + less public activities + more public communication ……..= what? </a:t>
            </a:r>
            <a:endParaRPr lang="en-GB" sz="1400" dirty="0"/>
          </a:p>
          <a:p>
            <a:pPr>
              <a:lnSpc>
                <a:spcPct val="150000"/>
              </a:lnSpc>
            </a:pPr>
            <a:endParaRPr lang="cs-CZ" sz="1600" dirty="0" smtClean="0"/>
          </a:p>
          <a:p>
            <a:pPr>
              <a:spcBef>
                <a:spcPct val="50000"/>
              </a:spcBef>
            </a:pPr>
            <a:endParaRPr lang="en-US" sz="1700" dirty="0" smtClean="0"/>
          </a:p>
        </p:txBody>
      </p:sp>
      <p:sp>
        <p:nvSpPr>
          <p:cNvPr id="4" name="Slide Number Placeholder 4"/>
          <p:cNvSpPr>
            <a:spLocks noGrp="1"/>
          </p:cNvSpPr>
          <p:nvPr>
            <p:ph type="sldNum" sz="quarter" idx="12"/>
          </p:nvPr>
        </p:nvSpPr>
        <p:spPr>
          <a:xfrm>
            <a:off x="7239000" y="6248400"/>
            <a:ext cx="1905000" cy="457200"/>
          </a:xfrm>
        </p:spPr>
        <p:txBody>
          <a:bodyPr/>
          <a:lstStyle/>
          <a:p>
            <a:fld id="{06ADAA4F-2AB8-45B1-853B-9BF9D7984FCF}" type="slidenum">
              <a:rPr lang="cs-CZ"/>
              <a:pPr/>
              <a:t>4</a:t>
            </a:fld>
            <a:endParaRPr lang="cs-CZ"/>
          </a:p>
        </p:txBody>
      </p:sp>
    </p:spTree>
    <p:extLst>
      <p:ext uri="{BB962C8B-B14F-4D97-AF65-F5344CB8AC3E}">
        <p14:creationId xmlns:p14="http://schemas.microsoft.com/office/powerpoint/2010/main" val="3879472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UNESCO Universal Declaration on Cultural </a:t>
            </a:r>
            <a:r>
              <a:rPr lang="en-US" sz="3100" dirty="0" smtClean="0"/>
              <a:t>Diversity</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dirty="0"/>
              <a:t/>
            </a:r>
            <a:br>
              <a:rPr lang="en-US" dirty="0"/>
            </a:br>
            <a:r>
              <a:rPr lang="en-US" b="1" dirty="0"/>
              <a:t>IDENTITY, DIVERSITY AND PLURALISM </a:t>
            </a:r>
            <a:br>
              <a:rPr lang="en-US" b="1" dirty="0"/>
            </a:br>
            <a:r>
              <a:rPr lang="en-US" b="1" dirty="0"/>
              <a:t/>
            </a:r>
            <a:br>
              <a:rPr lang="en-US" b="1" dirty="0"/>
            </a:br>
            <a:r>
              <a:rPr lang="en-US" b="1" dirty="0"/>
              <a:t>Article 1 – Cultural diversity: the common heritage of humanity</a:t>
            </a:r>
            <a:r>
              <a:rPr lang="en-US" dirty="0"/>
              <a:t> </a:t>
            </a:r>
            <a:r>
              <a:rPr lang="en-US" dirty="0"/>
              <a:t/>
            </a:r>
            <a:br>
              <a:rPr lang="en-US" dirty="0"/>
            </a:br>
            <a:r>
              <a:rPr lang="en-US" dirty="0"/>
              <a:t/>
            </a:r>
            <a:br>
              <a:rPr lang="en-US" dirty="0"/>
            </a:br>
            <a:r>
              <a:rPr lang="en-US" dirty="0"/>
              <a:t>Culture takes diverse forms across time and space. This diversity is embodied in the uniqueness and plurality of the identities of the groups and societies making up humankind. As a source of exchange, innovation and creativity, cultural diversity is as necessary for humankind as biodiversity is for nature. In this sense, it is the common heritage of humanity and should be recognized and affirmed for the benefit of present and future generations. </a:t>
            </a:r>
            <a:r>
              <a:rPr lang="en-US" dirty="0"/>
              <a:t/>
            </a:r>
            <a:br>
              <a:rPr lang="en-US" dirty="0"/>
            </a:br>
            <a:r>
              <a:rPr lang="en-US" dirty="0"/>
              <a:t/>
            </a:r>
            <a:br>
              <a:rPr lang="en-US" dirty="0"/>
            </a:br>
            <a:r>
              <a:rPr lang="en-US" b="1" dirty="0"/>
              <a:t>Article 2 – From cultural diversity to cultural pluralism</a:t>
            </a:r>
            <a:r>
              <a:rPr lang="en-US" dirty="0"/>
              <a:t> </a:t>
            </a:r>
            <a:r>
              <a:rPr lang="en-US" dirty="0"/>
              <a:t/>
            </a:r>
            <a:br>
              <a:rPr lang="en-US" dirty="0"/>
            </a:br>
            <a:r>
              <a:rPr lang="en-US" dirty="0"/>
              <a:t/>
            </a:r>
            <a:br>
              <a:rPr lang="en-US" dirty="0"/>
            </a:br>
            <a:r>
              <a:rPr lang="en-US" dirty="0"/>
              <a:t>In our increasingly diverse societies, it is essential to ensure harmonious interaction among people and groups with plural, varied and dynamic cultural identities as well as their willingness to live together. Policies for the inclusion and participation of all citizens are guarantees of social cohesion, the vitality of civil society and peace. Thus defined, cultural pluralism gives policy expression to the reality of cultural diversity. </a:t>
            </a:r>
            <a:r>
              <a:rPr lang="en-US" dirty="0" err="1"/>
              <a:t>Indissociable</a:t>
            </a:r>
            <a:r>
              <a:rPr lang="en-US" dirty="0"/>
              <a:t> from a democratic framework, cultural pluralism is conducive to cultural exchange and to the flourishing of creative capacities that sustain public life. </a:t>
            </a:r>
            <a:r>
              <a:rPr lang="en-US" dirty="0"/>
              <a:t/>
            </a:r>
            <a:br>
              <a:rPr lang="en-US" dirty="0"/>
            </a:br>
            <a:r>
              <a:rPr lang="en-US" dirty="0"/>
              <a:t/>
            </a:r>
            <a:br>
              <a:rPr lang="en-US" dirty="0"/>
            </a:br>
            <a:r>
              <a:rPr lang="en-US" b="1" dirty="0"/>
              <a:t>Article 3 – Cultural diversity as a factor in development</a:t>
            </a:r>
            <a:r>
              <a:rPr lang="en-US" dirty="0"/>
              <a:t> </a:t>
            </a:r>
            <a:r>
              <a:rPr lang="en-US" dirty="0"/>
              <a:t/>
            </a:r>
            <a:br>
              <a:rPr lang="en-US" dirty="0"/>
            </a:br>
            <a:r>
              <a:rPr lang="en-US" dirty="0"/>
              <a:t/>
            </a:r>
            <a:br>
              <a:rPr lang="en-US" dirty="0"/>
            </a:br>
            <a:r>
              <a:rPr lang="en-US" dirty="0"/>
              <a:t>Cultural diversity widens the range of options open to everyone; it is one of the roots of development, understood not simply in terms of economic growth, but also as a means to achieve a more satisfactory intellectual, emotional, moral and spiritual existence. </a:t>
            </a:r>
            <a:r>
              <a:rPr lang="en-US" dirty="0"/>
              <a:t/>
            </a:r>
            <a:br>
              <a:rPr lang="en-US" dirty="0"/>
            </a:br>
            <a:r>
              <a:rPr lang="en-US" dirty="0"/>
              <a:t/>
            </a:r>
            <a:br>
              <a:rPr lang="en-US" dirty="0"/>
            </a:br>
            <a:endParaRPr lang="en-US" dirty="0"/>
          </a:p>
        </p:txBody>
      </p:sp>
      <p:sp>
        <p:nvSpPr>
          <p:cNvPr id="5" name="Slide Number Placeholder 4"/>
          <p:cNvSpPr>
            <a:spLocks noGrp="1"/>
          </p:cNvSpPr>
          <p:nvPr>
            <p:ph type="sldNum" sz="quarter" idx="12"/>
          </p:nvPr>
        </p:nvSpPr>
        <p:spPr/>
        <p:txBody>
          <a:bodyPr/>
          <a:lstStyle/>
          <a:p>
            <a:fld id="{724BFF59-6C43-40B3-971A-09252EFF9C48}" type="slidenum">
              <a:rPr lang="cs-CZ" smtClean="0"/>
              <a:pPr/>
              <a:t>5</a:t>
            </a:fld>
            <a:endParaRPr lang="cs-CZ"/>
          </a:p>
        </p:txBody>
      </p:sp>
    </p:spTree>
    <p:extLst>
      <p:ext uri="{BB962C8B-B14F-4D97-AF65-F5344CB8AC3E}">
        <p14:creationId xmlns:p14="http://schemas.microsoft.com/office/powerpoint/2010/main" val="309754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a:t>CULTURAL DIVERSITY AND HUMAN RIGHTS </a:t>
            </a:r>
            <a:br>
              <a:rPr lang="en-US" b="1" dirty="0"/>
            </a:br>
            <a:r>
              <a:rPr lang="en-US" b="1" dirty="0"/>
              <a:t/>
            </a:r>
            <a:br>
              <a:rPr lang="en-US" b="1" dirty="0"/>
            </a:br>
            <a:r>
              <a:rPr lang="en-US" b="1" dirty="0"/>
              <a:t>Article 4 – Human rights as guarantees of cultural diversity</a:t>
            </a:r>
            <a:r>
              <a:rPr lang="en-US" dirty="0"/>
              <a:t> </a:t>
            </a:r>
            <a:br>
              <a:rPr lang="en-US" dirty="0"/>
            </a:br>
            <a:r>
              <a:rPr lang="en-US" dirty="0"/>
              <a:t/>
            </a:r>
            <a:br>
              <a:rPr lang="en-US" dirty="0"/>
            </a:br>
            <a:r>
              <a:rPr lang="en-US" dirty="0"/>
              <a:t>The </a:t>
            </a:r>
            <a:r>
              <a:rPr lang="en-US" dirty="0" err="1"/>
              <a:t>defence</a:t>
            </a:r>
            <a:r>
              <a:rPr lang="en-US" dirty="0"/>
              <a:t> of cultural diversity is an ethical imperative, inseparable from respect for human dignity. It implies a commitment to human rights and fundamental freedoms, in particular the rights of persons belonging to minorities and those of indigenous peoples. No one may invoke cultural diversity to infringe upon human rights guaranteed by international law, nor to limit their scope. </a:t>
            </a:r>
            <a:br>
              <a:rPr lang="en-US" dirty="0"/>
            </a:br>
            <a:r>
              <a:rPr lang="en-US" dirty="0"/>
              <a:t/>
            </a:r>
            <a:br>
              <a:rPr lang="en-US" dirty="0"/>
            </a:br>
            <a:r>
              <a:rPr lang="en-US" b="1" dirty="0"/>
              <a:t>Article 5 – Cultural rights as an enabling environment for cultural diversity</a:t>
            </a:r>
            <a:r>
              <a:rPr lang="en-US" dirty="0"/>
              <a:t> </a:t>
            </a:r>
            <a:br>
              <a:rPr lang="en-US" dirty="0"/>
            </a:br>
            <a:r>
              <a:rPr lang="en-US" dirty="0"/>
              <a:t/>
            </a:r>
            <a:br>
              <a:rPr lang="en-US" dirty="0"/>
            </a:br>
            <a:r>
              <a:rPr lang="en-US" dirty="0"/>
              <a:t>Cultural rights are an integral part of human rights, which are universal, indivisible and interdependent. The flourishing of creative diversity requires the full implementation of cultural rights as defined in Article 27 of the Universal Declaration of Human Rights and in Articles 13 and 15 of the International Covenant on Economic, Social and Cultural Rights. All persons have therefore the right to express themselves and to create and disseminate their work in the language of their choice, and particularly in their mother tongue; all persons are entitled to quality education and training that fully respect their cultural identity; and all persons have the right to participate in the cultural life of their choice and conduct their own cultural practices, subject to respect for human rights and fundamental freedoms. </a:t>
            </a:r>
            <a:br>
              <a:rPr lang="en-US" dirty="0"/>
            </a:br>
            <a:r>
              <a:rPr lang="en-US" dirty="0"/>
              <a:t/>
            </a:r>
            <a:br>
              <a:rPr lang="en-US" dirty="0"/>
            </a:br>
            <a:r>
              <a:rPr lang="en-US" b="1" dirty="0"/>
              <a:t>Article 6 – Towards access for all to cultural diversity</a:t>
            </a:r>
            <a:r>
              <a:rPr lang="en-US" dirty="0"/>
              <a:t> </a:t>
            </a:r>
            <a:br>
              <a:rPr lang="en-US" dirty="0"/>
            </a:br>
            <a:r>
              <a:rPr lang="en-US" dirty="0"/>
              <a:t/>
            </a:r>
            <a:br>
              <a:rPr lang="en-US" dirty="0"/>
            </a:br>
            <a:r>
              <a:rPr lang="en-US" dirty="0"/>
              <a:t>While ensuring the free flow of ideas by word and image care should be exercised so that all cultures can express themselves and make themselves known. Freedom of expression, media pluralism, multilingualism, equal access to art and to scientific and technological knowledge, including in digital form, and the possibility for all cultures to have access to the means of expression and dissemination are the guarantees of cultural </a:t>
            </a:r>
            <a:br>
              <a:rPr lang="en-US" dirty="0"/>
            </a:br>
            <a:r>
              <a:rPr lang="en-US" dirty="0"/>
              <a:t>diversity. </a:t>
            </a:r>
            <a:br>
              <a:rPr lang="en-US" dirty="0"/>
            </a:br>
            <a:endParaRPr lang="en-US" dirty="0"/>
          </a:p>
          <a:p>
            <a:endParaRPr lang="en-US" dirty="0"/>
          </a:p>
        </p:txBody>
      </p:sp>
      <p:sp>
        <p:nvSpPr>
          <p:cNvPr id="5" name="Slide Number Placeholder 4"/>
          <p:cNvSpPr>
            <a:spLocks noGrp="1"/>
          </p:cNvSpPr>
          <p:nvPr>
            <p:ph type="sldNum" sz="quarter" idx="12"/>
          </p:nvPr>
        </p:nvSpPr>
        <p:spPr/>
        <p:txBody>
          <a:bodyPr/>
          <a:lstStyle/>
          <a:p>
            <a:fld id="{724BFF59-6C43-40B3-971A-09252EFF9C48}" type="slidenum">
              <a:rPr lang="cs-CZ" smtClean="0"/>
              <a:pPr/>
              <a:t>6</a:t>
            </a:fld>
            <a:endParaRPr lang="cs-CZ"/>
          </a:p>
        </p:txBody>
      </p:sp>
      <p:sp>
        <p:nvSpPr>
          <p:cNvPr id="6" name="Title 1"/>
          <p:cNvSpPr txBox="1">
            <a:spLocks/>
          </p:cNvSpPr>
          <p:nvPr/>
        </p:nvSpPr>
        <p:spPr>
          <a:xfrm>
            <a:off x="781050" y="517526"/>
            <a:ext cx="7886700" cy="1325563"/>
          </a:xfrm>
          <a:prstGeom prst="rect">
            <a:avLst/>
          </a:prstGeom>
        </p:spPr>
        <p:txBody>
          <a:bodyPr vert="horz" lIns="91440" tIns="45720" rIns="91440" bIns="45720" rtlCol="0" anchor="ctr">
            <a:normAutofit fontScale="97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auto">
              <a:spcAft>
                <a:spcPts val="0"/>
              </a:spcAft>
            </a:pPr>
            <a:r>
              <a:rPr lang="en-US" sz="3100" smtClean="0"/>
              <a:t>UNESCO Universal Declaration on Cultural Diversity</a:t>
            </a:r>
            <a:r>
              <a:rPr lang="en-US" smtClean="0"/>
              <a:t/>
            </a:r>
            <a:br>
              <a:rPr lang="en-US" smtClean="0"/>
            </a:br>
            <a:endParaRPr lang="en-US" dirty="0"/>
          </a:p>
        </p:txBody>
      </p:sp>
    </p:spTree>
    <p:extLst>
      <p:ext uri="{BB962C8B-B14F-4D97-AF65-F5344CB8AC3E}">
        <p14:creationId xmlns:p14="http://schemas.microsoft.com/office/powerpoint/2010/main" val="391127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dirty="0"/>
              <a:t/>
            </a:r>
            <a:br>
              <a:rPr lang="en-US" dirty="0"/>
            </a:br>
            <a:r>
              <a:rPr lang="en-US" b="1" dirty="0"/>
              <a:t>CULTURAL DIVERSITY AND CREATIVITY </a:t>
            </a:r>
            <a:br>
              <a:rPr lang="en-US" b="1" dirty="0"/>
            </a:br>
            <a:r>
              <a:rPr lang="en-US" b="1" dirty="0"/>
              <a:t/>
            </a:r>
            <a:br>
              <a:rPr lang="en-US" b="1" dirty="0"/>
            </a:br>
            <a:r>
              <a:rPr lang="en-US" b="1" dirty="0"/>
              <a:t>Article 7 – Cultural heritage as the wellspring of creativity</a:t>
            </a:r>
            <a:r>
              <a:rPr lang="en-US" dirty="0"/>
              <a:t> </a:t>
            </a:r>
            <a:br>
              <a:rPr lang="en-US" dirty="0"/>
            </a:br>
            <a:r>
              <a:rPr lang="en-US" dirty="0"/>
              <a:t/>
            </a:r>
            <a:br>
              <a:rPr lang="en-US" dirty="0"/>
            </a:br>
            <a:r>
              <a:rPr lang="en-US" dirty="0"/>
              <a:t>Creation draws on the roots of cultural tradition, but flourishes in contact with other cultures. For this reason, heritage in all its forms must be preserved, enhanced and handed on to future generations as a record of human experience and aspirations, so as to foster creativity in all its diversity and to inspire genuine dialogue among cultures. </a:t>
            </a:r>
            <a:br>
              <a:rPr lang="en-US" dirty="0"/>
            </a:br>
            <a:r>
              <a:rPr lang="en-US" dirty="0"/>
              <a:t/>
            </a:r>
            <a:br>
              <a:rPr lang="en-US" dirty="0"/>
            </a:br>
            <a:r>
              <a:rPr lang="en-US" b="1" dirty="0"/>
              <a:t>Article 8 – Cultural goods and services: commodities of a unique kind</a:t>
            </a:r>
            <a:r>
              <a:rPr lang="en-US" dirty="0"/>
              <a:t> </a:t>
            </a:r>
            <a:br>
              <a:rPr lang="en-US" dirty="0"/>
            </a:br>
            <a:r>
              <a:rPr lang="en-US" dirty="0"/>
              <a:t/>
            </a:r>
            <a:br>
              <a:rPr lang="en-US" dirty="0"/>
            </a:br>
            <a:r>
              <a:rPr lang="en-US" dirty="0"/>
              <a:t>In the face of present-day economic and technological change, opening up vast prospects for creation and innovation, particular attention must be paid to the diversity of the supply of creative work, to due recognition of the rights of authors and artists and to the specificity of cultural goods and services which, as vectors of identity, values and meaning, must not be treated as mere commodities or consumer goods. </a:t>
            </a:r>
            <a:br>
              <a:rPr lang="en-US" dirty="0"/>
            </a:br>
            <a:r>
              <a:rPr lang="en-US" dirty="0"/>
              <a:t/>
            </a:r>
            <a:br>
              <a:rPr lang="en-US" dirty="0"/>
            </a:br>
            <a:r>
              <a:rPr lang="en-US" b="1" dirty="0"/>
              <a:t>Article 9 – Cultural policies as catalysts of creativity</a:t>
            </a:r>
            <a:r>
              <a:rPr lang="en-US" dirty="0"/>
              <a:t> </a:t>
            </a:r>
            <a:br>
              <a:rPr lang="en-US" dirty="0"/>
            </a:br>
            <a:r>
              <a:rPr lang="en-US" dirty="0"/>
              <a:t/>
            </a:r>
            <a:br>
              <a:rPr lang="en-US" dirty="0"/>
            </a:br>
            <a:r>
              <a:rPr lang="en-US" dirty="0"/>
              <a:t>While ensuring the free circulation of ideas and works, cultural policies must create conditions conducive to the production and dissemination of diversified cultural goods and services through cultural industries that have the means to assert themselves at the local and global level. It is for each State, with due regard to its international obligations, to define its cultural policy and to implement it through the means it considers fit, whether by operational support or appropriate regulations. </a:t>
            </a:r>
            <a:br>
              <a:rPr lang="en-US" dirty="0"/>
            </a:br>
            <a:r>
              <a:rPr lang="en-US" dirty="0"/>
              <a:t/>
            </a:r>
            <a:br>
              <a:rPr lang="en-US" dirty="0"/>
            </a:br>
            <a:r>
              <a:rPr lang="en-US" b="1" dirty="0"/>
              <a:t>CULTURAL DIVERSITY AND INTERNATIONAL SOLIDARITY </a:t>
            </a:r>
            <a:br>
              <a:rPr lang="en-US" b="1" dirty="0"/>
            </a:br>
            <a:r>
              <a:rPr lang="en-US" b="1" dirty="0"/>
              <a:t/>
            </a:r>
            <a:br>
              <a:rPr lang="en-US" b="1" dirty="0"/>
            </a:br>
            <a:r>
              <a:rPr lang="en-US" b="1" dirty="0"/>
              <a:t>Article 10 – Strengthening capacities for creation and dissemination worldwide</a:t>
            </a:r>
            <a:r>
              <a:rPr lang="en-US" dirty="0"/>
              <a:t> </a:t>
            </a:r>
            <a:br>
              <a:rPr lang="en-US" dirty="0"/>
            </a:br>
            <a:r>
              <a:rPr lang="en-US" dirty="0"/>
              <a:t/>
            </a:r>
            <a:br>
              <a:rPr lang="en-US" dirty="0"/>
            </a:br>
            <a:r>
              <a:rPr lang="en-US" dirty="0"/>
              <a:t>In the face of current imbalances in flows and exchanges of cultural goods at the global level, it is necessary to reinforce international cooperation and solidarity aimed at enabling all countries, especially developing countries and countries in transition, to establish cultural industries that are viable and competitive at national and international level. </a:t>
            </a:r>
            <a:br>
              <a:rPr lang="en-US" dirty="0"/>
            </a:br>
            <a:r>
              <a:rPr lang="en-US" dirty="0"/>
              <a:t/>
            </a:r>
            <a:br>
              <a:rPr lang="en-US" dirty="0"/>
            </a:br>
            <a:r>
              <a:rPr lang="en-US" b="1" dirty="0"/>
              <a:t>Article 11 – Building partnerships between the public sector, the private sector and civil society</a:t>
            </a:r>
            <a:r>
              <a:rPr lang="en-US" dirty="0"/>
              <a:t> </a:t>
            </a:r>
            <a:br>
              <a:rPr lang="en-US" dirty="0"/>
            </a:br>
            <a:r>
              <a:rPr lang="en-US" dirty="0"/>
              <a:t/>
            </a:r>
            <a:br>
              <a:rPr lang="en-US" dirty="0"/>
            </a:br>
            <a:r>
              <a:rPr lang="en-US" dirty="0"/>
              <a:t>Market forces alone cannot guarantee the preservation and promotion of cultural diversity, which is the key to sustainable human development. From this perspective, the pre-eminence of public policy, in partnership with the private sector and civil society, must be reaffirmed. </a:t>
            </a:r>
            <a:br>
              <a:rPr lang="en-US" dirty="0"/>
            </a:br>
            <a:r>
              <a:rPr lang="en-US" dirty="0"/>
              <a:t/>
            </a:r>
            <a:br>
              <a:rPr lang="en-US" dirty="0"/>
            </a:br>
            <a:endParaRPr lang="en-US" dirty="0"/>
          </a:p>
        </p:txBody>
      </p:sp>
      <p:sp>
        <p:nvSpPr>
          <p:cNvPr id="5" name="Slide Number Placeholder 4"/>
          <p:cNvSpPr>
            <a:spLocks noGrp="1"/>
          </p:cNvSpPr>
          <p:nvPr>
            <p:ph type="sldNum" sz="quarter" idx="12"/>
          </p:nvPr>
        </p:nvSpPr>
        <p:spPr/>
        <p:txBody>
          <a:bodyPr/>
          <a:lstStyle/>
          <a:p>
            <a:fld id="{724BFF59-6C43-40B3-971A-09252EFF9C48}" type="slidenum">
              <a:rPr lang="cs-CZ" smtClean="0"/>
              <a:pPr/>
              <a:t>7</a:t>
            </a:fld>
            <a:endParaRPr lang="cs-CZ"/>
          </a:p>
        </p:txBody>
      </p:sp>
      <p:sp>
        <p:nvSpPr>
          <p:cNvPr id="6" name="Title 1"/>
          <p:cNvSpPr>
            <a:spLocks noGrp="1"/>
          </p:cNvSpPr>
          <p:nvPr>
            <p:ph type="title"/>
          </p:nvPr>
        </p:nvSpPr>
        <p:spPr>
          <a:xfrm>
            <a:off x="628650" y="365126"/>
            <a:ext cx="7886700" cy="1325563"/>
          </a:xfrm>
        </p:spPr>
        <p:txBody>
          <a:bodyPr>
            <a:normAutofit fontScale="90000"/>
          </a:bodyPr>
          <a:lstStyle/>
          <a:p>
            <a:r>
              <a:rPr lang="en-US" sz="3100" dirty="0"/>
              <a:t>UNESCO Universal Declaration on Cultural </a:t>
            </a:r>
            <a:r>
              <a:rPr lang="en-US" sz="3100" dirty="0" smtClean="0"/>
              <a:t>Diversity</a:t>
            </a:r>
            <a:r>
              <a:rPr lang="en-US" dirty="0"/>
              <a:t/>
            </a:r>
            <a:br>
              <a:rPr lang="en-US" dirty="0"/>
            </a:br>
            <a:endParaRPr lang="en-US" dirty="0"/>
          </a:p>
        </p:txBody>
      </p:sp>
    </p:spTree>
    <p:extLst>
      <p:ext uri="{BB962C8B-B14F-4D97-AF65-F5344CB8AC3E}">
        <p14:creationId xmlns:p14="http://schemas.microsoft.com/office/powerpoint/2010/main" val="1203185223"/>
      </p:ext>
    </p:extLst>
  </p:cSld>
  <p:clrMapOvr>
    <a:masterClrMapping/>
  </p:clrMapOvr>
</p:sld>
</file>

<file path=ppt/theme/theme1.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MU_OPVK_PPTprezentace_CZ_sablona</Template>
  <TotalTime>1776</TotalTime>
  <Words>351</Words>
  <Application>Microsoft Office PowerPoint</Application>
  <PresentationFormat>On-screen Show (4:3)</PresentationFormat>
  <Paragraphs>55</Paragraphs>
  <Slides>7</Slides>
  <Notes>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7</vt:i4>
      </vt:variant>
    </vt:vector>
  </HeadingPairs>
  <TitlesOfParts>
    <vt:vector size="18" baseType="lpstr">
      <vt:lpstr>Arial</vt:lpstr>
      <vt:lpstr>Calibri</vt:lpstr>
      <vt:lpstr>Calibri Light</vt:lpstr>
      <vt:lpstr>Tahoma</vt:lpstr>
      <vt:lpstr>Trebuchet MS</vt:lpstr>
      <vt:lpstr>Wingdings</vt:lpstr>
      <vt:lpstr>1_Směsi</vt:lpstr>
      <vt:lpstr>2_Směsi</vt:lpstr>
      <vt:lpstr>1_MU_PPTprezentace_sablona_CZ</vt:lpstr>
      <vt:lpstr>3_Směsi</vt:lpstr>
      <vt:lpstr>Office Theme</vt:lpstr>
      <vt:lpstr>Media Society and Culture  </vt:lpstr>
      <vt:lpstr>Alternative Media</vt:lpstr>
      <vt:lpstr>Public Sphere</vt:lpstr>
      <vt:lpstr>Public Sphere</vt:lpstr>
      <vt:lpstr>UNESCO Universal Declaration on Cultural Diversity </vt:lpstr>
      <vt:lpstr>PowerPoint Presentation</vt:lpstr>
      <vt:lpstr>UNESCO Universal Declaration on Cultural Diversity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Taesik Kim</dc:creator>
  <cp:lastModifiedBy>Tae-Sik Kim</cp:lastModifiedBy>
  <cp:revision>153</cp:revision>
  <cp:lastPrinted>1601-01-01T00:00:00Z</cp:lastPrinted>
  <dcterms:created xsi:type="dcterms:W3CDTF">2012-09-25T15:46:18Z</dcterms:created>
  <dcterms:modified xsi:type="dcterms:W3CDTF">2019-03-26T17:00:48Z</dcterms:modified>
</cp:coreProperties>
</file>