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28"/>
  </p:notesMasterIdLst>
  <p:handoutMasterIdLst>
    <p:handoutMasterId r:id="rId29"/>
  </p:handoutMasterIdLst>
  <p:sldIdLst>
    <p:sldId id="538" r:id="rId3"/>
    <p:sldId id="626" r:id="rId4"/>
    <p:sldId id="662" r:id="rId5"/>
    <p:sldId id="508" r:id="rId6"/>
    <p:sldId id="651" r:id="rId7"/>
    <p:sldId id="663" r:id="rId8"/>
    <p:sldId id="678" r:id="rId9"/>
    <p:sldId id="666" r:id="rId10"/>
    <p:sldId id="571" r:id="rId11"/>
    <p:sldId id="667" r:id="rId12"/>
    <p:sldId id="572" r:id="rId13"/>
    <p:sldId id="573" r:id="rId14"/>
    <p:sldId id="670" r:id="rId15"/>
    <p:sldId id="669" r:id="rId16"/>
    <p:sldId id="671" r:id="rId17"/>
    <p:sldId id="675" r:id="rId18"/>
    <p:sldId id="509" r:id="rId19"/>
    <p:sldId id="673" r:id="rId20"/>
    <p:sldId id="677" r:id="rId21"/>
    <p:sldId id="676" r:id="rId22"/>
    <p:sldId id="668" r:id="rId23"/>
    <p:sldId id="656" r:id="rId24"/>
    <p:sldId id="654" r:id="rId25"/>
    <p:sldId id="539" r:id="rId26"/>
    <p:sldId id="652" r:id="rId27"/>
  </p:sldIdLst>
  <p:sldSz cx="9144000" cy="6858000" type="screen4x3"/>
  <p:notesSz cx="6797675" cy="9926638"/>
  <p:custDataLst>
    <p:tags r:id="rId3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>
      <p:cViewPr varScale="1">
        <p:scale>
          <a:sx n="112" d="100"/>
          <a:sy n="112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/>
            <a:t>Citační manažer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/>
            <a:t>Získávání citací</a:t>
          </a:r>
        </a:p>
        <a:p>
          <a:r>
            <a:rPr lang="cs-CZ" sz="1400" b="1" dirty="0"/>
            <a:t>ručně, DB, katalogy,…</a:t>
          </a:r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Správa citací</a:t>
          </a:r>
        </a:p>
        <a:p>
          <a:r>
            <a:rPr lang="cs-CZ" sz="1400" b="1" dirty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/>
            <a:t>Export citací</a:t>
          </a:r>
        </a:p>
        <a:p>
          <a:r>
            <a:rPr lang="cs-CZ" sz="1400" b="1" dirty="0"/>
            <a:t>podpora citačních stylů</a:t>
          </a:r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xfrm>
          <a:off x="423140" y="1485691"/>
          <a:ext cx="1141316" cy="11413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rozšíření do prohlížečů</a:t>
          </a:r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xfrm>
          <a:off x="384528" y="0"/>
          <a:ext cx="1141316" cy="11413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rozšíření do Wordu</a:t>
          </a:r>
        </a:p>
      </dgm:t>
    </dgm:pt>
    <dgm:pt modelId="{B70C7C94-3A3A-4333-B389-3B5FF190AD2E}" type="parTrans" cxnId="{CB18793F-EE88-47D5-9A49-8935818492F4}">
      <dgm:prSet/>
      <dgm:spPr>
        <a:xfrm rot="16110675">
          <a:off x="802054" y="1261824"/>
          <a:ext cx="344877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44877" y="51679"/>
              </a:lnTo>
            </a:path>
          </a:pathLst>
        </a:custGeom>
        <a:noFill/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xfrm>
          <a:off x="423140" y="2969549"/>
          <a:ext cx="1141316" cy="114131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cs-CZ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API a další nástroje</a:t>
          </a:r>
        </a:p>
      </dgm:t>
    </dgm:pt>
    <dgm:pt modelId="{6ACC875E-B893-4E29-AB7B-CD1CD1624A10}" type="parTrans" cxnId="{9F583B0E-2A9C-44DE-A88B-8A1B0C4DB907}">
      <dgm:prSet/>
      <dgm:spPr>
        <a:xfrm rot="5400000">
          <a:off x="822528" y="2746598"/>
          <a:ext cx="342541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42541" y="51679"/>
              </a:lnTo>
            </a:path>
          </a:pathLst>
        </a:custGeom>
        <a:noFill/>
        <a:ln w="15875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gm:spPr>
      <dgm:t>
        <a:bodyPr/>
        <a:lstStyle/>
        <a:p>
          <a:endParaRPr lang="cs-C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zotero.org/styles" TargetMode="External"/><Relationship Id="rId4" Type="http://schemas.openxmlformats.org/officeDocument/2006/relationships/hyperlink" Target="https://www.zotero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uk.muni.cz/vyuka/materialy/zotero/index.html" TargetMode="External"/><Relationship Id="rId2" Type="http://schemas.openxmlformats.org/officeDocument/2006/relationships/hyperlink" Target="https://www.zotero.org/support/quick_start_guide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hyperlink" Target="http://www.connote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guides/videos" TargetMode="External"/><Relationship Id="rId2" Type="http://schemas.openxmlformats.org/officeDocument/2006/relationships/hyperlink" Target="https://www.youtube.com/watch?v=Gv6_HuCYExM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hyperlink" Target="http://web2.mendelu.cz/cp_944_navody/Navody/m/Mendeley-navod_2016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fworks.proquest.com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easybib.com/" TargetMode="Externa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nisa.edu.au/HRM" TargetMode="External"/><Relationship Id="rId2" Type="http://schemas.openxmlformats.org/officeDocument/2006/relationships/hyperlink" Target="https://kuk.muni.cz/vyuka/materialy/zotero/index.html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://web2.mendelu.cz/cp_944_navody/Navody/m/Mendeley-navod_2016.pdf" TargetMode="External"/><Relationship Id="rId4" Type="http://schemas.openxmlformats.org/officeDocument/2006/relationships/hyperlink" Target="http://ikaros.cz/node/1758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library.unisa.edu.au/HR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download/CitacePRO.pdf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Citační software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12. 4. 2019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3924573" y="2860545"/>
            <a:ext cx="2736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ZUR443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</p:spPr>
      </p:pic>
      <p:pic>
        <p:nvPicPr>
          <p:cNvPr id="6" name="Picture 2" descr="Související obrázek">
            <a:extLst>
              <a:ext uri="{FF2B5EF4-FFF2-40B4-BE49-F238E27FC236}">
                <a16:creationId xmlns:a16="http://schemas.microsoft.com/office/drawing/2014/main" xmlns="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8301608" cy="4525963"/>
          </a:xfrm>
        </p:spPr>
        <p:txBody>
          <a:bodyPr/>
          <a:lstStyle/>
          <a:p>
            <a:r>
              <a:rPr lang="cs-CZ" dirty="0" smtClean="0"/>
              <a:t>Vytváření citace:</a:t>
            </a:r>
          </a:p>
          <a:p>
            <a:pPr lvl="1"/>
            <a:r>
              <a:rPr lang="cs-CZ" b="1" dirty="0" smtClean="0"/>
              <a:t>Vytvořit</a:t>
            </a:r>
            <a:r>
              <a:rPr lang="cs-CZ" dirty="0" smtClean="0"/>
              <a:t> –&gt; v menu vybrat požadovaný typ dokumentu</a:t>
            </a:r>
          </a:p>
          <a:p>
            <a:pPr lvl="1"/>
            <a:r>
              <a:rPr lang="cs-CZ" dirty="0" smtClean="0"/>
              <a:t>formulář vyplnit </a:t>
            </a:r>
            <a:br>
              <a:rPr lang="cs-CZ" dirty="0" smtClean="0"/>
            </a:br>
            <a:r>
              <a:rPr lang="cs-CZ" dirty="0" smtClean="0"/>
              <a:t>ručně / automaticky</a:t>
            </a:r>
            <a:br>
              <a:rPr lang="cs-CZ" dirty="0" smtClean="0"/>
            </a:br>
            <a:r>
              <a:rPr lang="cs-CZ" dirty="0" smtClean="0"/>
              <a:t>přes ISBN, DOI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420888"/>
            <a:ext cx="5254111" cy="4075304"/>
          </a:xfrm>
          <a:prstGeom prst="rect">
            <a:avLst/>
          </a:prstGeom>
        </p:spPr>
      </p:pic>
      <p:pic>
        <p:nvPicPr>
          <p:cNvPr id="5" name="Picture 2" descr="Související obrázek">
            <a:extLst>
              <a:ext uri="{FF2B5EF4-FFF2-40B4-BE49-F238E27FC236}">
                <a16:creationId xmlns:a16="http://schemas.microsoft.com/office/drawing/2014/main" xmlns="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03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6305" y="1124744"/>
            <a:ext cx="8229600" cy="452596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doplněk do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do prohlížečů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nápověda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4" y="2276872"/>
            <a:ext cx="6663521" cy="4248472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xmlns="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780958"/>
            <a:ext cx="4944386" cy="4478064"/>
          </a:xfrm>
          <a:prstGeom prst="rect">
            <a:avLst/>
          </a:prstGeom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268760"/>
            <a:ext cx="8085584" cy="4525963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volně dostupný nástroj – ke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stažení na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https://www.zotero.org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nejprve nainstalovat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Windows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poté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 propojení s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Firefoxem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Chromem nebo Safari,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(rozšíření, které umožní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stahovat záznamy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přímo z webu)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češtině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různé citační styly: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www.zotero.org/styles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568" y="1456865"/>
            <a:ext cx="3600400" cy="1224136"/>
          </a:xfrm>
        </p:spPr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přístup k účtu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124744"/>
            <a:ext cx="2520280" cy="21807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924944"/>
            <a:ext cx="7515002" cy="33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412776"/>
            <a:ext cx="8085584" cy="4525963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cs-CZ" sz="3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www.zotero.org/support/quick_start_guide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Knihovna univerzitního kampusu MU - 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interaktivní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tutoriál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6632"/>
            <a:ext cx="413411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2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844824"/>
            <a:ext cx="4316223" cy="3744416"/>
          </a:xfrm>
          <a:prstGeom prst="rect">
            <a:avLst/>
          </a:prstGeom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556792"/>
            <a:ext cx="4824536" cy="5112073"/>
          </a:xfrm>
        </p:spPr>
        <p:txBody>
          <a:bodyPr/>
          <a:lstStyle/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volně dostupný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www.mendeley.com</a:t>
            </a:r>
            <a:endParaRPr lang="cs-CZ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prohlížečů - importy citací z webu</a:t>
            </a:r>
          </a:p>
          <a:p>
            <a:pPr lvl="1"/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wordu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sociální sítě (vědecký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xmlns="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9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7993062" cy="2508944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vědecká síť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vlastní profil vědce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skupin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citací, dokumentů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na projektu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zveřejňování vlastních textů</a:t>
            </a: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xmlns="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29000"/>
            <a:ext cx="7635776" cy="3013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8136904" cy="5472113"/>
          </a:xfrm>
        </p:spPr>
        <p:txBody>
          <a:bodyPr/>
          <a:lstStyle/>
          <a:p>
            <a:pPr marL="0" indent="0">
              <a:buNone/>
            </a:pPr>
            <a:r>
              <a:rPr lang="cs-CZ" sz="2400" u="sng" dirty="0">
                <a:latin typeface="Arial" panose="020B0604020202020204" pitchFamily="34" charset="0"/>
                <a:cs typeface="Arial" panose="020B0604020202020204" pitchFamily="34" charset="0"/>
              </a:rPr>
              <a:t>Návody:</a:t>
            </a:r>
          </a:p>
          <a:p>
            <a:pPr marL="0" indent="0" eaLnBrk="1" hangingPunct="1">
              <a:buNone/>
            </a:pP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Getting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Medeley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www.youtube.com/watch?v=Gv6_HuCYExM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tutoriály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www.mendeley.com/guides/videos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návod v češtině -&gt; Ústav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vědecko-pedagogických informací 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služeb, Mendel. Univ.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web2.mendelu.cz/cp_944_navody/Navody/m/Mendeley-navod_2016.pdf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11" name="Picture 4" descr="Výsledek obrázku pro mendeley logo">
            <a:extLst>
              <a:ext uri="{FF2B5EF4-FFF2-40B4-BE49-F238E27FC236}">
                <a16:creationId xmlns:a16="http://schemas.microsoft.com/office/drawing/2014/main" xmlns="" id="{9432463D-7E18-4592-AB38-A07F34C5D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365"/>
            <a:ext cx="1296144" cy="10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7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3"/>
            <a:ext cx="8229600" cy="1368152"/>
          </a:xfrm>
        </p:spPr>
        <p:txBody>
          <a:bodyPr>
            <a:normAutofit/>
          </a:bodyPr>
          <a:lstStyle/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součástí Web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registrace pro studenty MU zdarma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2564904"/>
            <a:ext cx="7308304" cy="40466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42"/>
            <a:ext cx="2740520" cy="102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968552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definice citačního SW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funkce citačních manažerů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ukázky citačních manažerů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Citace PRO</a:t>
            </a:r>
          </a:p>
          <a:p>
            <a:pPr lvl="1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katalogu, v Theses.cz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43775" y="260648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bg1"/>
                </a:solidFill>
                <a:latin typeface="+mj-lt"/>
              </a:rPr>
              <a:t>Další citační manažery</a:t>
            </a:r>
            <a:endParaRPr lang="cs-CZ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2" descr="Výsledek obrázku pro refworks logo">
            <a:extLst>
              <a:ext uri="{FF2B5EF4-FFF2-40B4-BE49-F238E27FC236}">
                <a16:creationId xmlns:a16="http://schemas.microsoft.com/office/drawing/2014/main" xmlns="" id="{569DF8AA-88BF-42F3-806B-2EA81ECD8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664296" cy="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16832"/>
            <a:ext cx="8136904" cy="1800200"/>
          </a:xfrm>
        </p:spPr>
        <p:txBody>
          <a:bodyPr>
            <a:normAutofit fontScale="77500" lnSpcReduction="2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https://refworks.proquest.com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producent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cloudová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služba – ukládání, sdílení záznamů i plných textů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bibliografií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exporty, importy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doplněk do prohlížečů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61389"/>
            <a:ext cx="2376264" cy="67177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75556" y="4677517"/>
            <a:ext cx="777686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>
                <a:cs typeface="Arial" panose="020B0604020202020204" pitchFamily="34" charset="0"/>
                <a:hlinkClick r:id="rId5"/>
              </a:rPr>
              <a:t>http://</a:t>
            </a:r>
            <a:r>
              <a:rPr lang="cs-CZ" sz="1600" dirty="0" smtClean="0">
                <a:cs typeface="Arial" panose="020B0604020202020204" pitchFamily="34" charset="0"/>
                <a:hlinkClick r:id="rId5"/>
              </a:rPr>
              <a:t>www.easybib.com</a:t>
            </a:r>
            <a:endParaRPr lang="cs-CZ" sz="1600" dirty="0" smtClean="0">
              <a:cs typeface="Arial" panose="020B060402020202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online nástroj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vytváření citací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1600" dirty="0" smtClean="0">
                <a:cs typeface="Arial" panose="020B0604020202020204" pitchFamily="34" charset="0"/>
              </a:rPr>
              <a:t>kontrola na plagiátorství</a:t>
            </a:r>
            <a:endParaRPr lang="cs-CZ" sz="1600" dirty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cs-CZ" sz="16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293689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název práce nutno upravit do kurzívy!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někdy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: interaktivní tutoriál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Brno: Knihovna univerzitního kampusu Masarykovy univerzity, c2017 [cit. 2019-04-08]. Dostupné z: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kuk.muni.cz/vyuka/materialy/zotero/index.html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Your References: Tools to Help You [video], c2015.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Human Resource Management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[online]. University of South Australia.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cit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2019-04-05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guides.library.unisa.edu.au/HRM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TRTÍKOVÁ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Ilona. Citační manažery. 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Ikaros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2015, ročník 19, číslo 9 [cit. 2019-04-05]. urn:nbn:cz:ik-17581. ISSN 1212-5075. Dostupné z: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ikaros.cz/node/17581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ZATLOUKALOVÁ, Vlasta. </a:t>
            </a:r>
            <a:r>
              <a:rPr lang="cs-CZ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Mendeley</a:t>
            </a:r>
            <a:r>
              <a:rPr lang="cs-CZ" sz="1600" i="1" dirty="0">
                <a:latin typeface="Arial" panose="020B0604020202020204" pitchFamily="34" charset="0"/>
                <a:cs typeface="Arial" panose="020B0604020202020204" pitchFamily="34" charset="0"/>
              </a:rPr>
              <a:t>: citační manažer a sociální síť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[online]. Brno: Mendelova univerzita, Ústav vědecko-pedagogických informací a služeb, [2016] [cit. 2019-04-08]. Dostupné z: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web2.mendelu.cz/cp_944_navody/Navody/m/Mendeley-navod_2016.pdf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software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nástroje usnadňující citování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vytváření citací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Citační software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347762" cy="4857180"/>
          </a:xfrm>
        </p:spPr>
      </p:pic>
      <p:sp>
        <p:nvSpPr>
          <p:cNvPr id="4" name="TextovéPole 3"/>
          <p:cNvSpPr txBox="1"/>
          <p:nvPr/>
        </p:nvSpPr>
        <p:spPr>
          <a:xfrm>
            <a:off x="843851" y="1156128"/>
            <a:ext cx="6630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smtClean="0"/>
              <a:t>Schéma fungování citačních manažerů</a:t>
            </a:r>
            <a:endParaRPr lang="cs-CZ" sz="16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62373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smtClean="0"/>
              <a:t>Zdroj: </a:t>
            </a:r>
            <a:r>
              <a:rPr lang="en-US" sz="1200" dirty="0"/>
              <a:t>Manage Your References: Tools to Help You [video], c2015. </a:t>
            </a:r>
            <a:r>
              <a:rPr lang="en-US" sz="1200" i="1" dirty="0"/>
              <a:t>Human Resource Management</a:t>
            </a:r>
            <a:r>
              <a:rPr lang="en-US" sz="1200" dirty="0"/>
              <a:t> [online]. University of South Australia. </a:t>
            </a:r>
            <a:r>
              <a:rPr lang="en-US" sz="1200" dirty="0" smtClean="0"/>
              <a:t>[</a:t>
            </a:r>
            <a:r>
              <a:rPr lang="cs-CZ" sz="1200" dirty="0" smtClean="0"/>
              <a:t>cit. 2019-04-05</a:t>
            </a:r>
            <a:r>
              <a:rPr lang="en-US" sz="1200" dirty="0" smtClean="0"/>
              <a:t>]. </a:t>
            </a:r>
            <a:r>
              <a:rPr lang="en-US" sz="1200" dirty="0" err="1"/>
              <a:t>Dostupné</a:t>
            </a:r>
            <a:r>
              <a:rPr lang="en-US" sz="1200" dirty="0"/>
              <a:t> z: </a:t>
            </a:r>
            <a:r>
              <a:rPr lang="en-US" sz="1200" dirty="0">
                <a:hlinkClick r:id="rId3"/>
              </a:rPr>
              <a:t>http://guides.library.unisa.edu.au/HRM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9960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7">
            <a:extLst>
              <a:ext uri="{FF2B5EF4-FFF2-40B4-BE49-F238E27FC236}">
                <a16:creationId xmlns:a16="http://schemas.microsoft.com/office/drawing/2014/main" xmlns="" id="{C5C5BC95-896C-438D-8E75-57ABF7D2B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538399"/>
              </p:ext>
            </p:extLst>
          </p:nvPr>
        </p:nvGraphicFramePr>
        <p:xfrm>
          <a:off x="323528" y="1196752"/>
          <a:ext cx="6452598" cy="523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15888"/>
            <a:ext cx="6357020" cy="79216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software</a:t>
            </a:r>
          </a:p>
        </p:txBody>
      </p:sp>
      <p:graphicFrame>
        <p:nvGraphicFramePr>
          <p:cNvPr id="9" name="Zástupný symbol pro obsah 7">
            <a:extLst>
              <a:ext uri="{FF2B5EF4-FFF2-40B4-BE49-F238E27FC236}">
                <a16:creationId xmlns:a16="http://schemas.microsoft.com/office/drawing/2014/main" xmlns="" id="{780B368D-B286-433F-8561-3431601E6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236184"/>
              </p:ext>
            </p:extLst>
          </p:nvPr>
        </p:nvGraphicFramePr>
        <p:xfrm>
          <a:off x="6516216" y="1755725"/>
          <a:ext cx="1987598" cy="411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6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11760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Volba citačního manažeru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268760"/>
            <a:ext cx="7272808" cy="511207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Před volbou manažeru je nutné ujasnit si požadavky na manažer: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jaký citační styl požadujeme</a:t>
            </a:r>
          </a:p>
          <a:p>
            <a:pPr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jaký textový procesor používáme</a:t>
            </a:r>
          </a:p>
          <a:p>
            <a:pPr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jakými databázemi / zdroji většinou pracujeme</a:t>
            </a:r>
          </a:p>
          <a:p>
            <a:pPr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chceme sdílet citace, texty</a:t>
            </a:r>
          </a:p>
          <a:p>
            <a:pPr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jaký typ přístupu – pouze online, lokálně uložené v PC</a:t>
            </a:r>
          </a:p>
          <a:p>
            <a:pPr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chceme pracovat i s plným textem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79838" y="2132856"/>
            <a:ext cx="187220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dirty="0" smtClean="0">
                <a:solidFill>
                  <a:srgbClr val="FF0000"/>
                </a:solidFill>
                <a:latin typeface="Muni Bold" panose="00000500000000000000" pitchFamily="2" charset="-18"/>
              </a:rPr>
              <a:t>?</a:t>
            </a:r>
            <a:endParaRPr lang="cs-CZ" sz="25000" dirty="0">
              <a:solidFill>
                <a:srgbClr val="FF0000"/>
              </a:solidFill>
              <a:latin typeface="Muni Bold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475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spcBef>
                <a:spcPts val="1800"/>
              </a:spcBef>
              <a:buFontTx/>
              <a:buNone/>
            </a:pPr>
            <a:r>
              <a:rPr lang="cs-CZ" sz="8000" b="1" dirty="0" smtClean="0"/>
              <a:t>Příklady </a:t>
            </a:r>
          </a:p>
          <a:p>
            <a:pPr algn="ctr">
              <a:spcBef>
                <a:spcPts val="1800"/>
              </a:spcBef>
              <a:buFontTx/>
              <a:buNone/>
            </a:pPr>
            <a:r>
              <a:rPr lang="cs-CZ" sz="8000" b="1" dirty="0" smtClean="0"/>
              <a:t>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182613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7921625" cy="5472113"/>
          </a:xfrm>
        </p:spPr>
        <p:txBody>
          <a:bodyPr/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www.citacepro.com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Citace.com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podrobný návod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175038"/>
            <a:ext cx="4969296" cy="2497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764" y="1621244"/>
            <a:ext cx="4218236" cy="3565070"/>
          </a:xfrm>
          <a:prstGeom prst="rect">
            <a:avLst/>
          </a:prstGeom>
        </p:spPr>
      </p:pic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4745583" y="4509120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pic>
        <p:nvPicPr>
          <p:cNvPr id="7" name="Picture 2" descr="Související obrázek">
            <a:extLst>
              <a:ext uri="{FF2B5EF4-FFF2-40B4-BE49-F238E27FC236}">
                <a16:creationId xmlns:a16="http://schemas.microsoft.com/office/drawing/2014/main" xmlns="" id="{04375952-4EE7-4376-9645-E197C0BFD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3238392" cy="10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11095</TotalTime>
  <Words>552</Words>
  <Application>Microsoft Office PowerPoint</Application>
  <PresentationFormat>Předvádění na obrazovce (4:3)</PresentationFormat>
  <Paragraphs>138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Muni Bold</vt:lpstr>
      <vt:lpstr>Tahoma</vt:lpstr>
      <vt:lpstr>Verdana</vt:lpstr>
      <vt:lpstr>Wingdings</vt:lpstr>
      <vt:lpstr>template</vt:lpstr>
      <vt:lpstr>sablona1</vt:lpstr>
      <vt:lpstr>Citační software</vt:lpstr>
      <vt:lpstr>Obsah přednášky</vt:lpstr>
      <vt:lpstr>Prezentace aplikace PowerPoint</vt:lpstr>
      <vt:lpstr>Citační software</vt:lpstr>
      <vt:lpstr>Citační software</vt:lpstr>
      <vt:lpstr>Citační software</vt:lpstr>
      <vt:lpstr>Volba citačního manažeru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 v katalogu knihoven MU</vt:lpstr>
      <vt:lpstr>Citace v Theses.cz</vt:lpstr>
      <vt:lpstr>Kontrola importovaných citací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</cp:lastModifiedBy>
  <cp:revision>912</cp:revision>
  <cp:lastPrinted>2015-10-03T15:31:46Z</cp:lastPrinted>
  <dcterms:created xsi:type="dcterms:W3CDTF">2008-06-02T21:04:14Z</dcterms:created>
  <dcterms:modified xsi:type="dcterms:W3CDTF">2019-04-11T18:18:57Z</dcterms:modified>
</cp:coreProperties>
</file>