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2"/>
  </p:notesMasterIdLst>
  <p:sldIdLst>
    <p:sldId id="256" r:id="rId2"/>
    <p:sldId id="359" r:id="rId3"/>
    <p:sldId id="341" r:id="rId4"/>
    <p:sldId id="352" r:id="rId5"/>
    <p:sldId id="351" r:id="rId6"/>
    <p:sldId id="343" r:id="rId7"/>
    <p:sldId id="342" r:id="rId8"/>
    <p:sldId id="344" r:id="rId9"/>
    <p:sldId id="353" r:id="rId10"/>
    <p:sldId id="345" r:id="rId11"/>
    <p:sldId id="354" r:id="rId12"/>
    <p:sldId id="355" r:id="rId13"/>
    <p:sldId id="356" r:id="rId14"/>
    <p:sldId id="346" r:id="rId15"/>
    <p:sldId id="357" r:id="rId16"/>
    <p:sldId id="358" r:id="rId17"/>
    <p:sldId id="369" r:id="rId18"/>
    <p:sldId id="362" r:id="rId19"/>
    <p:sldId id="340" r:id="rId20"/>
    <p:sldId id="365" r:id="rId21"/>
    <p:sldId id="366" r:id="rId22"/>
    <p:sldId id="304" r:id="rId23"/>
    <p:sldId id="348" r:id="rId24"/>
    <p:sldId id="307" r:id="rId25"/>
    <p:sldId id="335" r:id="rId26"/>
    <p:sldId id="336" r:id="rId27"/>
    <p:sldId id="347" r:id="rId28"/>
    <p:sldId id="333" r:id="rId29"/>
    <p:sldId id="367" r:id="rId30"/>
    <p:sldId id="368" r:id="rId3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83" d="100"/>
          <a:sy n="83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5908F6-1381-432E-A325-A9C09030FD41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2" charset="0"/>
              </a:defRPr>
            </a:lvl1pPr>
          </a:lstStyle>
          <a:p>
            <a:pPr>
              <a:defRPr/>
            </a:pPr>
            <a:fld id="{22AD62A9-1523-4040-A70A-FBDFDAA169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157054F-02F7-4D41-B91D-B16EEFCE07EA}" type="slidenum">
              <a:rPr lang="cs-CZ"/>
              <a:pPr/>
              <a:t>2</a:t>
            </a:fld>
            <a:endParaRPr lang="cs-CZ"/>
          </a:p>
        </p:txBody>
      </p:sp>
      <p:sp>
        <p:nvSpPr>
          <p:cNvPr id="102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2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71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68D5701E-5DEC-4306-90B5-4E209B309C6B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ABB74D3C-8B5E-4511-8E79-C0E53783778F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F63D1F99-9BC5-4F23-A022-6B25EF513F87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78179F93-EC73-4A30-BF2F-967185C92507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37083E87-F4BF-43AC-8B1E-DA694E9094EE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7A725872-7546-4D92-A4B6-C9C9FA24136D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85FDC25B-3E57-4204-8576-CFAF7DB1C695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85FDC25B-3E57-4204-8576-CFAF7DB1C695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9312F4-9B9C-4831-A566-7BA9B3EC99A8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CA2C2E1C-1864-4689-B5FD-789B5D281837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574918B8-A379-4920-B823-F9363F2CFD5E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A7616977-FB3F-431A-972B-A3A91AC44FF7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1C0A3959-2F7F-46AC-9940-2F15FAFB59B0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6EEDE4D3-1A8A-401F-B29D-9CF7B3350374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FE12EF34-BBE4-4FFE-87F0-47D3FD226993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51741269-51B8-46C5-BEA9-0A1A5CEE1B7B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0482D80B-2A3F-48CB-9A25-64C1244926AB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4C874-B17D-433B-9849-6FFFC8AE05AC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C2698-7B6F-4E94-AF75-4D8F052A03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71BF-73C1-4A7A-BE96-D0654992CB36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0AEA4-4D5D-4AD7-BA75-28E241F1FA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3E28-53F0-407F-809E-A6D27AE69B18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64C87-655B-41B2-8E9E-0C89650CFA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34B01-00C5-4153-85CE-370B7D8C16FA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B8C93-9B49-4BF8-8CC3-7CB27FC5D87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6A7A4-287A-4FA3-BF79-0AD819BFFE37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BC42-7F3C-46F1-9801-97B4B8781D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B8316-9F43-4D44-A575-A7493C5E3965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FCCB-25CB-4CEC-8A6B-684E4613CE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73730-6FB5-4D38-8417-8E0203890C44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282B9-E895-4249-8E14-CF1D7B2055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F7783-6623-4ACF-939A-9C0C490E9025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8BF7-6390-41F6-BADA-ABE4AFD183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10731-2BC9-4898-87CE-19AB26E804F3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63EE5-0991-4C6D-A3E4-6F2EB872B5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0A05-F2C0-41A8-8F6D-E9643C4F1501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2B0E5-2C1F-47BD-B7FD-9C2014D23C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646B9-6B9C-47CB-8A20-3371181ADBD8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7EDA9-C735-48D0-BA00-680D01EA9E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C2EE0AF-0EA1-4D5D-8633-C0749C716F1E}" type="datetimeFigureOut">
              <a:rPr lang="cs-CZ"/>
              <a:pPr>
                <a:defRPr/>
              </a:pPr>
              <a:t>06.03.2019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2" charset="0"/>
              </a:defRPr>
            </a:lvl1pPr>
          </a:lstStyle>
          <a:p>
            <a:pPr>
              <a:defRPr/>
            </a:pPr>
            <a:fld id="{F9F4BF8B-902D-4FAF-897C-F9AA5D2BB4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46" r:id="rId2"/>
    <p:sldLayoutId id="2147484054" r:id="rId3"/>
    <p:sldLayoutId id="2147484047" r:id="rId4"/>
    <p:sldLayoutId id="2147484048" r:id="rId5"/>
    <p:sldLayoutId id="2147484049" r:id="rId6"/>
    <p:sldLayoutId id="2147484050" r:id="rId7"/>
    <p:sldLayoutId id="2147484055" r:id="rId8"/>
    <p:sldLayoutId id="2147484056" r:id="rId9"/>
    <p:sldLayoutId id="2147484051" r:id="rId10"/>
    <p:sldLayoutId id="21474840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6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6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6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6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cholar.google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r>
              <a:rPr lang="cs-CZ" altLang="cs-CZ" sz="2800" smtClean="0">
                <a:solidFill>
                  <a:srgbClr val="696464"/>
                </a:solidFill>
                <a:latin typeface="Arial Narrow" pitchFamily="32" charset="0"/>
                <a:ea typeface="Microsoft YaHei" charset="-122"/>
              </a:rPr>
              <a:t>ZUR 559 Kvantitativní metody výzkumu médií</a:t>
            </a: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2076450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Přednáška 2: </a:t>
            </a:r>
            <a:r>
              <a:rPr lang="cs-CZ" sz="3200" b="1" smtClean="0"/>
              <a:t>Teoretický kontext výzkumu. </a:t>
            </a:r>
            <a:r>
              <a:rPr lang="cs-CZ" sz="3200" b="1" dirty="0" smtClean="0"/>
              <a:t>Práce s literaturou. Cíl výzkumu. Výzkumné otázky.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Postup - rešerš</a:t>
            </a: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8512175" cy="5149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zaujímajú nás: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teórie, koncepty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+ predchádzajúce empirické výskumy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identifikácia kľúčových slov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abstrakcia – často treba hľadať aj širšie/príbuzné témy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skúšať rôzne kľúčové slová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prehľadanie knihovníckych databáz 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načítať získanú literatúru a preskúmať ďalšie zdroje, ku ktorým nás doviedla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ukončenie prieskumu: keď sa prestávajú objavovať nové </a:t>
            </a:r>
            <a:r>
              <a:rPr lang="en-GB" sz="2800" dirty="0" err="1" smtClean="0">
                <a:solidFill>
                  <a:srgbClr val="000000"/>
                </a:solidFill>
                <a:latin typeface="Perpetua" pitchFamily="16" charset="0"/>
              </a:rPr>
              <a:t>zdroje</a:t>
            </a:r>
            <a:r>
              <a:rPr lang="en-GB" sz="2800" dirty="0" smtClean="0">
                <a:solidFill>
                  <a:srgbClr val="000000"/>
                </a:solidFill>
                <a:latin typeface="Perpetua" pitchFamily="16" charset="0"/>
              </a:rPr>
              <a:t> a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témy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(stav „nasýtenosti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“)</a:t>
            </a: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273050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sk-SK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Praktické tipy</a:t>
            </a: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512175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Prečítať abstrakt a rozhodnúť, či stiahneme celý text → 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Stiahnuť a uložiť  (priezvisko autora a rok) →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Prečítať a </a:t>
            </a:r>
            <a:r>
              <a:rPr lang="en-GB" sz="2800" dirty="0" err="1" smtClean="0">
                <a:solidFill>
                  <a:srgbClr val="000000"/>
                </a:solidFill>
                <a:latin typeface="Perpetua" pitchFamily="16" charset="0"/>
              </a:rPr>
              <a:t>vy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značiť/skopírovať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si dôležité časti vzťahujúce sa k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predchádzajúcim výskumom (pokračovanie rešerše)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teoretickým východiskám (inšpirácia)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použitej metóde (inšpirácia)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výsledkom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a záverom</a:t>
            </a:r>
            <a:r>
              <a:rPr lang="en-GB" sz="2800" dirty="0" smtClean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(do prehľadu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empirickej literatúry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, ako základ pre vyvodenie hypotéz...)</a:t>
            </a:r>
          </a:p>
          <a:p>
            <a:pPr marL="273050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sk-SK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Kde hľadať</a:t>
            </a: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512175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pracujeme  odbornými (recenzovanými) zdrojmi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databázy: fyzické/elektronické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encyklopédia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a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slovníky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max.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na začiatku: (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len pre zorientovanie; necitovať)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u="sng" dirty="0">
                <a:solidFill>
                  <a:srgbClr val="000000"/>
                </a:solidFill>
                <a:latin typeface="Perpetua" pitchFamily="16" charset="0"/>
              </a:rPr>
              <a:t>odborné časopisy (články)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a knihy</a:t>
            </a:r>
          </a:p>
          <a:p>
            <a:pPr marL="989013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400" dirty="0">
                <a:latin typeface="Perpetua" pitchFamily="16" charset="0"/>
                <a:hlinkClick r:id="rId3"/>
              </a:rPr>
              <a:t>http://knihovna.fss.muni.cz/ezdroje.php</a:t>
            </a:r>
            <a:endParaRPr lang="sk-SK" sz="2400" dirty="0">
              <a:latin typeface="Perpetua" pitchFamily="16" charset="0"/>
            </a:endParaRPr>
          </a:p>
          <a:p>
            <a:pPr marL="989013" indent="-269875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400" dirty="0">
                <a:latin typeface="Perpetua" pitchFamily="16" charset="0"/>
                <a:hlinkClick r:id="rId4"/>
              </a:rPr>
              <a:t>https://scholar.google.cz/</a:t>
            </a:r>
            <a:endParaRPr lang="sk-SK" sz="2400" dirty="0">
              <a:latin typeface="Perpetua" pitchFamily="16" charset="0"/>
            </a:endParaRPr>
          </a:p>
          <a:p>
            <a:pPr marL="273050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sk-SK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Pomocník pri citovaní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512175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>
                <a:latin typeface="Perpetua" pitchFamily="16" charset="0"/>
              </a:rPr>
              <a:t>Napr.:  https://www.citacepro.com/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sz="3200">
              <a:latin typeface="Perpetua" pitchFamily="16" charset="0"/>
            </a:endParaRPr>
          </a:p>
        </p:txBody>
      </p:sp>
      <p:pic>
        <p:nvPicPr>
          <p:cNvPr id="18436" name="Obrázok 3" descr="citacepr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133600"/>
            <a:ext cx="6350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914400" y="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Ako napísať teoretickú časť</a:t>
            </a: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228600" y="1219200"/>
            <a:ext cx="8664575" cy="5149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perspektíva → 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teórie a koncepty →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typicky: od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všeobecných k partikulárnym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u každej teórie/konceptu uviesť: </a:t>
            </a:r>
          </a:p>
          <a:p>
            <a:pPr marL="1187450" lvl="2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prečo je pre náš výskum relevantná</a:t>
            </a:r>
          </a:p>
          <a:p>
            <a:pPr marL="1187450" lvl="2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čo z nej vyplýva pre náš výskum</a:t>
            </a:r>
          </a:p>
          <a:p>
            <a:pPr marL="1187450" lvl="2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ako ju ďalej využijeme</a:t>
            </a:r>
          </a:p>
          <a:p>
            <a:pPr marL="515937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prehľad predchádzajúcich empirických výskumov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nepopisovať postupne po jednej štúdii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zosumarizovať a kategorizovať výsledky predchádzajúcich výskumov</a:t>
            </a:r>
          </a:p>
          <a:p>
            <a:pPr marL="273050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sk-SK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Ako napísať teoretickú časť</a:t>
            </a: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8512175" cy="5149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na začiatok teoretickej časti: stručný sprievodca po štruktúre, logika výkladu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kritický</a:t>
            </a:r>
            <a:r>
              <a:rPr lang="sk-SK" sz="2400" dirty="0">
                <a:solidFill>
                  <a:srgbClr val="000000"/>
                </a:solidFill>
                <a:latin typeface="Perpetua" pitchFamily="16" charset="0"/>
              </a:rPr>
              <a:t>, nie obdivný alebo nehodnotiaci prehľad (zvlášť vo vzťahu k metóde a záverom)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400" dirty="0">
                <a:solidFill>
                  <a:srgbClr val="000000"/>
                </a:solidFill>
                <a:latin typeface="Perpetua" pitchFamily="16" charset="0"/>
              </a:rPr>
              <a:t>prehľad literatúry ako argument, </a:t>
            </a:r>
            <a:r>
              <a:rPr lang="sk-SK" sz="2400" b="1" dirty="0" smtClean="0">
                <a:solidFill>
                  <a:srgbClr val="000000"/>
                </a:solidFill>
                <a:latin typeface="Perpetua" pitchFamily="16" charset="0"/>
              </a:rPr>
              <a:t>tvoríme tézu a podkladáme ju argumentmi a dôkazmi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</a:rPr>
              <a:t>, netvoríme kompilát/učebnicu/popis </a:t>
            </a:r>
            <a:r>
              <a:rPr lang="sk-SK" sz="2400" dirty="0">
                <a:solidFill>
                  <a:srgbClr val="000000"/>
                </a:solidFill>
                <a:latin typeface="Perpetua" pitchFamily="16" charset="0"/>
              </a:rPr>
              <a:t>(nutnosť syntézy)</a:t>
            </a:r>
          </a:p>
          <a:p>
            <a:pPr marL="2730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400" dirty="0">
                <a:solidFill>
                  <a:srgbClr val="000000"/>
                </a:solidFill>
                <a:latin typeface="Perpetua" pitchFamily="16" charset="0"/>
              </a:rPr>
              <a:t>v záverečnej syntéze zachytávame konvergenciu a divergenciu teórií a výsledkov 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400" dirty="0">
                <a:solidFill>
                  <a:srgbClr val="000000"/>
                </a:solidFill>
                <a:latin typeface="Perpetua" pitchFamily="16" charset="0"/>
              </a:rPr>
              <a:t>konceptuálna mapa (vizuálne zhrnutie): 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400" dirty="0">
                <a:solidFill>
                  <a:srgbClr val="000000"/>
                </a:solidFill>
                <a:latin typeface="Perpetua" pitchFamily="16" charset="0"/>
              </a:rPr>
              <a:t>hlavné koncepty (a príp. aj ich dimenzie a indikátory)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sk-SK" sz="2400" dirty="0">
                <a:solidFill>
                  <a:srgbClr val="000000"/>
                </a:solidFill>
                <a:latin typeface="Perpetua" pitchFamily="16" charset="0"/>
              </a:rPr>
              <a:t>vzťahy medzi nimi</a:t>
            </a:r>
          </a:p>
          <a:p>
            <a:pPr marL="273050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sk-SK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Na čo si dať pozor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8512175" cy="5149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Pracujte s primárnymi zdrojmi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Pracujte s odbornými zdrojmi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Vyhýbajte sa obsiahlemu citovaniu dlhých pasáží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Vytvárajte argumentáciu, nie knižnicu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Venujte sa len teóriám/výskumom, ktoré sú nevyhnutné pre Váš výskum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Vyhnite sa pridlhým učebnicovým popisom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Prepájajte kapitoly</a:t>
            </a:r>
          </a:p>
          <a:p>
            <a:pPr marL="730250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Priamo vzťahujte prezentované teórie/empirické výskumy na Vašu tému – čo z nich pre Váš výskum vyplýva?</a:t>
            </a:r>
          </a:p>
          <a:p>
            <a:pPr marL="273050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sz="2800">
              <a:solidFill>
                <a:srgbClr val="000000"/>
              </a:solidFill>
              <a:latin typeface="Perpetua" pitchFamily="16" charset="0"/>
            </a:endParaRPr>
          </a:p>
          <a:p>
            <a:pPr marL="273050" indent="-27146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sz="320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Teoretická expozícia – dobrý príklad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077544"/>
          </a:xfrm>
        </p:spPr>
        <p:txBody>
          <a:bodyPr>
            <a:noAutofit/>
          </a:bodyPr>
          <a:lstStyle/>
          <a:p>
            <a:r>
              <a:rPr lang="cs-CZ" sz="2000" i="1" dirty="0" smtClean="0">
                <a:solidFill>
                  <a:srgbClr val="7030A0"/>
                </a:solidFill>
              </a:rPr>
              <a:t>Z </a:t>
            </a:r>
            <a:r>
              <a:rPr lang="cs-CZ" sz="2000" i="1" dirty="0" smtClean="0">
                <a:solidFill>
                  <a:srgbClr val="7030A0"/>
                </a:solidFill>
              </a:rPr>
              <a:t>výsledků výzkumu o televizní mediaci, který provedla Austin (1993: 153) vyplývá, že pomocí mediace mohou rodiče děti ovlivňovat v tom, jak si jejich děti budou interpretovat obsah v médiu. </a:t>
            </a:r>
            <a:r>
              <a:rPr lang="cs-CZ" sz="2000" i="1" dirty="0" err="1" smtClean="0">
                <a:solidFill>
                  <a:srgbClr val="7030A0"/>
                </a:solidFill>
              </a:rPr>
              <a:t>Austin</a:t>
            </a:r>
            <a:r>
              <a:rPr lang="cs-CZ" sz="2000" i="1" dirty="0" smtClean="0">
                <a:solidFill>
                  <a:srgbClr val="7030A0"/>
                </a:solidFill>
              </a:rPr>
              <a:t>, i když se slabým vztahem mezi proměnnými, ukázala, že děti měly k televiznímu obsahu větší odstup a byly skeptičtější, pokud jejich rodiče používali aktivní mediační techniky. Její závěry poukazují na to, že aktivní mediace může být cestou, jak naučit děti kategorizovat obsahy, ověřovat informace a vytvářet si na ně vlastní názor. </a:t>
            </a:r>
            <a:r>
              <a:rPr lang="cs-CZ" sz="2000" i="1" u="sng" dirty="0" err="1" smtClean="0">
                <a:solidFill>
                  <a:srgbClr val="7030A0"/>
                </a:solidFill>
              </a:rPr>
              <a:t>Mendoza</a:t>
            </a:r>
            <a:r>
              <a:rPr lang="cs-CZ" sz="2000" i="1" u="sng" dirty="0" smtClean="0">
                <a:solidFill>
                  <a:srgbClr val="7030A0"/>
                </a:solidFill>
              </a:rPr>
              <a:t> (2009) taktéž </a:t>
            </a:r>
            <a:r>
              <a:rPr lang="cs-CZ" sz="2000" i="1" dirty="0" smtClean="0">
                <a:solidFill>
                  <a:srgbClr val="7030A0"/>
                </a:solidFill>
              </a:rPr>
              <a:t>hovořila o pozitivních účincích aktivní mediace, a vyzdvihla pozitiva komentářů a hodnocení médií ze strany rodičů a jejich vliv na mediální gramotnost dětí. </a:t>
            </a:r>
            <a:r>
              <a:rPr lang="cs-CZ" sz="2000" i="1" u="sng" dirty="0" smtClean="0">
                <a:solidFill>
                  <a:srgbClr val="7030A0"/>
                </a:solidFill>
              </a:rPr>
              <a:t>Z druhé strany to potvrdila i </a:t>
            </a:r>
            <a:r>
              <a:rPr lang="cs-CZ" sz="2000" i="1" u="sng" dirty="0" err="1" smtClean="0">
                <a:solidFill>
                  <a:srgbClr val="7030A0"/>
                </a:solidFill>
              </a:rPr>
              <a:t>Nathanson</a:t>
            </a:r>
            <a:r>
              <a:rPr lang="cs-CZ" sz="2000" i="1" u="sng" dirty="0" smtClean="0">
                <a:solidFill>
                  <a:srgbClr val="7030A0"/>
                </a:solidFill>
              </a:rPr>
              <a:t> </a:t>
            </a:r>
            <a:r>
              <a:rPr lang="cs-CZ" sz="2000" i="1" dirty="0" smtClean="0">
                <a:solidFill>
                  <a:srgbClr val="7030A0"/>
                </a:solidFill>
              </a:rPr>
              <a:t>(1999), která poukázala na to, že pokud se rodič aktivně nepodílí na interakci s dítětem při sledování televize, rodič působí jako schvalovatel pořadu, a dítě pak nemá možnost hodnotit, zdaje daný pořad vhodný či nikoliv, pokud rodič jenom pasivně sleduje a obsah nekomentuje. Navíc poukázala na spojitost aktivní mediace s nižší mírou agresivity u dětí. Co se týče restriktivních pravidel, pokud ta v mediaci chyběla, děti měly tendenci se na televizi dívat více (Brown, </a:t>
            </a:r>
            <a:r>
              <a:rPr lang="cs-CZ" sz="2000" i="1" dirty="0" err="1" smtClean="0">
                <a:solidFill>
                  <a:srgbClr val="7030A0"/>
                </a:solidFill>
              </a:rPr>
              <a:t>Walsh</a:t>
            </a:r>
            <a:r>
              <a:rPr lang="cs-CZ" sz="2000" i="1" dirty="0" smtClean="0">
                <a:solidFill>
                  <a:srgbClr val="7030A0"/>
                </a:solidFill>
              </a:rPr>
              <a:t>-</a:t>
            </a:r>
            <a:r>
              <a:rPr lang="cs-CZ" sz="2000" i="1" dirty="0" err="1" smtClean="0">
                <a:solidFill>
                  <a:srgbClr val="7030A0"/>
                </a:solidFill>
              </a:rPr>
              <a:t>Childers</a:t>
            </a:r>
            <a:r>
              <a:rPr lang="cs-CZ" sz="2000" i="1" dirty="0" smtClean="0">
                <a:solidFill>
                  <a:srgbClr val="7030A0"/>
                </a:solidFill>
              </a:rPr>
              <a:t>, </a:t>
            </a:r>
            <a:r>
              <a:rPr lang="cs-CZ" sz="2000" i="1" dirty="0" err="1" smtClean="0">
                <a:solidFill>
                  <a:srgbClr val="7030A0"/>
                </a:solidFill>
              </a:rPr>
              <a:t>Bauman</a:t>
            </a:r>
            <a:r>
              <a:rPr lang="cs-CZ" sz="2000" i="1" dirty="0" smtClean="0">
                <a:solidFill>
                  <a:srgbClr val="7030A0"/>
                </a:solidFill>
              </a:rPr>
              <a:t>, </a:t>
            </a:r>
            <a:r>
              <a:rPr lang="cs-CZ" sz="2000" i="1" dirty="0" err="1" smtClean="0">
                <a:solidFill>
                  <a:srgbClr val="7030A0"/>
                </a:solidFill>
              </a:rPr>
              <a:t>and</a:t>
            </a:r>
            <a:r>
              <a:rPr lang="cs-CZ" sz="2000" i="1" dirty="0" smtClean="0">
                <a:solidFill>
                  <a:srgbClr val="7030A0"/>
                </a:solidFill>
              </a:rPr>
              <a:t> Koch, 1990). </a:t>
            </a:r>
          </a:p>
        </p:txBody>
      </p:sp>
    </p:spTree>
    <p:extLst>
      <p:ext uri="{BB962C8B-B14F-4D97-AF65-F5344CB8AC3E}">
        <p14:creationId xmlns:p14="http://schemas.microsoft.com/office/powerpoint/2010/main" val="2774270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020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k-SK" altLang="cs-CZ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Cvičenie</a:t>
            </a:r>
            <a:endParaRPr lang="sk-SK" altLang="cs-CZ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Cez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  <a:hlinkClick r:id="rId3"/>
              </a:rPr>
              <a:t>http://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hlinkClick r:id="rId3"/>
              </a:rPr>
              <a:t>knihovna.fss.muni.cz/ezdroje.php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 vyhľadajte ľubovoľný odborný článok z oblasti mediálnych štúdií postavený na kvantitatívnych dátach.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Prečítajte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si prehľad literatúry a pripravte si stručné zhrnutie súčasného stavu poznania, ktoré </a:t>
            </a:r>
            <a:r>
              <a:rPr lang="sk-SK" sz="2800" dirty="0" err="1" smtClean="0">
                <a:solidFill>
                  <a:srgbClr val="000000"/>
                </a:solidFill>
                <a:latin typeface="Perpetua" pitchFamily="16" charset="0"/>
              </a:rPr>
              <a:t>odprezentujete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 kolegom/kolegyniam.</a:t>
            </a: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020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sk-SK" altLang="cs-CZ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4. Cieľ výskumu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mala by zaznieť veta „cieľom tohto výskumu je...(popísať, objasniť, vysvetliť, preskúmať, analyzovať, pochopiť, zhodnotiť, odhaliť, zmeniť...)“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nemiešať výskumné ciele s aktivitami, ktoré sú nevyhnutné pre samotné vykonanie výskumu</a:t>
            </a:r>
          </a:p>
          <a:p>
            <a:pPr marL="271463" indent="-271463" eaLnBrk="1" hangingPunct="1">
              <a:spcBef>
                <a:spcPts val="575"/>
              </a:spcBef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>
              <a:solidFill>
                <a:srgbClr val="000000"/>
              </a:solidFill>
            </a:endParaRP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preskúmať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popísať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vysvetliť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81000" y="274638"/>
            <a:ext cx="83058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3600" dirty="0" smtClean="0">
                <a:solidFill>
                  <a:srgbClr val="696464"/>
                </a:solidFill>
                <a:latin typeface="Franklin Gothic Book" pitchFamily="32" charset="0"/>
              </a:rPr>
              <a:t>Návrh empirického výskumu</a:t>
            </a:r>
            <a:endParaRPr lang="sk-SK" sz="36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3058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latin typeface="Perpetua" pitchFamily="16" charset="0"/>
              </a:rPr>
              <a:t>názov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latin typeface="Perpetua" pitchFamily="16" charset="0"/>
              </a:rPr>
              <a:t>úvod: formulácia témy výskumu a výskumného problému (vrátane popisu relevancie)</a:t>
            </a:r>
          </a:p>
          <a:p>
            <a:pPr marL="608013" indent="-6080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rgbClr val="008000"/>
                </a:solidFill>
                <a:latin typeface="Perpetua" pitchFamily="16" charset="0"/>
              </a:rPr>
              <a:t>prehľad literatúry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rgbClr val="008000"/>
                </a:solidFill>
                <a:latin typeface="Perpetua" pitchFamily="16" charset="0"/>
              </a:rPr>
              <a:t>formulácia cieľa výskumu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rgbClr val="008000"/>
                </a:solidFill>
                <a:latin typeface="Perpetua" pitchFamily="16" charset="0"/>
              </a:rPr>
              <a:t>formulácia výskumných otázok 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a hypotéz</a:t>
            </a:r>
          </a:p>
          <a:p>
            <a:pPr marL="608013" indent="-6080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sz="3200" dirty="0" err="1" smtClean="0">
                <a:solidFill>
                  <a:srgbClr val="000000"/>
                </a:solidFill>
                <a:latin typeface="Perpetua" pitchFamily="16" charset="0"/>
              </a:rPr>
              <a:t>k</a:t>
            </a:r>
            <a:r>
              <a:rPr lang="en-GB" sz="3200" dirty="0" err="1" smtClean="0">
                <a:solidFill>
                  <a:srgbClr val="000000"/>
                </a:solidFill>
                <a:latin typeface="Perpetua" pitchFamily="16" charset="0"/>
              </a:rPr>
              <a:t>onceptuali</a:t>
            </a:r>
            <a:r>
              <a:rPr lang="cs-CZ" sz="3200" dirty="0" err="1" smtClean="0">
                <a:solidFill>
                  <a:srgbClr val="000000"/>
                </a:solidFill>
                <a:latin typeface="Perpetua" pitchFamily="16" charset="0"/>
              </a:rPr>
              <a:t>zácia</a:t>
            </a:r>
            <a:r>
              <a:rPr lang="cs-CZ" sz="3200" dirty="0" smtClean="0">
                <a:solidFill>
                  <a:srgbClr val="000000"/>
                </a:solidFill>
                <a:latin typeface="Perpetua" pitchFamily="16" charset="0"/>
              </a:rPr>
              <a:t> a </a:t>
            </a:r>
            <a:r>
              <a:rPr lang="sk-SK" sz="3200" dirty="0" err="1" smtClean="0">
                <a:solidFill>
                  <a:srgbClr val="000000"/>
                </a:solidFill>
                <a:latin typeface="Perpetua" pitchFamily="16" charset="0"/>
              </a:rPr>
              <a:t>operacionalizácia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Perpetua" pitchFamily="16" charset="0"/>
              </a:rPr>
              <a:t>premenn</a:t>
            </a:r>
            <a:r>
              <a:rPr lang="cs-CZ" sz="3200" dirty="0" err="1" smtClean="0">
                <a:solidFill>
                  <a:srgbClr val="000000"/>
                </a:solidFill>
                <a:latin typeface="Perpetua" pitchFamily="16" charset="0"/>
              </a:rPr>
              <a:t>ých</a:t>
            </a:r>
            <a:r>
              <a:rPr lang="cs-CZ" sz="3200" dirty="0" smtClean="0">
                <a:solidFill>
                  <a:srgbClr val="000000"/>
                </a:solidFill>
                <a:latin typeface="Perpetua" pitchFamily="16" charset="0"/>
              </a:rPr>
              <a:t> z 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výskumných otázok/hypotéz, tvorba indikátorov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výskumná stratégia, metóda a technika zberu dát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popis výskumného súboru (a jeho výberu)</a:t>
            </a:r>
            <a:endParaRPr lang="sk-SK" sz="3200" dirty="0">
              <a:solidFill>
                <a:srgbClr val="000000"/>
              </a:solidFill>
              <a:latin typeface="Perpetua" pitchFamily="16" charset="0"/>
            </a:endParaRP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konštrukcia výskumného nástroja a jeho pilotáž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Príklad (cieľ) – k dopracovaniu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>
                <a:solidFill>
                  <a:srgbClr val="7030A0"/>
                </a:solidFill>
              </a:rPr>
              <a:t>Cílem této práce je </a:t>
            </a:r>
            <a:r>
              <a:rPr lang="cs-CZ" i="1" u="sng" dirty="0" smtClean="0">
                <a:solidFill>
                  <a:srgbClr val="7030A0"/>
                </a:solidFill>
              </a:rPr>
              <a:t>snaha</a:t>
            </a:r>
            <a:r>
              <a:rPr lang="cs-CZ" i="1" dirty="0" smtClean="0">
                <a:solidFill>
                  <a:srgbClr val="7030A0"/>
                </a:solidFill>
              </a:rPr>
              <a:t> zmapovat reprezentaci kriminality ve vybraných tištěných médiích, jimiž jsou pro tuto práci Blesk (bez Nedělního Blesku) a MF DNES, které jsou nejčtenějšími novinami v České republice. Půjde zde tedy především o to, zachytit hlavní zpravodajské hodnoty, které vedly k uveřejnění zpráv; dále o porovnání počtu zpráv se statistickými údaji v čase (jinak řečeno, zdali odpovídá klesající kriminalita s počtem zpráv, týkajících se kriminality); a o zachycení dodržení povinností novináře (zachovávat objektivitu a další).</a:t>
            </a:r>
            <a:endParaRPr lang="en-GB" i="1" dirty="0" smtClean="0">
              <a:solidFill>
                <a:srgbClr val="7030A0"/>
              </a:solidFill>
            </a:endParaRPr>
          </a:p>
          <a:p>
            <a:r>
              <a:rPr lang="sk-SK" dirty="0" smtClean="0"/>
              <a:t>Analýza? </a:t>
            </a:r>
            <a:r>
              <a:rPr lang="sk-SK" dirty="0" err="1" smtClean="0"/>
              <a:t>analyzovat</a:t>
            </a:r>
            <a:r>
              <a:rPr lang="sk-SK" dirty="0" smtClean="0"/>
              <a:t>? </a:t>
            </a:r>
            <a:r>
              <a:rPr lang="sk-SK" dirty="0" err="1" smtClean="0"/>
              <a:t>prozkoumat</a:t>
            </a:r>
            <a:r>
              <a:rPr lang="sk-SK" dirty="0" smtClean="0"/>
              <a:t>? </a:t>
            </a:r>
            <a:r>
              <a:rPr lang="sk-SK" dirty="0" err="1" smtClean="0"/>
              <a:t>porovnat</a:t>
            </a:r>
            <a:r>
              <a:rPr lang="sk-SK" dirty="0" smtClean="0"/>
              <a:t>?</a:t>
            </a:r>
          </a:p>
          <a:p>
            <a:r>
              <a:rPr lang="sk-SK" dirty="0" smtClean="0"/>
              <a:t>Naozaj pre analýzu reprezentácie stačí porovnať spravodajské hodnoty, porovnať vývoj  článkov so štatistickými údajmi o kriminalite a zhodnotiť dodržiavanie objektivity?</a:t>
            </a:r>
          </a:p>
        </p:txBody>
      </p:sp>
    </p:spTree>
    <p:extLst>
      <p:ext uri="{BB962C8B-B14F-4D97-AF65-F5344CB8AC3E}">
        <p14:creationId xmlns:p14="http://schemas.microsoft.com/office/powerpoint/2010/main" val="3872216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Príklad (cieľ) – k dopracovaniu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>
                <a:solidFill>
                  <a:srgbClr val="7030A0"/>
                </a:solidFill>
              </a:rPr>
              <a:t>Cílem práce bude poukázat na moc médií, jejich vliv a </a:t>
            </a:r>
            <a:r>
              <a:rPr lang="cs-CZ" i="1" dirty="0" err="1" smtClean="0">
                <a:solidFill>
                  <a:srgbClr val="7030A0"/>
                </a:solidFill>
              </a:rPr>
              <a:t>zneužitelnost</a:t>
            </a:r>
            <a:r>
              <a:rPr lang="cs-CZ" i="1" dirty="0" smtClean="0">
                <a:solidFill>
                  <a:srgbClr val="7030A0"/>
                </a:solidFill>
              </a:rPr>
              <a:t> ve prospěch totalitních režimů, konkrétně tedy na našem území ve prospěch nacistů za protektorátu Čechy a Morava a ku prospěchu komunistů během komunistické nadvlády v Československu.  </a:t>
            </a:r>
            <a:r>
              <a:rPr lang="cs-CZ" i="1" dirty="0" err="1" smtClean="0">
                <a:solidFill>
                  <a:srgbClr val="7030A0"/>
                </a:solidFill>
              </a:rPr>
              <a:t>Adina</a:t>
            </a:r>
            <a:r>
              <a:rPr lang="cs-CZ" i="1" dirty="0" smtClean="0">
                <a:solidFill>
                  <a:srgbClr val="7030A0"/>
                </a:solidFill>
              </a:rPr>
              <a:t> Mandlová figurovala během obou totalitních režimů jako nepřítel státu a daného státního zřízení a zároveň takto byla označována ve státem řízených tiskovinách. </a:t>
            </a:r>
            <a:r>
              <a:rPr lang="cs-CZ" dirty="0" smtClean="0"/>
              <a:t> </a:t>
            </a:r>
            <a:endParaRPr lang="en-GB" dirty="0" smtClean="0"/>
          </a:p>
          <a:p>
            <a:r>
              <a:rPr lang="sk-SK" dirty="0" smtClean="0"/>
              <a:t> Je to splniteľný cieľ pre takto koncipovaný empirický výskum?</a:t>
            </a:r>
          </a:p>
          <a:p>
            <a:r>
              <a:rPr lang="sk-SK" dirty="0" smtClean="0"/>
              <a:t> Súvis medzi prvou a druhou vetou?</a:t>
            </a:r>
          </a:p>
          <a:p>
            <a:pPr>
              <a:buNone/>
            </a:pPr>
            <a:endParaRPr lang="cs-CZ" i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03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cs-CZ" altLang="cs-CZ" smtClean="0"/>
              <a:t>5. Výskumná otázka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772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smtClean="0"/>
              <a:t>prevádza výskumný cieľ do podoby otázky, na ktorú má výskum odpovedať</a:t>
            </a:r>
          </a:p>
          <a:p>
            <a:pPr>
              <a:lnSpc>
                <a:spcPct val="90000"/>
              </a:lnSpc>
            </a:pPr>
            <a:r>
              <a:rPr lang="sk-SK" altLang="cs-CZ" smtClean="0"/>
              <a:t>obsahuje základné premenné (príp. koncepty), ktoré charakterizujú skúmaný problém  </a:t>
            </a:r>
          </a:p>
          <a:p>
            <a:pPr>
              <a:lnSpc>
                <a:spcPct val="90000"/>
              </a:lnSpc>
            </a:pPr>
            <a:r>
              <a:rPr lang="sk-SK" altLang="cs-CZ" smtClean="0"/>
              <a:t>od nej sa spravidla odvodzujú vedľajšie výskumné otázky, príp. hypotézy</a:t>
            </a:r>
          </a:p>
          <a:p>
            <a:pPr lvl="1">
              <a:lnSpc>
                <a:spcPct val="90000"/>
              </a:lnSpc>
            </a:pPr>
            <a:r>
              <a:rPr lang="sk-SK" altLang="cs-CZ" sz="2600" smtClean="0"/>
              <a:t>dobre navrhnuté a formulované otázky indikujú, aké dáta treba na ich zodpovedanie</a:t>
            </a:r>
          </a:p>
          <a:p>
            <a:pPr lvl="1">
              <a:lnSpc>
                <a:spcPct val="90000"/>
              </a:lnSpc>
            </a:pPr>
            <a:r>
              <a:rPr lang="sk-SK" altLang="cs-CZ" sz="2600" smtClean="0"/>
              <a:t>empirické kritérium: je jasné, aké dáta potrebujeme na zodpovedanie danej výskumnej otázky</a:t>
            </a:r>
          </a:p>
          <a:p>
            <a:pPr lvl="1">
              <a:lnSpc>
                <a:spcPct val="90000"/>
              </a:lnSpc>
            </a:pPr>
            <a:r>
              <a:rPr lang="sk-SK" altLang="cs-CZ" sz="2600" smtClean="0"/>
              <a:t>ak nie → ďalšia špecifikácia výskumnej otázky (rozpracovanie)</a:t>
            </a:r>
          </a:p>
          <a:p>
            <a:pPr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Obrázok 3" descr="whatwhyhow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434388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305800" cy="944562"/>
          </a:xfrm>
        </p:spPr>
        <p:txBody>
          <a:bodyPr/>
          <a:lstStyle/>
          <a:p>
            <a:r>
              <a:rPr lang="cs-CZ" altLang="cs-CZ" smtClean="0"/>
              <a:t>Výskumné otázky: čo?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8077200" cy="4876800"/>
          </a:xfrm>
        </p:spPr>
        <p:txBody>
          <a:bodyPr/>
          <a:lstStyle/>
          <a:p>
            <a:r>
              <a:rPr lang="sk-SK" altLang="cs-CZ" sz="2800" dirty="0" err="1" smtClean="0"/>
              <a:t>what</a:t>
            </a:r>
            <a:r>
              <a:rPr lang="sk-SK" altLang="cs-CZ" sz="2800" dirty="0" smtClean="0"/>
              <a:t>?/ kto, </a:t>
            </a:r>
            <a:r>
              <a:rPr lang="sk-SK" altLang="cs-CZ" sz="2800" dirty="0" smtClean="0"/>
              <a:t>čo, aký</a:t>
            </a:r>
            <a:r>
              <a:rPr lang="sk-SK" altLang="cs-CZ" sz="2800" dirty="0" smtClean="0"/>
              <a:t>, kde, kedy, koľko, ako často?</a:t>
            </a:r>
          </a:p>
          <a:p>
            <a:r>
              <a:rPr lang="sk-SK" altLang="cs-CZ" sz="2800" dirty="0" smtClean="0"/>
              <a:t>deskripcia</a:t>
            </a:r>
          </a:p>
          <a:p>
            <a:r>
              <a:rPr lang="sk-SK" altLang="cs-CZ" sz="2800" dirty="0" smtClean="0"/>
              <a:t>objavovanie a popisovanie charakteristík alebo vzorcov určitého fenoménu</a:t>
            </a:r>
          </a:p>
          <a:p>
            <a:endParaRPr lang="sk-SK" altLang="cs-CZ" sz="2400" dirty="0" smtClean="0"/>
          </a:p>
          <a:p>
            <a:endParaRPr lang="sk-SK" altLang="cs-CZ" sz="2000" dirty="0" smtClean="0"/>
          </a:p>
          <a:p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Výskumné otázky: prečo?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267200"/>
          </a:xfrm>
        </p:spPr>
        <p:txBody>
          <a:bodyPr/>
          <a:lstStyle/>
          <a:p>
            <a:pPr>
              <a:buFont typeface="Wingdings 2" panose="05020102010507070707" pitchFamily="18" charset="2"/>
              <a:buChar char=""/>
              <a:defRPr/>
            </a:pPr>
            <a:r>
              <a:rPr lang="sk-SK" sz="2800" dirty="0" err="1" smtClean="0"/>
              <a:t>why</a:t>
            </a:r>
            <a:r>
              <a:rPr lang="sk-SK" sz="2800" dirty="0" smtClean="0"/>
              <a:t>?/prečo? 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sk-SK" sz="2800" dirty="0" smtClean="0"/>
              <a:t>príčiny existencie určitých charakteristík alebo vzorcov určitého fenoménu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sk-SK" sz="2800" dirty="0" smtClean="0"/>
              <a:t>vzťahy medzi udalosťami, sociálnymi aktivitami alebo sociálnymi procesmi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Výskumné otázky: ako?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267200"/>
          </a:xfrm>
        </p:spPr>
        <p:txBody>
          <a:bodyPr/>
          <a:lstStyle/>
          <a:p>
            <a:r>
              <a:rPr lang="sk-SK" altLang="cs-CZ" sz="2800" dirty="0" err="1" smtClean="0"/>
              <a:t>how</a:t>
            </a:r>
            <a:r>
              <a:rPr lang="sk-SK" altLang="cs-CZ" sz="2800" dirty="0" smtClean="0"/>
              <a:t>?/ako? </a:t>
            </a:r>
          </a:p>
          <a:p>
            <a:r>
              <a:rPr lang="sk-SK" altLang="cs-CZ" sz="2800" dirty="0" smtClean="0"/>
              <a:t>dosiahnutie zmeny, praktický výsledok a intervencia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r>
              <a:rPr lang="sk-SK" altLang="cs-CZ" smtClean="0"/>
              <a:t>Výskumná otázka - postup tvorby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077200" cy="4724400"/>
          </a:xfrm>
        </p:spPr>
        <p:txBody>
          <a:bodyPr/>
          <a:lstStyle/>
          <a:p>
            <a:r>
              <a:rPr lang="sk-SK" dirty="0" smtClean="0"/>
              <a:t>Výskumné otázky (optimálne) vychádzajú z teoretického kontextu (vrátane prehľadu predchádzajúcich výskumov)</a:t>
            </a:r>
          </a:p>
          <a:p>
            <a:r>
              <a:rPr lang="sk-SK" dirty="0" smtClean="0"/>
              <a:t>Musí byť jasné, prečo danú otázku kladieme (prepojenie s teoretickým kontextom)</a:t>
            </a:r>
          </a:p>
          <a:p>
            <a:r>
              <a:rPr lang="sk-SK" dirty="0" smtClean="0"/>
              <a:t>Pred každú VO/VVO </a:t>
            </a:r>
            <a:r>
              <a:rPr lang="sk-SK" dirty="0" smtClean="0"/>
              <a:t>je dobré napísať </a:t>
            </a:r>
            <a:r>
              <a:rPr lang="sk-SK" dirty="0" smtClean="0"/>
              <a:t>odsek sumarizujúci </a:t>
            </a:r>
            <a:r>
              <a:rPr lang="sk-SK" dirty="0" smtClean="0"/>
              <a:t>tento kontext</a:t>
            </a:r>
          </a:p>
          <a:p>
            <a:r>
              <a:rPr lang="sk-SK" u="sng" dirty="0" smtClean="0"/>
              <a:t>Zrevidovať a skontrolovať:</a:t>
            </a:r>
            <a:endParaRPr lang="sk-SK" u="sng" dirty="0" smtClean="0"/>
          </a:p>
          <a:p>
            <a:r>
              <a:rPr lang="sk-SK" dirty="0" smtClean="0"/>
              <a:t>Za VO musí </a:t>
            </a:r>
            <a:r>
              <a:rPr lang="sk-SK" dirty="0"/>
              <a:t>byť </a:t>
            </a:r>
            <a:r>
              <a:rPr lang="sk-SK" dirty="0" smtClean="0"/>
              <a:t>zjavná </a:t>
            </a:r>
            <a:r>
              <a:rPr lang="sk-SK" dirty="0"/>
              <a:t>práca s </a:t>
            </a:r>
            <a:r>
              <a:rPr lang="sk-SK" dirty="0" smtClean="0"/>
              <a:t>teóriou</a:t>
            </a:r>
          </a:p>
          <a:p>
            <a:r>
              <a:rPr lang="sk-SK" dirty="0" smtClean="0"/>
              <a:t>Koherencia teoretickej časti, cieľa a VO</a:t>
            </a: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>
              <a:buFont typeface="Wingdings 2" pitchFamily="16" charset="2"/>
              <a:buNone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dirty="0" smtClean="0"/>
              <a:t>Príklad výskumných otázok</a:t>
            </a:r>
            <a:endParaRPr lang="cs-CZ" altLang="cs-CZ" dirty="0" smtClean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sz="2800" u="sng" dirty="0" smtClean="0"/>
              <a:t>názov</a:t>
            </a:r>
            <a:r>
              <a:rPr lang="sk-SK" altLang="cs-CZ" sz="2800" dirty="0" smtClean="0"/>
              <a:t>: </a:t>
            </a:r>
            <a:r>
              <a:rPr lang="sk-SK" altLang="cs-CZ" sz="2800" dirty="0" err="1" smtClean="0"/>
              <a:t>Parental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Mediation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of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Children’s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Emotional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Responses</a:t>
            </a:r>
            <a:r>
              <a:rPr lang="sk-SK" altLang="cs-CZ" sz="2800" dirty="0" smtClean="0"/>
              <a:t> to a </a:t>
            </a:r>
            <a:r>
              <a:rPr lang="sk-SK" altLang="cs-CZ" sz="2800" dirty="0" err="1" smtClean="0"/>
              <a:t>Violent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News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Event</a:t>
            </a:r>
            <a:r>
              <a:rPr lang="sk-SK" altLang="cs-CZ" sz="2800" dirty="0" smtClean="0"/>
              <a:t> (</a:t>
            </a:r>
            <a:r>
              <a:rPr lang="sk-SK" altLang="cs-CZ" sz="2800" dirty="0" err="1" smtClean="0"/>
              <a:t>Buijzen</a:t>
            </a:r>
            <a:r>
              <a:rPr lang="sk-SK" altLang="cs-CZ" sz="2800" dirty="0" smtClean="0"/>
              <a:t>, M. et al. 2006)</a:t>
            </a:r>
          </a:p>
          <a:p>
            <a:pPr>
              <a:lnSpc>
                <a:spcPct val="90000"/>
              </a:lnSpc>
            </a:pPr>
            <a:r>
              <a:rPr lang="sk-SK" altLang="cs-CZ" sz="2800" u="sng" dirty="0" smtClean="0"/>
              <a:t>otázky</a:t>
            </a:r>
            <a:r>
              <a:rPr lang="sk-SK" altLang="cs-CZ" sz="2800" dirty="0" smtClean="0"/>
              <a:t>: 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/>
              <a:t>VO1: Do akej miery sú pocity obáv, strachu, smútku či zlosti u detí viazané na vystavovanie sa správam o násilných udalostiach? 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/>
              <a:t>VO2: Do akej miery pomáhajú aktívne a reštriktívne </a:t>
            </a:r>
            <a:r>
              <a:rPr lang="sk-SK" altLang="cs-CZ" sz="2800" dirty="0" err="1" smtClean="0"/>
              <a:t>mediácie</a:t>
            </a:r>
            <a:r>
              <a:rPr lang="sk-SK" altLang="cs-CZ" sz="2800" dirty="0" smtClean="0"/>
              <a:t> rodičov zmierňovať vplyv tohto spravodajstva?</a:t>
            </a:r>
            <a:endParaRPr lang="sk-SK" altLang="cs-CZ" sz="3200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altLang="cs-CZ" sz="3600" dirty="0"/>
              <a:t>Príklad výskumných otázok </a:t>
            </a:r>
            <a:r>
              <a:rPr lang="sk-SK" sz="3600" dirty="0"/>
              <a:t>– k dopracovaniu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933528"/>
          </a:xfrm>
        </p:spPr>
        <p:txBody>
          <a:bodyPr>
            <a:normAutofit fontScale="77500" lnSpcReduction="20000"/>
          </a:bodyPr>
          <a:lstStyle/>
          <a:p>
            <a:r>
              <a:rPr lang="cs-CZ" sz="2800" i="1" dirty="0" smtClean="0">
                <a:solidFill>
                  <a:srgbClr val="7030A0"/>
                </a:solidFill>
              </a:rPr>
              <a:t>Cílem diplomové práce je popsat, zda a jak se </a:t>
            </a:r>
            <a:r>
              <a:rPr lang="cs-CZ" sz="2800" i="1" dirty="0" err="1" smtClean="0">
                <a:solidFill>
                  <a:srgbClr val="7030A0"/>
                </a:solidFill>
              </a:rPr>
              <a:t>bulvarizace</a:t>
            </a:r>
            <a:r>
              <a:rPr lang="cs-CZ" sz="2800" i="1" dirty="0" smtClean="0">
                <a:solidFill>
                  <a:srgbClr val="7030A0"/>
                </a:solidFill>
              </a:rPr>
              <a:t> v průběhu let projevila na mediálním zobrazování sebevražd v deníku Blesk.</a:t>
            </a:r>
            <a:endParaRPr lang="en-GB" sz="2800" i="1" dirty="0" smtClean="0">
              <a:solidFill>
                <a:srgbClr val="7030A0"/>
              </a:solidFill>
            </a:endParaRPr>
          </a:p>
          <a:p>
            <a:r>
              <a:rPr lang="cs-CZ" sz="2800" i="1" dirty="0" smtClean="0">
                <a:solidFill>
                  <a:srgbClr val="7030A0"/>
                </a:solidFill>
              </a:rPr>
              <a:t>VO1: Jak se změnil poměr </a:t>
            </a:r>
            <a:r>
              <a:rPr lang="cs-CZ" sz="2800" i="1" dirty="0" err="1" smtClean="0">
                <a:solidFill>
                  <a:srgbClr val="7030A0"/>
                </a:solidFill>
              </a:rPr>
              <a:t>hard</a:t>
            </a:r>
            <a:r>
              <a:rPr lang="cs-CZ" sz="2800" i="1" dirty="0" smtClean="0">
                <a:solidFill>
                  <a:srgbClr val="7030A0"/>
                </a:solidFill>
              </a:rPr>
              <a:t> </a:t>
            </a:r>
            <a:r>
              <a:rPr lang="cs-CZ" sz="2800" i="1" dirty="0" err="1" smtClean="0">
                <a:solidFill>
                  <a:srgbClr val="7030A0"/>
                </a:solidFill>
              </a:rPr>
              <a:t>news</a:t>
            </a:r>
            <a:r>
              <a:rPr lang="cs-CZ" sz="2800" i="1" dirty="0" smtClean="0">
                <a:solidFill>
                  <a:srgbClr val="7030A0"/>
                </a:solidFill>
              </a:rPr>
              <a:t> a soft </a:t>
            </a:r>
            <a:r>
              <a:rPr lang="cs-CZ" sz="2800" i="1" dirty="0" err="1" smtClean="0">
                <a:solidFill>
                  <a:srgbClr val="7030A0"/>
                </a:solidFill>
              </a:rPr>
              <a:t>news</a:t>
            </a:r>
            <a:r>
              <a:rPr lang="cs-CZ" sz="2800" i="1" dirty="0" smtClean="0">
                <a:solidFill>
                  <a:srgbClr val="7030A0"/>
                </a:solidFill>
              </a:rPr>
              <a:t> u příspěvků pokrývající téma sebevraždy?</a:t>
            </a:r>
            <a:endParaRPr lang="en-GB" sz="2800" i="1" dirty="0" smtClean="0">
              <a:solidFill>
                <a:srgbClr val="7030A0"/>
              </a:solidFill>
            </a:endParaRPr>
          </a:p>
          <a:p>
            <a:r>
              <a:rPr lang="cs-CZ" sz="2800" i="1" dirty="0" smtClean="0">
                <a:solidFill>
                  <a:srgbClr val="7030A0"/>
                </a:solidFill>
              </a:rPr>
              <a:t>HVO2: Jak se proměnily fotografie u příspěvků pokrývající témata sebevraždy?</a:t>
            </a:r>
          </a:p>
          <a:p>
            <a:pPr marL="723900" indent="-273050"/>
            <a:r>
              <a:rPr lang="cs-CZ" sz="2800" i="1" dirty="0" smtClean="0">
                <a:solidFill>
                  <a:srgbClr val="7030A0"/>
                </a:solidFill>
              </a:rPr>
              <a:t>VVO1: Jak se změnil průměrný počet fotografií uveřejněných u příspěvků pokrývajících témata sebevraždy?</a:t>
            </a:r>
            <a:endParaRPr lang="en-GB" sz="2800" i="1" dirty="0" smtClean="0">
              <a:solidFill>
                <a:srgbClr val="7030A0"/>
              </a:solidFill>
            </a:endParaRPr>
          </a:p>
          <a:p>
            <a:pPr marL="723900" indent="-273050"/>
            <a:r>
              <a:rPr lang="cs-CZ" sz="2800" i="1" dirty="0" smtClean="0">
                <a:solidFill>
                  <a:srgbClr val="7030A0"/>
                </a:solidFill>
              </a:rPr>
              <a:t>VV2: Jak se změnil prostor, který fotografie u uveřejněných příspěvků pokrývajících témata sebevraždy, zaujímají?</a:t>
            </a:r>
          </a:p>
          <a:p>
            <a:pPr marL="723900" indent="-273050"/>
            <a:r>
              <a:rPr lang="sk-SK" sz="2800" dirty="0" smtClean="0"/>
              <a:t>A čo obsah fotografií, ten pre HVO2 a aj celkovo pre cieľ nie je dôležitý?</a:t>
            </a:r>
          </a:p>
          <a:p>
            <a:r>
              <a:rPr lang="cs-CZ" sz="2800" i="1" dirty="0" smtClean="0">
                <a:solidFill>
                  <a:srgbClr val="7030A0"/>
                </a:solidFill>
              </a:rPr>
              <a:t>HVO3: Jak se změnila podoba titulků?</a:t>
            </a:r>
            <a:endParaRPr lang="en-GB" sz="2800" i="1" dirty="0" smtClean="0">
              <a:solidFill>
                <a:srgbClr val="7030A0"/>
              </a:solidFill>
            </a:endParaRPr>
          </a:p>
          <a:p>
            <a:r>
              <a:rPr lang="cs-CZ" sz="2800" i="1" dirty="0" smtClean="0">
                <a:solidFill>
                  <a:srgbClr val="7030A0"/>
                </a:solidFill>
              </a:rPr>
              <a:t>HVO4: Kde se nejčastěji udávají události, o kterých noviny informují?</a:t>
            </a:r>
            <a:endParaRPr lang="en-GB" sz="2800" i="1" dirty="0" smtClean="0">
              <a:solidFill>
                <a:srgbClr val="7030A0"/>
              </a:solidFill>
            </a:endParaRPr>
          </a:p>
          <a:p>
            <a:r>
              <a:rPr lang="sk-SK" sz="2800" dirty="0" smtClean="0"/>
              <a:t>Vyvodenie VO z teoretickej expozície? Práca s literatúrou?</a:t>
            </a:r>
          </a:p>
          <a:p>
            <a:r>
              <a:rPr lang="sk-SK" sz="2800" dirty="0" smtClean="0"/>
              <a:t>Bude to stačiť na zhodnotenie stupňa </a:t>
            </a:r>
            <a:r>
              <a:rPr lang="sk-SK" sz="2800" dirty="0" err="1" smtClean="0"/>
              <a:t>bulvarizácie</a:t>
            </a:r>
            <a:r>
              <a:rPr lang="sk-SK" sz="2800" dirty="0" smtClean="0"/>
              <a:t>? Dozvieme sa toho dosť o mediálnom zobrazovaní samovraždy?</a:t>
            </a:r>
          </a:p>
          <a:p>
            <a:endParaRPr lang="sk-SK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858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06833" y="325293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dirty="0">
                <a:solidFill>
                  <a:srgbClr val="696464"/>
                </a:solidFill>
                <a:latin typeface="Franklin Gothic Book" pitchFamily="32" charset="0"/>
              </a:rPr>
              <a:t>3. </a:t>
            </a:r>
            <a:r>
              <a:rPr lang="cs-CZ" sz="4000" dirty="0" smtClean="0">
                <a:solidFill>
                  <a:srgbClr val="696464"/>
                </a:solidFill>
                <a:latin typeface="Franklin Gothic Book" pitchFamily="32" charset="0"/>
              </a:rPr>
              <a:t>Teoretická </a:t>
            </a:r>
            <a:r>
              <a:rPr lang="cs-CZ" sz="4000" dirty="0" err="1" smtClean="0">
                <a:solidFill>
                  <a:srgbClr val="696464"/>
                </a:solidFill>
                <a:latin typeface="Franklin Gothic Book" pitchFamily="32" charset="0"/>
              </a:rPr>
              <a:t>časť</a:t>
            </a:r>
            <a:r>
              <a:rPr lang="cs-CZ" sz="4000" dirty="0" smtClean="0">
                <a:solidFill>
                  <a:srgbClr val="696464"/>
                </a:solidFill>
                <a:latin typeface="Franklin Gothic Book" pitchFamily="32" charset="0"/>
              </a:rPr>
              <a:t>/</a:t>
            </a:r>
            <a:r>
              <a:rPr lang="sk-SK" sz="4000" dirty="0">
                <a:solidFill>
                  <a:srgbClr val="696464"/>
                </a:solidFill>
                <a:latin typeface="Franklin Gothic Book" pitchFamily="32" charset="0"/>
              </a:rPr>
              <a:t>p</a:t>
            </a:r>
            <a:r>
              <a:rPr lang="sk-SK" sz="4000" dirty="0" smtClean="0">
                <a:solidFill>
                  <a:srgbClr val="696464"/>
                </a:solidFill>
                <a:latin typeface="Franklin Gothic Book" pitchFamily="32" charset="0"/>
              </a:rPr>
              <a:t>rehľad </a:t>
            </a:r>
            <a:r>
              <a:rPr lang="sk-SK" sz="4000" dirty="0">
                <a:solidFill>
                  <a:srgbClr val="696464"/>
                </a:solidFill>
                <a:latin typeface="Franklin Gothic Book" pitchFamily="32" charset="0"/>
              </a:rPr>
              <a:t>literatúry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95288" y="1412875"/>
            <a:ext cx="8305800" cy="511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účel: popísať stav poznatkov, ktoré sa vzťahujú k výskumnej téme a problému; vyhnúť sa „objavovaniu objaveného“</a:t>
            </a:r>
          </a:p>
          <a:p>
            <a:pPr marL="741363" lvl="1" indent="-284163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spája navrhovaný výskum s existujúcimi relevantnými poznatkami;  „pokračujúci dialóg“</a:t>
            </a:r>
          </a:p>
          <a:p>
            <a:pPr marL="741363" lvl="1" indent="-284163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zvýrazňuje dôležitosť výskumu a zasadzuje ho do širšieho kontextu</a:t>
            </a:r>
          </a:p>
          <a:p>
            <a:pPr marL="741363" lvl="1" indent="-284163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umožňuje stanoviť rozdiel medzi doterajšími výskumami a tým naším, a tým pádom preň vytvoriť priestor</a:t>
            </a:r>
          </a:p>
          <a:p>
            <a:pPr marL="741363" lvl="1" indent="-284163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podnecuje výskumné otázky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poskytuje odbornú terminológiu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možné odpovede na naše výskumné otázky (hypotézy)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opora pri konceptualizácii, operacionalizácii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môže udávať smer teoretického výberu výskumného súboru 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altLang="cs-CZ" sz="3600" dirty="0"/>
              <a:t>Príklad výskumných otázok </a:t>
            </a:r>
            <a:r>
              <a:rPr lang="sk-SK" sz="3600" dirty="0"/>
              <a:t>– k dopracovaniu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933528"/>
          </a:xfrm>
        </p:spPr>
        <p:txBody>
          <a:bodyPr>
            <a:normAutofit fontScale="92500" lnSpcReduction="10000"/>
          </a:bodyPr>
          <a:lstStyle/>
          <a:p>
            <a:r>
              <a:rPr lang="cs-CZ" sz="2400" i="1" dirty="0" smtClean="0">
                <a:solidFill>
                  <a:srgbClr val="7030A0"/>
                </a:solidFill>
              </a:rPr>
              <a:t>Je </a:t>
            </a:r>
            <a:r>
              <a:rPr lang="cs-CZ" sz="2400" i="1" dirty="0" err="1" smtClean="0">
                <a:solidFill>
                  <a:srgbClr val="7030A0"/>
                </a:solidFill>
              </a:rPr>
              <a:t>Adina</a:t>
            </a:r>
            <a:r>
              <a:rPr lang="cs-CZ" sz="2400" i="1" dirty="0" smtClean="0">
                <a:solidFill>
                  <a:srgbClr val="7030A0"/>
                </a:solidFill>
              </a:rPr>
              <a:t> Mandlová zobrazována v oficiálních tiskovinách jako nepřítel státu?</a:t>
            </a:r>
          </a:p>
          <a:p>
            <a:pPr lvl="1"/>
            <a:r>
              <a:rPr lang="cs-CZ" dirty="0" err="1" smtClean="0"/>
              <a:t>Áno</a:t>
            </a:r>
            <a:r>
              <a:rPr lang="cs-CZ" dirty="0" smtClean="0"/>
              <a:t>/</a:t>
            </a:r>
            <a:r>
              <a:rPr lang="cs-CZ" dirty="0" err="1" smtClean="0"/>
              <a:t>nie</a:t>
            </a:r>
            <a:endParaRPr lang="en-GB" dirty="0" smtClean="0"/>
          </a:p>
          <a:p>
            <a:r>
              <a:rPr lang="cs-CZ" sz="2400" i="1" dirty="0" smtClean="0">
                <a:solidFill>
                  <a:srgbClr val="7030A0"/>
                </a:solidFill>
              </a:rPr>
              <a:t>Je toto zobrazení opravdu cíleně zaměřené, nebo jde o </a:t>
            </a:r>
            <a:r>
              <a:rPr lang="cs-CZ" sz="2400" i="1" dirty="0" err="1" smtClean="0">
                <a:solidFill>
                  <a:srgbClr val="7030A0"/>
                </a:solidFill>
              </a:rPr>
              <a:t>bulvarizaci</a:t>
            </a:r>
            <a:r>
              <a:rPr lang="cs-CZ" sz="2400" i="1" dirty="0" smtClean="0">
                <a:solidFill>
                  <a:srgbClr val="7030A0"/>
                </a:solidFill>
              </a:rPr>
              <a:t>?</a:t>
            </a:r>
          </a:p>
          <a:p>
            <a:pPr marL="531813" lvl="1" indent="-258763">
              <a:spcBef>
                <a:spcPts val="580"/>
              </a:spcBef>
              <a:buClr>
                <a:schemeClr val="accent1"/>
              </a:buClr>
            </a:pPr>
            <a:r>
              <a:rPr lang="sk-SK" dirty="0" smtClean="0"/>
              <a:t>Buď/alebo</a:t>
            </a:r>
            <a:endParaRPr lang="en-GB" sz="2400" i="1" dirty="0" smtClean="0">
              <a:solidFill>
                <a:srgbClr val="7030A0"/>
              </a:solidFill>
            </a:endParaRPr>
          </a:p>
          <a:p>
            <a:r>
              <a:rPr lang="cs-CZ" sz="2400" i="1" dirty="0" smtClean="0">
                <a:solidFill>
                  <a:srgbClr val="7030A0"/>
                </a:solidFill>
              </a:rPr>
              <a:t>Jsou tvrzení o její osobě založena na faktech, nebo na pomluvách?</a:t>
            </a:r>
          </a:p>
          <a:p>
            <a:pPr marL="531813" lvl="1" indent="-258763">
              <a:spcBef>
                <a:spcPts val="580"/>
              </a:spcBef>
              <a:buClr>
                <a:schemeClr val="accent1"/>
              </a:buClr>
            </a:pPr>
            <a:r>
              <a:rPr lang="sk-SK" dirty="0" smtClean="0"/>
              <a:t>Buď/alebo</a:t>
            </a:r>
            <a:endParaRPr lang="en-GB" sz="2400" i="1" dirty="0" smtClean="0">
              <a:solidFill>
                <a:srgbClr val="7030A0"/>
              </a:solidFill>
            </a:endParaRPr>
          </a:p>
          <a:p>
            <a:r>
              <a:rPr lang="cs-CZ" sz="2400" i="1" dirty="0" smtClean="0">
                <a:solidFill>
                  <a:srgbClr val="7030A0"/>
                </a:solidFill>
              </a:rPr>
              <a:t>Vedla mediální kampaň mířená proti její osobě k tomu, že emigrovala?</a:t>
            </a:r>
          </a:p>
          <a:p>
            <a:pPr marL="531813" lvl="1" indent="-258763">
              <a:spcBef>
                <a:spcPts val="580"/>
              </a:spcBef>
              <a:buClr>
                <a:schemeClr val="accent1"/>
              </a:buClr>
            </a:pPr>
            <a:r>
              <a:rPr lang="sk-SK" dirty="0" smtClean="0"/>
              <a:t>Ako na to prídete na základe obsahovej analýzy?</a:t>
            </a:r>
            <a:endParaRPr lang="en-GB" sz="2400" i="1" dirty="0" smtClean="0">
              <a:solidFill>
                <a:srgbClr val="7030A0"/>
              </a:solidFill>
            </a:endParaRPr>
          </a:p>
          <a:p>
            <a:r>
              <a:rPr lang="cs-CZ" sz="2400" i="1" dirty="0" smtClean="0">
                <a:solidFill>
                  <a:srgbClr val="7030A0"/>
                </a:solidFill>
              </a:rPr>
              <a:t>Byla více obviňována v pronacistických, nebo v prokomunistických tiskovinách?</a:t>
            </a:r>
            <a:endParaRPr lang="en-GB" sz="2400" i="1" dirty="0" smtClean="0">
              <a:solidFill>
                <a:srgbClr val="7030A0"/>
              </a:solidFill>
            </a:endParaRPr>
          </a:p>
          <a:p>
            <a:r>
              <a:rPr lang="sk-SK" sz="2800" dirty="0" smtClean="0"/>
              <a:t>Celkovo: Vyvodenie VO z teoretickej expozície? Prečo práve tieto VO? Ako sme k nim dospeli? Práca s literatúrou? </a:t>
            </a:r>
          </a:p>
          <a:p>
            <a:r>
              <a:rPr lang="sk-SK" sz="2800" dirty="0" smtClean="0"/>
              <a:t>Bude to stačiť na naplnenie cieľa?</a:t>
            </a:r>
            <a:endParaRPr lang="sk-SK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596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dirty="0" smtClean="0">
                <a:solidFill>
                  <a:srgbClr val="696464"/>
                </a:solidFill>
                <a:latin typeface="Franklin Gothic Book" pitchFamily="32" charset="0"/>
              </a:rPr>
              <a:t>Teoretická časť</a:t>
            </a:r>
            <a:endParaRPr lang="sk-SK" sz="40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95288" y="1412875"/>
            <a:ext cx="8305800" cy="511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Perspektíva/paradigma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výskumu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Teórie a koncepty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Prehľad predchádzajúcich empirických výskumov na danú tému</a:t>
            </a:r>
            <a:endParaRPr lang="cs-CZ" sz="24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Perspektíva výskumu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95288" y="1412875"/>
            <a:ext cx="8305800" cy="511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perspektíva/paradigma/filozofická pozícia, z ktorej vychádza náš výskum (činíme na jej základe určité predpoklade, volíme tému, otázky a metódy)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opakovanie: paradigma = množina predpokladov o sociálnom svete a o tom, čo sú vhodné témy a metódy pre jeho skúmanie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napr. pozitivizmus, interpretativizmus, sociálny konštruktivizmus, kritická teória….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je to vítaná, ale nie nevyhnutá súčasť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sú možné aj kombinácie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Teória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50825" y="1412875"/>
            <a:ext cx="8359775" cy="506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funkcia: niečo popísať a/alebo vysvetliť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špecifikuje vzťahy medzi konceptmi a vysvetľuje, prečo tieto vzťahy existujú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testovanie v. vytváranie teórie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kvantitatívny empirický výskum: testovanie teórií (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teória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→ hypotézy → definícia a </a:t>
            </a:r>
            <a:r>
              <a:rPr lang="sk-SK" sz="2800" dirty="0" err="1">
                <a:solidFill>
                  <a:srgbClr val="000000"/>
                </a:solidFill>
                <a:latin typeface="Perpetua" pitchFamily="16" charset="0"/>
              </a:rPr>
              <a:t>operacionalizácia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premenných → 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</a:rPr>
              <a:t>meranie)</a:t>
            </a: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868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Koncept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610600" cy="541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</a:rPr>
              <a:t>abstrakcia reprezentujúca nejaký objekt, jeho vlastnosť alebo fenomén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</a:rPr>
              <a:t>zachytáva základné črty sociálneho sveta a definuje ich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>
                <a:solidFill>
                  <a:srgbClr val="000000"/>
                </a:solidFill>
                <a:latin typeface="Perpetua" pitchFamily="16" charset="0"/>
              </a:rPr>
              <a:t>príklad konceptu: mediálna diverzita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565400"/>
            <a:ext cx="7010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Typy teórie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250825" y="1412875"/>
            <a:ext cx="8359775" cy="506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u="sng">
                <a:solidFill>
                  <a:srgbClr val="000000"/>
                </a:solidFill>
                <a:latin typeface="Perpetua" pitchFamily="16" charset="0"/>
              </a:rPr>
              <a:t>teória malého dosahu</a:t>
            </a: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: 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jednotlivé vzťahy a udalosti; empirické generalizácie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u="sng">
                <a:solidFill>
                  <a:srgbClr val="000000"/>
                </a:solidFill>
                <a:latin typeface="Perpetua" pitchFamily="16" charset="0"/>
              </a:rPr>
              <a:t>teória stredného dosahu</a:t>
            </a: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: 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ohraničené oblasti v sociálnych vedách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relatívne ľahko testovateľná, ale jej všeobecnosť a explanačná sila je obmedzená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u="sng">
                <a:solidFill>
                  <a:srgbClr val="000000"/>
                </a:solidFill>
                <a:latin typeface="Perpetua" pitchFamily="16" charset="0"/>
              </a:rPr>
              <a:t>teória veľkého dosahu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všeobecné, abstraktné teoretické konštrukcie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často sa pokúšajú vysvetliť princípy fungovania sociálneho systému ako celku </a:t>
            </a:r>
          </a:p>
          <a:p>
            <a:pPr marL="271463" indent="-27146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320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Prehľad literatúry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95288" y="1412875"/>
            <a:ext cx="8305800" cy="511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vyhľadať, naštudovať a popísať/zhrnúť literatúru, ktorá je relevantná pre našu štúdiu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teoretická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empirická</a:t>
            </a:r>
          </a:p>
          <a:p>
            <a:pPr marL="728663" lvl="1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err="1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kontextuálna</a:t>
            </a:r>
            <a:endParaRPr lang="sk-SK" sz="2800" dirty="0">
              <a:solidFill>
                <a:srgbClr val="000000"/>
              </a:solidFill>
              <a:latin typeface="Perpetua" pitchFamily="16" charset="0"/>
              <a:cs typeface="Aldhabi" pitchFamily="2" charset="-78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uviesť náš výskum do vzťahu s touto literatúrou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l</a:t>
            </a:r>
            <a:r>
              <a:rPr lang="sk-SK" sz="2800" dirty="0" err="1" smtClean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ogicky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 a koherentne popísaný 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Aldhabi" pitchFamily="2" charset="-78"/>
              </a:rPr>
              <a:t>stav doterajšieho poznania, vrátane jeho medzier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  <a:cs typeface="Aldhabi" pitchFamily="2" charset="-78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3072</TotalTime>
  <Words>1467</Words>
  <Application>Microsoft Office PowerPoint</Application>
  <PresentationFormat>Předvádění na obrazovce (4:3)</PresentationFormat>
  <Paragraphs>203</Paragraphs>
  <Slides>30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40" baseType="lpstr">
      <vt:lpstr>Microsoft YaHei</vt:lpstr>
      <vt:lpstr>Aldhabi</vt:lpstr>
      <vt:lpstr>Arial</vt:lpstr>
      <vt:lpstr>Arial Narrow</vt:lpstr>
      <vt:lpstr>Calibri</vt:lpstr>
      <vt:lpstr>Franklin Gothic Book</vt:lpstr>
      <vt:lpstr>Perpetua</vt:lpstr>
      <vt:lpstr>Times New Roman</vt:lpstr>
      <vt:lpstr>Wingdings 2</vt:lpstr>
      <vt:lpstr>Equity</vt:lpstr>
      <vt:lpstr>Přednáška 2: Teoretický kontext výzkumu. Práce s literaturou. Cíl výzkumu. Výzkumné otázky.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Teoretická expozícia – dobrý príklad</vt:lpstr>
      <vt:lpstr>Prezentace aplikace PowerPoint</vt:lpstr>
      <vt:lpstr>Prezentace aplikace PowerPoint</vt:lpstr>
      <vt:lpstr>Príklad (cieľ) – k dopracovaniu</vt:lpstr>
      <vt:lpstr>Príklad (cieľ) – k dopracovaniu</vt:lpstr>
      <vt:lpstr>5. Výskumná otázka</vt:lpstr>
      <vt:lpstr>Prezentace aplikace PowerPoint</vt:lpstr>
      <vt:lpstr>Výskumné otázky: čo? </vt:lpstr>
      <vt:lpstr>Výskumné otázky: prečo? </vt:lpstr>
      <vt:lpstr>Výskumné otázky: ako?</vt:lpstr>
      <vt:lpstr>Výskumná otázka - postup tvorby</vt:lpstr>
      <vt:lpstr>Príklad výskumných otázok</vt:lpstr>
      <vt:lpstr>Príklad výskumných otázok – k dopracovaniu</vt:lpstr>
      <vt:lpstr>Príklad výskumných otázok – k dopracovaniu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marinka</dc:creator>
  <cp:lastModifiedBy>Marina Urbanikova</cp:lastModifiedBy>
  <cp:revision>260</cp:revision>
  <dcterms:created xsi:type="dcterms:W3CDTF">2012-03-03T13:51:32Z</dcterms:created>
  <dcterms:modified xsi:type="dcterms:W3CDTF">2019-03-06T21:56:07Z</dcterms:modified>
</cp:coreProperties>
</file>