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2" r:id="rId5"/>
    <p:sldId id="273" r:id="rId6"/>
    <p:sldId id="271" r:id="rId7"/>
    <p:sldId id="263" r:id="rId8"/>
    <p:sldId id="262" r:id="rId9"/>
    <p:sldId id="264" r:id="rId10"/>
    <p:sldId id="265" r:id="rId11"/>
    <p:sldId id="268" r:id="rId12"/>
    <p:sldId id="269" r:id="rId13"/>
    <p:sldId id="270" r:id="rId14"/>
    <p:sldId id="259" r:id="rId15"/>
    <p:sldId id="261" r:id="rId16"/>
    <p:sldId id="274" r:id="rId17"/>
    <p:sldId id="26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97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4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78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76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09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66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58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0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1E4A5A-3CF4-43D3-8608-91D70F5AEF86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B8B93E8-97C3-49D5-BDB5-311E37F663F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80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Zpravodajství a důvěra v 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Teoretická východiska kurzu ZUR598 Kvalitativní výzkum mediálního publika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024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0132" y="444795"/>
            <a:ext cx="10515600" cy="5703888"/>
          </a:xfrm>
        </p:spPr>
        <p:txBody>
          <a:bodyPr>
            <a:normAutofit/>
          </a:bodyPr>
          <a:lstStyle/>
          <a:p>
            <a:pPr algn="just"/>
            <a:r>
              <a:rPr lang="cs-CZ" dirty="0" err="1" smtClean="0"/>
              <a:t>Giddensova</a:t>
            </a:r>
            <a:r>
              <a:rPr lang="cs-CZ" dirty="0" smtClean="0"/>
              <a:t> konceptualizace důvěry je poměrně abstraktní, McKnight </a:t>
            </a:r>
            <a:r>
              <a:rPr lang="cs-CZ" dirty="0"/>
              <a:t>a </a:t>
            </a:r>
            <a:r>
              <a:rPr lang="cs-CZ" dirty="0" smtClean="0"/>
              <a:t>Chervany však navrhli </a:t>
            </a:r>
            <a:r>
              <a:rPr lang="cs-CZ" dirty="0"/>
              <a:t>následující kategorizaci </a:t>
            </a:r>
            <a:r>
              <a:rPr lang="cs-CZ" dirty="0" smtClean="0"/>
              <a:t>referentů (konceptuální entity ve vztahu k nimž důvěra existuje)*: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Laskavost (benevolence) – „znamená péči a motivaci jednat v něčím zájmu, spíše než oportunisticky.“ [McKnight, Chervany 2001: 31]</a:t>
            </a:r>
          </a:p>
          <a:p>
            <a:pPr lvl="1"/>
            <a:r>
              <a:rPr lang="cs-CZ" dirty="0"/>
              <a:t>Integrita – „znamená, činit v dobré víře, říkat pravdu a plnit sliby.“ [ibid.]</a:t>
            </a:r>
          </a:p>
          <a:p>
            <a:pPr lvl="1"/>
            <a:r>
              <a:rPr lang="cs-CZ" dirty="0"/>
              <a:t>Kompetence – „znamená mít schopnost nebo moc </a:t>
            </a:r>
            <a:r>
              <a:rPr lang="cs-CZ" dirty="0" smtClean="0"/>
              <a:t>činit </a:t>
            </a:r>
            <a:r>
              <a:rPr lang="cs-CZ" dirty="0"/>
              <a:t>v souladu s potřebou druhého.“ [ibid.] </a:t>
            </a:r>
          </a:p>
          <a:p>
            <a:pPr lvl="1"/>
            <a:r>
              <a:rPr lang="cs-CZ" dirty="0" err="1"/>
              <a:t>Prediktibilita</a:t>
            </a:r>
            <a:r>
              <a:rPr lang="cs-CZ" dirty="0"/>
              <a:t> – „znamená aktivitu důvěrníka (</a:t>
            </a:r>
            <a:r>
              <a:rPr lang="cs-CZ" dirty="0" err="1"/>
              <a:t>trustee</a:t>
            </a:r>
            <a:r>
              <a:rPr lang="cs-CZ" dirty="0"/>
              <a:t>), která je dostatečně konzistentní, aby byla v dané situaci předpověditelná.“ [ibid.]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* McKnight a Chervany </a:t>
            </a:r>
            <a:r>
              <a:rPr lang="cs-CZ" dirty="0" smtClean="0"/>
              <a:t>de facto vychází z pojetí důvěry </a:t>
            </a:r>
            <a:r>
              <a:rPr lang="cs-CZ" dirty="0" err="1" smtClean="0"/>
              <a:t>Giddense</a:t>
            </a:r>
            <a:r>
              <a:rPr lang="cs-CZ" dirty="0" smtClean="0"/>
              <a:t>, ale jeho definici rozpracovávají konkrétněji na jednotlivé dimenze, přidávají také aparát, který nás navádí do míst, kde je možné důvěru v referenty zjistit (predispozice, přesvědčení, resp. postoje, jednání).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79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90451" y="365760"/>
            <a:ext cx="10881359" cy="6201295"/>
          </a:xfrm>
        </p:spPr>
        <p:txBody>
          <a:bodyPr>
            <a:normAutofit/>
          </a:bodyPr>
          <a:lstStyle/>
          <a:p>
            <a:r>
              <a:rPr lang="cs-CZ" dirty="0" smtClean="0"/>
              <a:t>Důvěra </a:t>
            </a:r>
            <a:r>
              <a:rPr lang="cs-CZ" dirty="0"/>
              <a:t>se pak ve vztahu k referentům projevuje v několika </a:t>
            </a:r>
            <a:r>
              <a:rPr lang="cs-CZ" dirty="0" smtClean="0"/>
              <a:t>oblastech. Zajímají nás zejména</a:t>
            </a:r>
            <a:r>
              <a:rPr lang="cs-CZ" dirty="0"/>
              <a:t>:</a:t>
            </a:r>
            <a:endParaRPr lang="cs-CZ" sz="3200" dirty="0"/>
          </a:p>
          <a:p>
            <a:pPr lvl="1"/>
            <a:r>
              <a:rPr lang="cs-CZ" b="1" dirty="0"/>
              <a:t>Důvěřivá predispozice </a:t>
            </a:r>
            <a:r>
              <a:rPr lang="cs-CZ" dirty="0"/>
              <a:t>– „… konzistentní tendence ve vztahu k ochotě být závislý na zobecnělých druhých v rámci širokého spektra situací a osob. … (Z)</a:t>
            </a:r>
            <a:r>
              <a:rPr lang="cs-CZ" dirty="0" err="1"/>
              <a:t>namená</a:t>
            </a:r>
            <a:r>
              <a:rPr lang="cs-CZ" dirty="0"/>
              <a:t>, že člověk má obecný sklon být ochoten záviset na druhých“ [McKnight, Chervany 2001: 38] </a:t>
            </a:r>
            <a:r>
              <a:rPr lang="cs-CZ" u="sng" dirty="0"/>
              <a:t>Např. predispozice důvěřovat všem lidem (popř. žurnalistům</a:t>
            </a:r>
            <a:r>
              <a:rPr lang="cs-CZ" u="sng" dirty="0" smtClean="0"/>
              <a:t>).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Důvěřivé </a:t>
            </a:r>
            <a:r>
              <a:rPr lang="cs-CZ" b="1" dirty="0"/>
              <a:t>přesvědčení </a:t>
            </a:r>
            <a:r>
              <a:rPr lang="cs-CZ" dirty="0"/>
              <a:t>– „(z)</a:t>
            </a:r>
            <a:r>
              <a:rPr lang="cs-CZ" dirty="0" err="1"/>
              <a:t>namená</a:t>
            </a:r>
            <a:r>
              <a:rPr lang="cs-CZ" dirty="0"/>
              <a:t> míru, v níž člověk s pocity relativní jistoty věří, že druhá osoba má charakteristiky, které jsou pro ni prospěšné. Člověk posuzuje osobu, které důvěřuje jako důvěryhodnou, což zmámená, že je ochotna jednat v zájmu důvěřující osoby.“ [McKnight, Chervany 2001: 36] Např.: </a:t>
            </a:r>
            <a:r>
              <a:rPr lang="cs-CZ" u="sng" dirty="0"/>
              <a:t>Přesvědčení o tom, že lidé v mém okolí jsou kompetentní a schopni doporučit důvěryhodné zpravodajské obsahy a žurnalisté jsou kompetentní a </a:t>
            </a:r>
            <a:r>
              <a:rPr lang="cs-CZ" u="sng" dirty="0" smtClean="0"/>
              <a:t>schopni </a:t>
            </a:r>
            <a:r>
              <a:rPr lang="cs-CZ" u="sng" dirty="0"/>
              <a:t>přinést důvěryhodné zpravodajské obsahy</a:t>
            </a:r>
            <a:r>
              <a:rPr lang="cs-CZ" dirty="0" smtClean="0"/>
              <a:t>.</a:t>
            </a:r>
          </a:p>
          <a:p>
            <a:pPr marL="128016" lvl="1" indent="0">
              <a:buNone/>
            </a:pPr>
            <a:endParaRPr lang="cs-CZ" dirty="0"/>
          </a:p>
          <a:p>
            <a:pPr lvl="1"/>
            <a:r>
              <a:rPr lang="cs-CZ" b="1" dirty="0"/>
              <a:t>Důvěřivé jednání </a:t>
            </a:r>
            <a:r>
              <a:rPr lang="cs-CZ" dirty="0"/>
              <a:t>– „… </a:t>
            </a:r>
            <a:r>
              <a:rPr lang="cs-CZ" u="sng" dirty="0"/>
              <a:t>(</a:t>
            </a:r>
            <a:r>
              <a:rPr lang="cs-CZ" u="sng" dirty="0" smtClean="0"/>
              <a:t>performovaná, tedy ztělesněná v jednání – </a:t>
            </a:r>
            <a:r>
              <a:rPr lang="cs-CZ" u="sng" dirty="0"/>
              <a:t>pozn. L.S.) dobrovolná závislost </a:t>
            </a:r>
            <a:r>
              <a:rPr lang="cs-CZ" dirty="0"/>
              <a:t>na jiné osobě s pocitem relativního bezpečí navzdory možným negativním důsledkům“ [</a:t>
            </a:r>
            <a:r>
              <a:rPr lang="cs-CZ" dirty="0" smtClean="0"/>
              <a:t>McKnight, </a:t>
            </a:r>
            <a:r>
              <a:rPr lang="cs-CZ" dirty="0"/>
              <a:t>Chervany 2001: 34-35] Může typicky nabývat těchto projevů:</a:t>
            </a:r>
          </a:p>
          <a:p>
            <a:pPr lvl="2"/>
            <a:r>
              <a:rPr lang="cs-CZ" dirty="0"/>
              <a:t>(de/aktivované) kooperace: např. cílená konzumace konkrétního zpravodajského obsahu před jiným [viz např. </a:t>
            </a:r>
            <a:r>
              <a:rPr lang="cs-CZ" dirty="0" err="1"/>
              <a:t>Tsfati</a:t>
            </a:r>
            <a:r>
              <a:rPr lang="cs-CZ" dirty="0"/>
              <a:t> 2010</a:t>
            </a:r>
            <a:r>
              <a:rPr lang="cs-CZ" dirty="0" smtClean="0"/>
              <a:t>].</a:t>
            </a:r>
            <a:endParaRPr lang="cs-CZ" sz="2400" dirty="0"/>
          </a:p>
          <a:p>
            <a:pPr lvl="2"/>
            <a:r>
              <a:rPr lang="cs-CZ" dirty="0"/>
              <a:t>(de/aktivovaného) informačního sdílení: např. sdílení zpravodajského obsahu v rámci OSS jako důvěryhodného nebo jeho komunikace s okolím v tomto </a:t>
            </a:r>
            <a:r>
              <a:rPr lang="cs-CZ" dirty="0" smtClean="0"/>
              <a:t>smyslu.</a:t>
            </a:r>
            <a:endParaRPr lang="cs-CZ" sz="2400" dirty="0"/>
          </a:p>
          <a:p>
            <a:pPr lvl="2"/>
            <a:r>
              <a:rPr lang="cs-CZ" dirty="0"/>
              <a:t>(ne/uzavírání) neformálních dohod</a:t>
            </a:r>
            <a:endParaRPr lang="cs-CZ" sz="2400" dirty="0"/>
          </a:p>
          <a:p>
            <a:pPr lvl="2"/>
            <a:r>
              <a:rPr lang="cs-CZ" dirty="0"/>
              <a:t>(ne/snížení míry) kontroly: např. konzumace zpravodajského obsahu bez potřeby ověřování faktické </a:t>
            </a:r>
            <a:r>
              <a:rPr lang="cs-CZ" dirty="0" smtClean="0"/>
              <a:t>správnosti.</a:t>
            </a:r>
            <a:endParaRPr lang="cs-CZ" sz="2400" dirty="0"/>
          </a:p>
          <a:p>
            <a:pPr lvl="2"/>
            <a:r>
              <a:rPr lang="cs-CZ" dirty="0"/>
              <a:t>(ne/akceptace) vlivu (influence) </a:t>
            </a:r>
            <a:endParaRPr lang="cs-CZ" sz="2400" dirty="0"/>
          </a:p>
          <a:p>
            <a:pPr lvl="2"/>
            <a:r>
              <a:rPr lang="cs-CZ" dirty="0"/>
              <a:t>(ne/přiznání) autonomie: např. konzumace zpravodajského obsahu bez potřeby ověřování procesních </a:t>
            </a:r>
            <a:r>
              <a:rPr lang="cs-CZ" dirty="0" smtClean="0"/>
              <a:t>postupů.</a:t>
            </a:r>
            <a:endParaRPr lang="cs-CZ" sz="2400" dirty="0"/>
          </a:p>
          <a:p>
            <a:pPr lvl="2"/>
            <a:r>
              <a:rPr lang="cs-CZ" dirty="0"/>
              <a:t>(ne/vstupování) do komerčních vztahů (</a:t>
            </a:r>
            <a:r>
              <a:rPr lang="cs-CZ" dirty="0" err="1"/>
              <a:t>transacting</a:t>
            </a:r>
            <a:r>
              <a:rPr lang="cs-CZ" dirty="0"/>
              <a:t>  </a:t>
            </a:r>
            <a:r>
              <a:rPr lang="cs-CZ" dirty="0" err="1"/>
              <a:t>bussines</a:t>
            </a:r>
            <a:r>
              <a:rPr lang="cs-CZ" dirty="0"/>
              <a:t>): např. sponzoring nebo předplatné </a:t>
            </a:r>
            <a:r>
              <a:rPr lang="cs-CZ" dirty="0" smtClean="0"/>
              <a:t>zpravodajství.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0706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Zpravodajské </a:t>
            </a:r>
            <a:r>
              <a:rPr lang="cs-CZ" dirty="0"/>
              <a:t>obsahy jsou stále standardnější součástí užívání OSS </a:t>
            </a:r>
            <a:r>
              <a:rPr lang="cs-CZ" dirty="0" smtClean="0"/>
              <a:t>(součástí </a:t>
            </a:r>
            <a:r>
              <a:rPr lang="cs-CZ" dirty="0"/>
              <a:t>každodenní </a:t>
            </a:r>
            <a:r>
              <a:rPr lang="cs-CZ" dirty="0" smtClean="0"/>
              <a:t>sebe-performance). </a:t>
            </a:r>
            <a:r>
              <a:rPr lang="cs-CZ" dirty="0"/>
              <a:t>Dochází tak k znepřehlednění situace ve vztahu k autorství a zprostředkovatelství zpravodajských </a:t>
            </a:r>
            <a:r>
              <a:rPr lang="cs-CZ" dirty="0" smtClean="0"/>
              <a:t>obsahů, </a:t>
            </a:r>
            <a:r>
              <a:rPr lang="cs-CZ" dirty="0"/>
              <a:t>zpravodajství je konzumováno v situaci mediální konvergence. Stále intenzivněji vyniká neudržitelnost dosavadních přístupů ke zkoumání důvěry ve zpravodajské obsahy, </a:t>
            </a:r>
            <a:r>
              <a:rPr lang="cs-CZ" dirty="0" smtClean="0"/>
              <a:t>které neberou v úvahu hybridní </a:t>
            </a:r>
            <a:r>
              <a:rPr lang="cs-CZ" dirty="0"/>
              <a:t>charakter důvěry. </a:t>
            </a:r>
            <a:endParaRPr lang="cs-CZ" dirty="0" smtClean="0"/>
          </a:p>
          <a:p>
            <a:pPr algn="just"/>
            <a:r>
              <a:rPr lang="cs-CZ" dirty="0" smtClean="0"/>
              <a:t>Výzkumný cíl: Přispět </a:t>
            </a:r>
            <a:r>
              <a:rPr lang="cs-CZ" dirty="0"/>
              <a:t>k rozvoji vědění v </a:t>
            </a:r>
            <a:r>
              <a:rPr lang="cs-CZ" dirty="0" smtClean="0"/>
              <a:t>oblasti zdrojů důvěry ve zpravodajské obsahy konzumované prostřednictvím OSS a </a:t>
            </a:r>
            <a:r>
              <a:rPr lang="cs-CZ" dirty="0"/>
              <a:t>to teoreticky podloženým způsobem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933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jakých zdrojů je čerpána důvěra ve zpravodajské obsahy zpravodajských médií konzumovaných prostřednictvím </a:t>
            </a:r>
            <a:r>
              <a:rPr lang="cs-CZ" dirty="0" smtClean="0"/>
              <a:t>OSS a </a:t>
            </a:r>
            <a:r>
              <a:rPr lang="cs-CZ" dirty="0"/>
              <a:t>z jakého důvodu?</a:t>
            </a:r>
          </a:p>
          <a:p>
            <a:pPr lvl="1"/>
            <a:r>
              <a:rPr lang="cs-CZ" dirty="0"/>
              <a:t>Jde o důvěru vztaženou k vlastnostem samotného zpravodajského obsahu nebo jeho původce, či k osobám zprostředkovatelů?</a:t>
            </a:r>
          </a:p>
          <a:p>
            <a:pPr lvl="1"/>
            <a:r>
              <a:rPr lang="cs-CZ" dirty="0"/>
              <a:t>Jaký charakter mají vztahy mezi jednotlivými typy důvěry?</a:t>
            </a:r>
          </a:p>
          <a:p>
            <a:pPr lvl="0"/>
            <a:r>
              <a:rPr lang="cs-CZ" dirty="0"/>
              <a:t>Jakou povahu nabývá tato důvěra, v jakých kontextech a jak se projevuje v důsledcích samotné recepce a jednání aktérů spojeného s touto recepcí?</a:t>
            </a:r>
          </a:p>
          <a:p>
            <a:pPr lvl="1"/>
            <a:r>
              <a:rPr lang="cs-CZ" dirty="0" smtClean="0"/>
              <a:t>Kteří </a:t>
            </a:r>
            <a:r>
              <a:rPr lang="cs-CZ" dirty="0"/>
              <a:t>referenti důvěry hrají roli při recepci zpravodajských obsahů?</a:t>
            </a:r>
          </a:p>
          <a:p>
            <a:pPr lvl="1"/>
            <a:r>
              <a:rPr lang="cs-CZ" dirty="0"/>
              <a:t>Jde o důvěru reflexivní (odraz důvěry v expertní systém) nebo afektivní (odraz důvěry na základě kolektivní identifikace „my“ nebo podpory „našich“ postojů a světonázorů)?</a:t>
            </a:r>
          </a:p>
          <a:p>
            <a:pPr lvl="1"/>
            <a:r>
              <a:rPr lang="cs-CZ" dirty="0"/>
              <a:t>Jakým způsobem se odráží důvěra v důvěryhodném </a:t>
            </a:r>
            <a:r>
              <a:rPr lang="cs-CZ" dirty="0" smtClean="0"/>
              <a:t>jednání recipientů/</a:t>
            </a:r>
            <a:r>
              <a:rPr lang="cs-CZ" dirty="0" err="1" smtClean="0"/>
              <a:t>ek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464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Náběh k </a:t>
            </a:r>
            <a:r>
              <a:rPr lang="cs-CZ" dirty="0"/>
              <a:t>metodologii </a:t>
            </a:r>
            <a:r>
              <a:rPr lang="cs-CZ" dirty="0" smtClean="0"/>
              <a:t>(proč v kvalitativním výzkumu nemůžeme „prostě jít do terénu“)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Důvěra je někde mezi aktéry, jejich jednáním a artefakty (</a:t>
            </a:r>
            <a:r>
              <a:rPr lang="cs-CZ" dirty="0" err="1" smtClean="0"/>
              <a:t>textuálními</a:t>
            </a:r>
            <a:r>
              <a:rPr lang="cs-CZ" dirty="0" smtClean="0"/>
              <a:t> a technologickými).</a:t>
            </a:r>
          </a:p>
          <a:p>
            <a:pPr marL="0" indent="0">
              <a:buNone/>
            </a:pPr>
            <a:r>
              <a:rPr lang="cs-CZ" dirty="0" smtClean="0"/>
              <a:t>K čemu je nám </a:t>
            </a:r>
            <a:r>
              <a:rPr lang="cs-CZ" dirty="0" err="1" smtClean="0"/>
              <a:t>strukturační</a:t>
            </a:r>
            <a:r>
              <a:rPr lang="cs-CZ" dirty="0" smtClean="0"/>
              <a:t> model médií?</a:t>
            </a:r>
          </a:p>
          <a:p>
            <a:pPr lvl="1"/>
            <a:r>
              <a:rPr lang="cs-CZ" dirty="0" smtClean="0"/>
              <a:t>Implikuje dimenze našeho terénu: </a:t>
            </a:r>
            <a:endParaRPr lang="cs-CZ" dirty="0"/>
          </a:p>
          <a:p>
            <a:pPr lvl="2"/>
            <a:r>
              <a:rPr lang="cs-CZ" u="sng" dirty="0" smtClean="0"/>
              <a:t>technologicko-</a:t>
            </a:r>
            <a:r>
              <a:rPr lang="cs-CZ" u="sng" dirty="0" err="1" smtClean="0"/>
              <a:t>textuální</a:t>
            </a:r>
            <a:r>
              <a:rPr lang="cs-CZ" u="sng" dirty="0" smtClean="0"/>
              <a:t> artefakty</a:t>
            </a:r>
          </a:p>
          <a:p>
            <a:pPr lvl="3"/>
            <a:r>
              <a:rPr lang="cs-CZ" dirty="0"/>
              <a:t>K</a:t>
            </a:r>
            <a:r>
              <a:rPr lang="cs-CZ" dirty="0" smtClean="0"/>
              <a:t>omunikáty a mediální „přijímače“ (čím jsou aktéři obklopeni?)</a:t>
            </a:r>
          </a:p>
          <a:p>
            <a:pPr lvl="2"/>
            <a:r>
              <a:rPr lang="cs-CZ" u="sng" dirty="0" smtClean="0"/>
              <a:t>užití těchto artefaktů </a:t>
            </a:r>
          </a:p>
          <a:p>
            <a:pPr lvl="3"/>
            <a:r>
              <a:rPr lang="cs-CZ" dirty="0"/>
              <a:t>J</a:t>
            </a:r>
            <a:r>
              <a:rPr lang="cs-CZ" dirty="0" smtClean="0"/>
              <a:t>ak aktéři konzumují nejen zpravodajství? S jakými motivacemi/potřebami/intencemi?</a:t>
            </a:r>
          </a:p>
          <a:p>
            <a:pPr lvl="2"/>
            <a:r>
              <a:rPr lang="cs-CZ" u="sng" dirty="0"/>
              <a:t>k</a:t>
            </a:r>
            <a:r>
              <a:rPr lang="cs-CZ" u="sng" dirty="0" smtClean="0"/>
              <a:t>ontexty</a:t>
            </a:r>
          </a:p>
          <a:p>
            <a:pPr lvl="3"/>
            <a:r>
              <a:rPr lang="cs-CZ" dirty="0" err="1" smtClean="0"/>
              <a:t>Časoprostorovost</a:t>
            </a:r>
            <a:r>
              <a:rPr lang="cs-CZ" dirty="0" smtClean="0"/>
              <a:t>, vztahovost, </a:t>
            </a:r>
            <a:r>
              <a:rPr lang="cs-CZ" dirty="0" err="1" smtClean="0"/>
              <a:t>situačnost</a:t>
            </a:r>
            <a:r>
              <a:rPr lang="cs-CZ" dirty="0" smtClean="0"/>
              <a:t> (kde a kdy a ve vztahu ke komu nebo s kým je nejen zpravodajství (ne)konzumováno?)</a:t>
            </a:r>
          </a:p>
          <a:p>
            <a:pPr lvl="1"/>
            <a:endParaRPr lang="cs-CZ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9638" y="2798577"/>
            <a:ext cx="4754562" cy="299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707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Náběh k metodologii (proč v kvalitativním výzkumu nemůžeme „prostě jít do terénu“)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19993"/>
            <a:ext cx="9720073" cy="4289367"/>
          </a:xfrm>
        </p:spPr>
        <p:txBody>
          <a:bodyPr>
            <a:normAutofit/>
          </a:bodyPr>
          <a:lstStyle/>
          <a:p>
            <a:r>
              <a:rPr lang="cs-CZ" dirty="0" smtClean="0"/>
              <a:t>K čemu je nám koncept mediálního celku?</a:t>
            </a:r>
          </a:p>
          <a:p>
            <a:pPr lvl="1"/>
            <a:r>
              <a:rPr lang="cs-CZ" dirty="0" smtClean="0"/>
              <a:t>Bližší rozpracování </a:t>
            </a:r>
            <a:r>
              <a:rPr lang="cs-CZ" dirty="0" err="1" smtClean="0"/>
              <a:t>strukturačního</a:t>
            </a:r>
            <a:r>
              <a:rPr lang="cs-CZ" dirty="0" smtClean="0"/>
              <a:t> modelu medií, možnost recepci zpravodajství </a:t>
            </a:r>
            <a:r>
              <a:rPr lang="cs-CZ" dirty="0" err="1" smtClean="0"/>
              <a:t>kontextualizovat</a:t>
            </a:r>
            <a:r>
              <a:rPr lang="cs-CZ" dirty="0" smtClean="0"/>
              <a:t> ve vztahu k dalším praxím, kontextům a artefaktům.</a:t>
            </a:r>
          </a:p>
          <a:p>
            <a:pPr lvl="1"/>
            <a:r>
              <a:rPr lang="cs-CZ" dirty="0" smtClean="0"/>
              <a:t>Pomáhá orientovat se v situaci mediální konvergence:</a:t>
            </a:r>
          </a:p>
          <a:p>
            <a:pPr lvl="2"/>
            <a:r>
              <a:rPr lang="cs-CZ" dirty="0" smtClean="0"/>
              <a:t>Je konceptem vztahovým: porozumět praxi nebo užití artefaktu je možné jen v kontextu ostatních praxí a artefaktů (dělání něčeho má často vztah k něčemu, co dělat nemůžeme nebo nechceme).</a:t>
            </a:r>
          </a:p>
          <a:p>
            <a:pPr lvl="2"/>
            <a:r>
              <a:rPr lang="cs-CZ" dirty="0" smtClean="0"/>
              <a:t>Je konceptem citlivým na proměnu: zachycuje osobní i mocenskou dynamiku která mění jeho nastavení.</a:t>
            </a:r>
          </a:p>
          <a:p>
            <a:pPr lvl="1"/>
            <a:r>
              <a:rPr lang="cs-CZ" dirty="0" smtClean="0"/>
              <a:t>Nabízí nám aparát, kterým můžeme důvěru ve zpravodajství obklopit a „mřížkovat“ (a tedy například kódovat data nebo později interpretovat zjištění):</a:t>
            </a:r>
          </a:p>
          <a:p>
            <a:pPr lvl="2"/>
            <a:r>
              <a:rPr lang="cs-CZ" dirty="0" smtClean="0"/>
              <a:t>Kulturní kapitál: soubor kompetencí a vědění -&gt; mediální praxe preferovaná a </a:t>
            </a:r>
            <a:r>
              <a:rPr lang="cs-CZ" smtClean="0"/>
              <a:t>identit¨ně</a:t>
            </a:r>
            <a:r>
              <a:rPr lang="cs-CZ" dirty="0" smtClean="0"/>
              <a:t> </a:t>
            </a:r>
            <a:r>
              <a:rPr lang="cs-CZ" dirty="0" smtClean="0"/>
              <a:t>vázaná, negovaná, konfliktní.</a:t>
            </a:r>
          </a:p>
          <a:p>
            <a:pPr lvl="2"/>
            <a:r>
              <a:rPr lang="cs-CZ" dirty="0" smtClean="0"/>
              <a:t>Morální ekonomie domácnosti: zohledňuje šiří dynamiku domácnosti nejen z ekonomického ale také z morálního hlediska.</a:t>
            </a:r>
          </a:p>
          <a:p>
            <a:pPr lvl="2"/>
            <a:r>
              <a:rPr lang="cs-CZ" dirty="0" smtClean="0"/>
              <a:t>Typy praxí: individuální, interakční, sdílená.</a:t>
            </a:r>
          </a:p>
          <a:p>
            <a:pPr lvl="2"/>
            <a:r>
              <a:rPr lang="cs-CZ" dirty="0" smtClean="0"/>
              <a:t>Malé žánry jednání: individuálně </a:t>
            </a:r>
            <a:r>
              <a:rPr lang="cs-CZ" dirty="0" err="1" smtClean="0"/>
              <a:t>typifikované</a:t>
            </a:r>
            <a:r>
              <a:rPr lang="cs-CZ" dirty="0" smtClean="0"/>
              <a:t> formy užití médií.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120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05250" y="738187"/>
            <a:ext cx="4381500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06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Vzorek*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Běžní uživatelé</a:t>
            </a:r>
          </a:p>
          <a:p>
            <a:pPr lvl="1"/>
            <a:r>
              <a:rPr lang="cs-CZ" dirty="0" smtClean="0"/>
              <a:t>Konzumenti zpravodajství prostřednictvím OSS</a:t>
            </a:r>
          </a:p>
          <a:p>
            <a:pPr lvl="1"/>
            <a:r>
              <a:rPr lang="cs-CZ" dirty="0" smtClean="0"/>
              <a:t>A dál???</a:t>
            </a:r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dirty="0" smtClean="0"/>
              <a:t>*budeme se o </a:t>
            </a:r>
            <a:r>
              <a:rPr lang="cs-CZ" smtClean="0"/>
              <a:t>něm bavit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79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hodiny: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Probrat následující otázky:</a:t>
            </a:r>
          </a:p>
          <a:p>
            <a:pPr lvl="1"/>
            <a:r>
              <a:rPr lang="cs-CZ" dirty="0" smtClean="0"/>
              <a:t>Proč zkoumat důvěru ve zpravodajství?</a:t>
            </a:r>
          </a:p>
          <a:p>
            <a:pPr lvl="1"/>
            <a:r>
              <a:rPr lang="cs-CZ" dirty="0" smtClean="0"/>
              <a:t>Jaká teoretická východiska nám pomohou ji zkoumat?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3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situace v oblasti konzumace zpravodajství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Zpravodajství je do jisté míry konzumováno novými způsoby: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9" y="2734887"/>
            <a:ext cx="5153025" cy="357701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224" y="3700770"/>
            <a:ext cx="5362575" cy="2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7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 v oblasti konzumace zpravodajství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856" y="2369128"/>
            <a:ext cx="912173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5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 v oblasti konzumace zpravodajství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Důsledky: </a:t>
            </a:r>
          </a:p>
          <a:p>
            <a:pPr lvl="1"/>
            <a:r>
              <a:rPr lang="cs-CZ" dirty="0"/>
              <a:t>konzumace zpravodajství sytí jak potřeby „staré a obecné“ – informační, ale také potřeby „nové a zvláštní“ – </a:t>
            </a:r>
            <a:r>
              <a:rPr lang="cs-CZ" dirty="0" err="1"/>
              <a:t>sebeperformance</a:t>
            </a:r>
            <a:r>
              <a:rPr lang="cs-CZ" dirty="0"/>
              <a:t>, kultivace a konverze kulturního a sociálního </a:t>
            </a:r>
            <a:r>
              <a:rPr lang="cs-CZ" dirty="0" smtClean="0"/>
              <a:t>kapitálu</a:t>
            </a:r>
            <a:endParaRPr lang="cs-CZ" dirty="0"/>
          </a:p>
          <a:p>
            <a:pPr lvl="1"/>
            <a:r>
              <a:rPr lang="cs-CZ" dirty="0"/>
              <a:t>z hlediska recipienta/</a:t>
            </a:r>
            <a:r>
              <a:rPr lang="cs-CZ" dirty="0" err="1"/>
              <a:t>tky</a:t>
            </a:r>
            <a:r>
              <a:rPr lang="cs-CZ" dirty="0"/>
              <a:t> </a:t>
            </a:r>
            <a:r>
              <a:rPr lang="cs-CZ" dirty="0" smtClean="0"/>
              <a:t>dochází k </a:t>
            </a:r>
            <a:r>
              <a:rPr lang="cs-CZ" dirty="0" err="1" smtClean="0"/>
              <a:t>problematizaci</a:t>
            </a:r>
            <a:r>
              <a:rPr lang="cs-CZ" dirty="0" smtClean="0"/>
              <a:t> </a:t>
            </a:r>
            <a:r>
              <a:rPr lang="cs-CZ" dirty="0"/>
              <a:t>„autorství“ zpravodajství -&gt; dvoustupňový model </a:t>
            </a:r>
            <a:r>
              <a:rPr lang="cs-CZ" dirty="0" smtClean="0"/>
              <a:t>komunikace (producent-zprostředkovatel-konzument)</a:t>
            </a:r>
          </a:p>
          <a:p>
            <a:pPr lvl="1"/>
            <a:r>
              <a:rPr lang="cs-CZ" dirty="0" smtClean="0"/>
              <a:t>klasické způsoby zjišťování důvěry nefungují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610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 tedy smysl </a:t>
            </a:r>
            <a:r>
              <a:rPr lang="cs-CZ" dirty="0"/>
              <a:t>ptát se „</a:t>
            </a:r>
            <a:r>
              <a:rPr lang="cs-CZ" dirty="0" smtClean="0"/>
              <a:t>postaru“?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Důvěra je typicky zjišťována: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vztahu k médiu (TV, tisk, rozhlas, </a:t>
            </a:r>
            <a:r>
              <a:rPr lang="cs-CZ" dirty="0" smtClean="0"/>
              <a:t>internet):</a:t>
            </a:r>
          </a:p>
          <a:p>
            <a:pPr lvl="2"/>
            <a:r>
              <a:rPr lang="cs-CZ" dirty="0" smtClean="0"/>
              <a:t>například </a:t>
            </a:r>
            <a:r>
              <a:rPr lang="cs-CZ" dirty="0"/>
              <a:t>v českém kontextu otázka CVVM 2017 (zvýraznění provedl L. S.): „Řekněte prosím, důvěřujete nebo nedůvěřujete a) soudům, b) policii ČR, c) armádě, d) tisku, </a:t>
            </a:r>
            <a:r>
              <a:rPr lang="cs-CZ" b="1" dirty="0"/>
              <a:t>e) televizi, f) rádiu</a:t>
            </a:r>
            <a:r>
              <a:rPr lang="cs-CZ" dirty="0"/>
              <a:t>, g) odborům, h) církvím, i) neziskovým organizacím, j) bankám, </a:t>
            </a:r>
            <a:r>
              <a:rPr lang="cs-CZ" b="1" dirty="0"/>
              <a:t>k) internetu</a:t>
            </a:r>
            <a:r>
              <a:rPr lang="cs-CZ" dirty="0"/>
              <a:t>, o) výzkumům veřejného mínění?“ Možnosti odpovědí: rozhodně důvěřuje, spíše důvěřuje, spíše nedůvěřuje, rozhodně nedůvěřuje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ve vztahu ke zdroji:</a:t>
            </a:r>
          </a:p>
          <a:p>
            <a:pPr lvl="2"/>
            <a:r>
              <a:rPr lang="cs-CZ" dirty="0" smtClean="0"/>
              <a:t>srovnávací studie, atributy komunikátora (nestrannost, informovanost), selektivita (témat, faktů, přesnost reprezentace, novinářské hodnocení)</a:t>
            </a:r>
          </a:p>
          <a:p>
            <a:pPr lvl="1"/>
            <a:r>
              <a:rPr lang="cs-CZ" dirty="0" smtClean="0"/>
              <a:t>v komunikát:</a:t>
            </a:r>
          </a:p>
          <a:p>
            <a:pPr lvl="2"/>
            <a:r>
              <a:rPr lang="cs-CZ" dirty="0"/>
              <a:t>experimentální studie, vztah mezi důvěrou v komunikát a technologickými vlastnostmi rozhraní </a:t>
            </a:r>
            <a:r>
              <a:rPr lang="cs-CZ" dirty="0" smtClean="0"/>
              <a:t>(atraktivita designu, snadnost interakce, </a:t>
            </a:r>
            <a:r>
              <a:rPr lang="cs-CZ" dirty="0" err="1" smtClean="0"/>
              <a:t>navigovatelnost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nebo ve vše a nic:</a:t>
            </a:r>
          </a:p>
          <a:p>
            <a:pPr marL="310896" lvl="2" indent="0">
              <a:buNone/>
            </a:pPr>
            <a:endParaRPr lang="cs-CZ" dirty="0" smtClean="0"/>
          </a:p>
          <a:p>
            <a:pPr marL="310896" lvl="2" indent="0">
              <a:buNone/>
            </a:pPr>
            <a:endParaRPr lang="cs-CZ" dirty="0"/>
          </a:p>
          <a:p>
            <a:pPr marL="310896" lvl="2" indent="0">
              <a:buNone/>
            </a:pPr>
            <a:endParaRPr lang="cs-CZ" dirty="0" smtClean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3283528" y="5377039"/>
            <a:ext cx="1579417" cy="136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9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Zpravodajská média jako expertní systémy (proč je v kvalitativním výzkumu publik důležitá teorie)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Svět s přechodem k modernitě: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e globalizuje </a:t>
            </a:r>
          </a:p>
          <a:p>
            <a:pPr lvl="1"/>
            <a:r>
              <a:rPr lang="cs-CZ" dirty="0" smtClean="0"/>
              <a:t>vzrůstá v něm komplexita praxí a struktur (časoprostorové rozpojení = lidé a jejich aktivity působí v rámci širších časových a prostorových kontextů)</a:t>
            </a:r>
          </a:p>
          <a:p>
            <a:pPr lvl="1"/>
            <a:r>
              <a:rPr lang="cs-CZ" dirty="0" smtClean="0"/>
              <a:t>zároveň se tyto praxe a struktury </a:t>
            </a:r>
            <a:r>
              <a:rPr lang="cs-CZ" dirty="0" err="1" smtClean="0"/>
              <a:t>dekonvencionalizují</a:t>
            </a:r>
            <a:r>
              <a:rPr lang="cs-CZ" dirty="0" smtClean="0"/>
              <a:t> (větší individuální svoboda) </a:t>
            </a:r>
            <a:r>
              <a:rPr lang="cs-CZ" dirty="0"/>
              <a:t>[Giddens 1990; Wagner 1994</a:t>
            </a:r>
            <a:r>
              <a:rPr lang="cs-CZ" dirty="0" smtClean="0"/>
              <a:t>] -&gt; nutnost existence nějakých integračních mechanismů + potřeba informací (zpravodajství) </a:t>
            </a:r>
            <a:r>
              <a:rPr lang="cs-CZ" dirty="0"/>
              <a:t>[Nikolaus, </a:t>
            </a:r>
            <a:r>
              <a:rPr lang="cs-CZ" dirty="0" err="1"/>
              <a:t>Jackob</a:t>
            </a:r>
            <a:r>
              <a:rPr lang="cs-CZ" dirty="0"/>
              <a:t> 2010]</a:t>
            </a:r>
            <a:endParaRPr lang="cs-CZ" dirty="0" smtClean="0"/>
          </a:p>
          <a:p>
            <a:r>
              <a:rPr lang="cs-CZ" dirty="0" smtClean="0"/>
              <a:t>Expertní systémy: </a:t>
            </a:r>
            <a:r>
              <a:rPr lang="cs-CZ" dirty="0"/>
              <a:t>„… realizované technické systémy nebo odborné expertizy, jež organizují velké oblasti fyzického a sociálního prostředí, ve kterém dnes žijeme“ [Giddens 2003: 31-32</a:t>
            </a:r>
            <a:r>
              <a:rPr lang="cs-CZ" dirty="0" smtClean="0"/>
              <a:t>].</a:t>
            </a:r>
          </a:p>
          <a:p>
            <a:pPr lvl="1"/>
            <a:r>
              <a:rPr lang="cs-CZ" dirty="0" smtClean="0"/>
              <a:t>Funkce: </a:t>
            </a:r>
            <a:r>
              <a:rPr lang="cs-CZ" dirty="0"/>
              <a:t>substituují vědění na straně sociálních aktérů plynoucí ze </a:t>
            </a:r>
            <a:r>
              <a:rPr lang="cs-CZ" dirty="0" smtClean="0"/>
              <a:t>situací </a:t>
            </a:r>
            <a:r>
              <a:rPr lang="cs-CZ" dirty="0"/>
              <a:t>absence (ať už fyzické nebo informační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89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Víra – vyskytuje se v kontextech, kdy neexistuje alternativa (víra v Boha, že slunce vyjde), charakteristická pro tradiční společnosti (před příchodem modernity).</a:t>
            </a:r>
          </a:p>
          <a:p>
            <a:r>
              <a:rPr lang="cs-CZ" dirty="0" smtClean="0"/>
              <a:t>Důvěra – vyskytuje se v kontextech, kdy usuzujeme na základě pravděpodobnosti (potencialita, riziko alternativ)</a:t>
            </a:r>
          </a:p>
          <a:p>
            <a:r>
              <a:rPr lang="cs-CZ" dirty="0" smtClean="0"/>
              <a:t>Obě existují i dnes, důvěra však s časem hrála stále větší roli.</a:t>
            </a:r>
          </a:p>
          <a:p>
            <a:r>
              <a:rPr lang="cs-CZ" dirty="0" smtClean="0"/>
              <a:t>Giddens: „… důvěřivost ve spolehlivost osoby nebo systému </a:t>
            </a:r>
            <a:r>
              <a:rPr lang="cs-CZ" b="1" dirty="0" smtClean="0"/>
              <a:t>ve vztahu k </a:t>
            </a:r>
            <a:r>
              <a:rPr lang="cs-CZ" dirty="0" smtClean="0"/>
              <a:t>danému souboru výsledků nebo událostí, kde tato důvěřivost vyjadřuje víru v poctivost nebo lásku druhého nebo v přesnost abstraktních principů (technického vědění)“ [Giddens 1990: 34, překlad upraven, zvýraznění přidáno].</a:t>
            </a:r>
          </a:p>
          <a:p>
            <a:pPr lvl="1"/>
            <a:r>
              <a:rPr lang="cs-CZ" dirty="0" smtClean="0"/>
              <a:t>Všechny expertní systémy na ni závisí.</a:t>
            </a:r>
          </a:p>
          <a:p>
            <a:pPr lvl="1"/>
            <a:r>
              <a:rPr lang="cs-CZ" dirty="0" smtClean="0"/>
              <a:t>Je významným prvkem každodenního života a souvisí s pocitem ontologického bezpečí: </a:t>
            </a:r>
          </a:p>
          <a:p>
            <a:pPr lvl="2"/>
            <a:r>
              <a:rPr lang="cs-CZ" dirty="0" smtClean="0"/>
              <a:t>„Ontologické </a:t>
            </a:r>
            <a:r>
              <a:rPr lang="cs-CZ" dirty="0"/>
              <a:t>bezpečí je určitá forma, avšak velmi důležitá forma, pocitů bezpečí v širokém slova smyslu,… (t)</a:t>
            </a:r>
            <a:r>
              <a:rPr lang="cs-CZ" dirty="0" err="1"/>
              <a:t>ento</a:t>
            </a:r>
            <a:r>
              <a:rPr lang="cs-CZ" dirty="0"/>
              <a:t> výraz se týká důvěřivosti, kterou má většina lidských bytostí v trvalost své vlastní identity a ve stálost sociálního a materiálního prostředí svého jednání. Pocit spolehlivosti osob a věcí, tak klíčový pro pojem důvěry, je základem pocitů ontologického bezpečí“ [Giddens 2003: 85]</a:t>
            </a:r>
            <a:endParaRPr lang="cs-CZ" dirty="0" smtClean="0"/>
          </a:p>
          <a:p>
            <a:pPr lvl="1"/>
            <a:r>
              <a:rPr lang="cs-CZ" dirty="0" smtClean="0"/>
              <a:t>Vztahuje se jak k aktérům, tak k organizacím, resp. soc. institucím a jejich výsledkům:</a:t>
            </a:r>
          </a:p>
          <a:p>
            <a:pPr lvl="2"/>
            <a:r>
              <a:rPr lang="cs-CZ" dirty="0" smtClean="0"/>
              <a:t>Jak k žurnalistům, zpravodajským organizacím, žurnalistice a výsledným komunikátům, také k žurnalistickým normám a standardům.</a:t>
            </a:r>
          </a:p>
          <a:p>
            <a:pPr lvl="2"/>
            <a:r>
              <a:rPr lang="cs-CZ" dirty="0" smtClean="0"/>
              <a:t>Také k dalším aktérům: například zprostředkovatelům zpravodajství na OSS.</a:t>
            </a:r>
          </a:p>
        </p:txBody>
      </p:sp>
    </p:spTree>
    <p:extLst>
      <p:ext uri="{BB962C8B-B14F-4D97-AF65-F5344CB8AC3E}">
        <p14:creationId xmlns:p14="http://schemas.microsoft.com/office/powerpoint/2010/main" val="89956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tedy důvěra ve zpravodajství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hybridní v několika směrech:</a:t>
            </a:r>
          </a:p>
          <a:p>
            <a:pPr lvl="1"/>
            <a:r>
              <a:rPr lang="cs-CZ" dirty="0" smtClean="0"/>
              <a:t>Může se vztahovat k různým zdrojům:</a:t>
            </a:r>
          </a:p>
          <a:p>
            <a:pPr lvl="2"/>
            <a:r>
              <a:rPr lang="cs-CZ" dirty="0"/>
              <a:t>i</a:t>
            </a:r>
            <a:r>
              <a:rPr lang="cs-CZ" dirty="0" smtClean="0"/>
              <a:t>ndividuální aktér (žurnalista/</a:t>
            </a:r>
            <a:r>
              <a:rPr lang="cs-CZ" dirty="0" err="1" smtClean="0"/>
              <a:t>tka</a:t>
            </a:r>
            <a:r>
              <a:rPr lang="cs-CZ" dirty="0" smtClean="0"/>
              <a:t>, zprostředkovatel/</a:t>
            </a:r>
            <a:r>
              <a:rPr lang="cs-CZ" dirty="0" err="1" smtClean="0"/>
              <a:t>ka</a:t>
            </a:r>
            <a:r>
              <a:rPr lang="cs-CZ" dirty="0" smtClean="0"/>
              <a:t> komunikátu)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kupina, resp. organizace (redakce, zpravodajské médium, „značka“ (ČT apod.))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ormy a standardy jednání</a:t>
            </a:r>
          </a:p>
          <a:p>
            <a:pPr lvl="1"/>
            <a:r>
              <a:rPr lang="cs-CZ" dirty="0" smtClean="0"/>
              <a:t>Může nabývat různých dimenzí:</a:t>
            </a:r>
          </a:p>
          <a:p>
            <a:pPr lvl="2"/>
            <a:r>
              <a:rPr lang="cs-CZ" dirty="0" smtClean="0"/>
              <a:t>Reflexivní: neosobní standardy </a:t>
            </a:r>
            <a:r>
              <a:rPr lang="cs-CZ" dirty="0"/>
              <a:t>a </a:t>
            </a:r>
            <a:r>
              <a:rPr lang="cs-CZ" dirty="0" smtClean="0"/>
              <a:t>principy </a:t>
            </a:r>
            <a:r>
              <a:rPr lang="cs-CZ" dirty="0"/>
              <a:t>žurnalistiky (nestrannost, objektivita, pravdivost apod.) nebo </a:t>
            </a:r>
            <a:r>
              <a:rPr lang="cs-CZ" dirty="0" smtClean="0"/>
              <a:t>standardní organizačních postupy </a:t>
            </a:r>
            <a:r>
              <a:rPr lang="cs-CZ" dirty="0"/>
              <a:t>(ověřování, podloženost apod</a:t>
            </a:r>
            <a:r>
              <a:rPr lang="cs-CZ" dirty="0" smtClean="0"/>
              <a:t>.), </a:t>
            </a:r>
            <a:r>
              <a:rPr lang="cs-CZ" dirty="0" err="1" smtClean="0"/>
              <a:t>expertnost</a:t>
            </a:r>
            <a:r>
              <a:rPr lang="cs-CZ" dirty="0" smtClean="0"/>
              <a:t> zprostředkovatele.</a:t>
            </a:r>
          </a:p>
          <a:p>
            <a:pPr lvl="2"/>
            <a:r>
              <a:rPr lang="cs-CZ" dirty="0" smtClean="0"/>
              <a:t>Afektivní: reprezentace </a:t>
            </a:r>
            <a:r>
              <a:rPr lang="cs-CZ" dirty="0"/>
              <a:t>„</a:t>
            </a:r>
            <a:r>
              <a:rPr lang="cs-CZ" dirty="0" smtClean="0"/>
              <a:t>mého světonázoru“ (odpor ke „</a:t>
            </a:r>
            <a:r>
              <a:rPr lang="cs-CZ" dirty="0" err="1" smtClean="0"/>
              <a:t>sluníčkářům</a:t>
            </a:r>
            <a:r>
              <a:rPr lang="cs-CZ" dirty="0" smtClean="0"/>
              <a:t>“ apod.); sdílená skupinová identita (členství v rodině, přátelství, národnost,...).</a:t>
            </a:r>
          </a:p>
          <a:p>
            <a:r>
              <a:rPr lang="cs-CZ" dirty="0" smtClean="0"/>
              <a:t>Při konzumaci zpravodajství prostřednictvím OSS jsou všechny roviny ve hře. Nevíme však, jak spolu koexistují a proč.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166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1000</Words>
  <Application>Microsoft Office PowerPoint</Application>
  <PresentationFormat>Širokoúhlá obrazovka</PresentationFormat>
  <Paragraphs>114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Integrál</vt:lpstr>
      <vt:lpstr>Zpravodajství a důvěra v ně</vt:lpstr>
      <vt:lpstr>Cíle hodiny:</vt:lpstr>
      <vt:lpstr>Současná situace v oblasti konzumace zpravodajství</vt:lpstr>
      <vt:lpstr>Současná situace v oblasti konzumace zpravodajství</vt:lpstr>
      <vt:lpstr>Současná situace v oblasti konzumace zpravodajství</vt:lpstr>
      <vt:lpstr>Má tedy smysl ptát se „postaru“?</vt:lpstr>
      <vt:lpstr>Zpravodajská média jako expertní systémy (proč je v kvalitativním výzkumu publik důležitá teorie)</vt:lpstr>
      <vt:lpstr>Důvěra</vt:lpstr>
      <vt:lpstr>Jaká tedy důvěra ve zpravodajství je?</vt:lpstr>
      <vt:lpstr>Prezentace aplikace PowerPoint</vt:lpstr>
      <vt:lpstr>Prezentace aplikace PowerPoint</vt:lpstr>
      <vt:lpstr>Výzkumný problém </vt:lpstr>
      <vt:lpstr>Výzkumné otázky:</vt:lpstr>
      <vt:lpstr>Náběh k metodologii (proč v kvalitativním výzkumu nemůžeme „prostě jít do terénu“)</vt:lpstr>
      <vt:lpstr>Náběh k metodologii (proč v kvalitativním výzkumu nemůžeme „prostě jít do terénu“)</vt:lpstr>
      <vt:lpstr>Prezentace aplikace PowerPoint</vt:lpstr>
      <vt:lpstr>Vzorek*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Zpravodajství a důvěra v něj</dc:title>
  <dc:creator>Lukáš Slavík</dc:creator>
  <cp:lastModifiedBy>Lukáš Slavík</cp:lastModifiedBy>
  <cp:revision>50</cp:revision>
  <dcterms:created xsi:type="dcterms:W3CDTF">2019-02-28T08:42:15Z</dcterms:created>
  <dcterms:modified xsi:type="dcterms:W3CDTF">2019-03-04T11:50:10Z</dcterms:modified>
</cp:coreProperties>
</file>