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8"/>
  </p:notesMasterIdLst>
  <p:sldIdLst>
    <p:sldId id="256" r:id="rId2"/>
    <p:sldId id="282" r:id="rId3"/>
    <p:sldId id="283" r:id="rId4"/>
    <p:sldId id="286" r:id="rId5"/>
    <p:sldId id="288" r:id="rId6"/>
    <p:sldId id="289" r:id="rId7"/>
    <p:sldId id="297" r:id="rId8"/>
    <p:sldId id="292" r:id="rId9"/>
    <p:sldId id="295" r:id="rId10"/>
    <p:sldId id="290" r:id="rId11"/>
    <p:sldId id="301" r:id="rId12"/>
    <p:sldId id="293" r:id="rId13"/>
    <p:sldId id="300" r:id="rId14"/>
    <p:sldId id="294" r:id="rId15"/>
    <p:sldId id="296" r:id="rId16"/>
    <p:sldId id="298" r:id="rId17"/>
    <p:sldId id="299" r:id="rId18"/>
    <p:sldId id="304" r:id="rId19"/>
    <p:sldId id="284" r:id="rId20"/>
    <p:sldId id="272" r:id="rId21"/>
    <p:sldId id="257" r:id="rId22"/>
    <p:sldId id="268" r:id="rId23"/>
    <p:sldId id="269" r:id="rId24"/>
    <p:sldId id="270" r:id="rId25"/>
    <p:sldId id="271" r:id="rId26"/>
    <p:sldId id="273" r:id="rId27"/>
    <p:sldId id="305" r:id="rId28"/>
    <p:sldId id="303" r:id="rId29"/>
    <p:sldId id="315" r:id="rId30"/>
    <p:sldId id="317" r:id="rId31"/>
    <p:sldId id="267" r:id="rId32"/>
    <p:sldId id="318" r:id="rId33"/>
    <p:sldId id="306" r:id="rId34"/>
    <p:sldId id="316" r:id="rId35"/>
    <p:sldId id="258" r:id="rId36"/>
    <p:sldId id="279" r:id="rId37"/>
    <p:sldId id="302" r:id="rId38"/>
    <p:sldId id="319" r:id="rId39"/>
    <p:sldId id="320" r:id="rId40"/>
    <p:sldId id="321" r:id="rId41"/>
    <p:sldId id="322" r:id="rId42"/>
    <p:sldId id="323" r:id="rId43"/>
    <p:sldId id="287" r:id="rId44"/>
    <p:sldId id="285" r:id="rId45"/>
    <p:sldId id="324" r:id="rId46"/>
    <p:sldId id="307"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ek" initials="M" lastIdx="1" clrIdx="0">
    <p:extLst>
      <p:ext uri="{19B8F6BF-5375-455C-9EA6-DF929625EA0E}">
        <p15:presenceInfo xmlns:p15="http://schemas.microsoft.com/office/powerpoint/2012/main" userId="Mare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6" d="100"/>
          <a:sy n="116" d="100"/>
        </p:scale>
        <p:origin x="138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9FDA78-6293-4494-91C8-A964C4F2B3FF}" type="datetimeFigureOut">
              <a:rPr lang="en-GB" smtClean="0"/>
              <a:t>22/03/2020</a:t>
            </a:fld>
            <a:endParaRPr lang="en-GB"/>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C26F5-E2EB-416F-B410-D9E565CD94A2}" type="slidenum">
              <a:rPr lang="en-GB" smtClean="0"/>
              <a:t>‹#›</a:t>
            </a:fld>
            <a:endParaRPr lang="en-GB"/>
          </a:p>
        </p:txBody>
      </p:sp>
    </p:spTree>
    <p:extLst>
      <p:ext uri="{BB962C8B-B14F-4D97-AF65-F5344CB8AC3E}">
        <p14:creationId xmlns:p14="http://schemas.microsoft.com/office/powerpoint/2010/main" val="2451044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 decay efficiency</a:t>
            </a:r>
            <a:r>
              <a:rPr lang="en-US" baseline="0" dirty="0"/>
              <a:t> diminishes drastically with altitude</a:t>
            </a:r>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8</a:t>
            </a:fld>
            <a:endParaRPr lang="en-US" dirty="0"/>
          </a:p>
        </p:txBody>
      </p:sp>
    </p:spTree>
    <p:extLst>
      <p:ext uri="{BB962C8B-B14F-4D97-AF65-F5344CB8AC3E}">
        <p14:creationId xmlns:p14="http://schemas.microsoft.com/office/powerpoint/2010/main" val="4242565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a:t>Kliknutím lze upravit styl.</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22.03.2020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99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lIns="45720" tIns="91440" rIns="45720" bIns="9144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22.03.2020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2883984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91440" rIns="45720" bIns="9144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22.03.2020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2513986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22.03.2020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4272606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a:t>Kliknutím lze upravit styl.</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E5920D87-2C91-405F-B3C7-063DC8B230BC}" type="datetimeFigureOut">
              <a:rPr lang="cs-CZ" smtClean="0"/>
              <a:t>22.03.2020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385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cs-CZ"/>
              <a:t>Kliknutím lze upravit styl.</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5920D87-2C91-405F-B3C7-063DC8B230BC}" type="datetimeFigureOut">
              <a:rPr lang="cs-CZ" smtClean="0"/>
              <a:t>22.03.2020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4055409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cs-CZ"/>
              <a:t>Kliknutím lze upravit styl.</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822960" y="2582334"/>
            <a:ext cx="3703320" cy="33782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63440" y="2582334"/>
            <a:ext cx="3703320" cy="33782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E5920D87-2C91-405F-B3C7-063DC8B230BC}" type="datetimeFigureOut">
              <a:rPr lang="cs-CZ" smtClean="0"/>
              <a:t>22.03.2020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571836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E5920D87-2C91-405F-B3C7-063DC8B230BC}" type="datetimeFigureOut">
              <a:rPr lang="cs-CZ" smtClean="0"/>
              <a:t>22.03.2020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2759936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5920D87-2C91-405F-B3C7-063DC8B230BC}" type="datetimeFigureOut">
              <a:rPr lang="cs-CZ" smtClean="0"/>
              <a:t>22.03.2020</a:t>
            </a:fld>
            <a:endParaRPr lang="cs-C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cs-CZ"/>
          </a:p>
        </p:txBody>
      </p:sp>
      <p:sp>
        <p:nvSpPr>
          <p:cNvPr id="9" name="Slide Number Placeholder 8"/>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1000256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 y="0"/>
            <a:ext cx="303809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cs-CZ"/>
              <a:t>Kliknutím lze upravit styl.</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5920D87-2C91-405F-B3C7-063DC8B230BC}" type="datetimeFigureOut">
              <a:rPr lang="cs-CZ" smtClean="0"/>
              <a:t>22.03.2020</a:t>
            </a:fld>
            <a:endParaRPr lang="cs-CZ"/>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B849A74-03F1-49ED-A828-ADE56F6CA482}" type="slidenum">
              <a:rPr lang="cs-CZ" smtClean="0"/>
              <a:t>‹#›</a:t>
            </a:fld>
            <a:endParaRPr lang="cs-CZ"/>
          </a:p>
        </p:txBody>
      </p:sp>
    </p:spTree>
    <p:extLst>
      <p:ext uri="{BB962C8B-B14F-4D97-AF65-F5344CB8AC3E}">
        <p14:creationId xmlns:p14="http://schemas.microsoft.com/office/powerpoint/2010/main" val="307511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chemeClr val="tx1"/>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12" y="0"/>
            <a:ext cx="9143989"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22959" y="5907023"/>
            <a:ext cx="7589520"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chemeClr val="tx2"/>
                </a:solidFill>
              </a:defRPr>
            </a:lvl1pPr>
          </a:lstStyle>
          <a:p>
            <a:fld id="{E5920D87-2C91-405F-B3C7-063DC8B230BC}" type="datetimeFigureOut">
              <a:rPr lang="cs-CZ" smtClean="0"/>
              <a:t>22.03.2020</a:t>
            </a:fld>
            <a:endParaRPr lang="cs-CZ"/>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B849A74-03F1-49ED-A828-ADE56F6CA482}" type="slidenum">
              <a:rPr lang="cs-CZ" smtClean="0"/>
              <a:t>‹#›</a:t>
            </a:fld>
            <a:endParaRPr lang="cs-CZ"/>
          </a:p>
        </p:txBody>
      </p:sp>
    </p:spTree>
    <p:extLst>
      <p:ext uri="{BB962C8B-B14F-4D97-AF65-F5344CB8AC3E}">
        <p14:creationId xmlns:p14="http://schemas.microsoft.com/office/powerpoint/2010/main" val="1858954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12" y="6400800"/>
            <a:ext cx="914398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5920D87-2C91-405F-B3C7-063DC8B230BC}" type="datetimeFigureOut">
              <a:rPr lang="cs-CZ" smtClean="0"/>
              <a:t>22.03.2020</a:t>
            </a:fld>
            <a:endParaRPr lang="cs-CZ"/>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cs-CZ"/>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B849A74-03F1-49ED-A828-ADE56F6CA482}" type="slidenum">
              <a:rPr lang="cs-CZ" smtClean="0"/>
              <a:t>‹#›</a:t>
            </a:fld>
            <a:endParaRPr lang="cs-CZ"/>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06592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aerospace.org/story/space-debris-and-space-traffic-management"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unoosa.org/res/oosadoc/data/documents/2019/aac_105c_12019crp/aac_105c_12019crp_7_0_html/AC105_C1_2019_CRP07E.pdf"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youtube.com/watch?v=9q3uNcJh4pc"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unoosa.org/res/oosadoc/data/documents/2019/aac_105c_1l/aac_105c_1l_374add_2_0_html/AC105_C1_L374Add02E.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V_eEXScLFBA" TargetMode="External"/><Relationship Id="rId2" Type="http://schemas.openxmlformats.org/officeDocument/2006/relationships/hyperlink" Target="https://www.jpl.nasa.gov/news/news.php?feature=7194" TargetMode="External"/><Relationship Id="rId1" Type="http://schemas.openxmlformats.org/officeDocument/2006/relationships/slideLayout" Target="../slideLayouts/slideLayout2.xml"/><Relationship Id="rId4" Type="http://schemas.openxmlformats.org/officeDocument/2006/relationships/hyperlink" Target="https://www.vox.com/xpress/2014/9/8/6118717/interactives-calculator-asteroid-meteoroid-meteorite-comet-destro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youtube.com/watch?v=vq3nWnTkFbk"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bbc.com/news/science-environment-47607696"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video" Target="NULL" TargetMode="External"/><Relationship Id="rId7" Type="http://schemas.openxmlformats.org/officeDocument/2006/relationships/image" Target="../media/image43.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2.png"/><Relationship Id="rId5" Type="http://schemas.openxmlformats.org/officeDocument/2006/relationships/slideLayout" Target="../slideLayouts/slideLayout2.xml"/><Relationship Id="rId4" Type="http://schemas.microsoft.com/office/2007/relationships/media" Target="../media/media2.mov"/></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hyperlink" Target="https://www.youtube.com/watch?v=dVS4Q4VgDxk"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ww.youtube.com/watch?v=odGrgsLkfUQ"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4disyKG7XtU" TargetMode="External"/><Relationship Id="rId2" Type="http://schemas.openxmlformats.org/officeDocument/2006/relationships/hyperlink" Target="https://www.youtube.com/watch?v=EhgR2g_UOJ4" TargetMode="External"/><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2" Type="http://schemas.openxmlformats.org/officeDocument/2006/relationships/hyperlink" Target="https://www.facebook.com/michiokaku/?__tn__=K-R&amp;eid=ARAlwpZRKcfBtGe7PXoKu30b9kKgRyHWfL2N0V0eur4L48BcGPIHX0ALA-otdqIcXg2lY4VgUN8uSWys&amp;fref=mentions&amp;__xts__%5B0%5D=68.ARDUk23Fzm1LvqCpgsUEtlNSNvsCeWo3_6jx7DHW5iV9kw0C85cMlJaTymnicCCi2DOCU6OFOnM77ntMAYSbPhL2OYOnZ8jf3Czm7X971CFpkEbubaLlbVRfWc8OVDUCxRIUcH6vezHRLXufeC6t7WWFX-GM1bUYf8SSJwF3rSpNJuR09FahnX7kPdpqVfjI_V-ddP4p56Dwrwah0XHwpcXBF2FVjqWfVwN_gxW1207gE01XfnJ9IMvI0qxyj9Vx-MXvgz5K5e0qOiCkI2dyWiLv3K4F8dJechhl1Ool8ZTJuhfkOgBn6fWIt8Xs9Zw45RIkeL70Xiz6bnN6p203LZ5ZlDqLFY9x-H7apinJh8rawMoAlm6c"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OfvkKBNup5A" TargetMode="External"/><Relationship Id="rId7" Type="http://schemas.openxmlformats.org/officeDocument/2006/relationships/hyperlink" Target="https://www.youtube.com/watch?v=qXXZLoq2zFc" TargetMode="External"/><Relationship Id="rId2" Type="http://schemas.openxmlformats.org/officeDocument/2006/relationships/hyperlink" Target="https://www.youtube.com/watch?v=itdYS9XF4a0&amp;t=308s" TargetMode="External"/><Relationship Id="rId1" Type="http://schemas.openxmlformats.org/officeDocument/2006/relationships/slideLayout" Target="../slideLayouts/slideLayout2.xml"/><Relationship Id="rId6" Type="http://schemas.openxmlformats.org/officeDocument/2006/relationships/hyperlink" Target="https://www.youtube.com/watch?v=fu3645D4ZlI" TargetMode="External"/><Relationship Id="rId5" Type="http://schemas.openxmlformats.org/officeDocument/2006/relationships/hyperlink" Target="https://www.youtube.com/watch?v=HJfy8acFaOg" TargetMode="External"/><Relationship Id="rId4" Type="http://schemas.openxmlformats.org/officeDocument/2006/relationships/hyperlink" Target="https://www.youtube.com/watch?v=Ez609kf49y8"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espi.or.at/news/new-espi-report-european-space-weather-services" TargetMode="External"/><Relationship Id="rId2" Type="http://schemas.openxmlformats.org/officeDocument/2006/relationships/hyperlink" Target="http://www.jwc.nato.int/images/stories/_news_items_/2017/SPACESUPPORT_NATO_ThreeSwordsJuly17.pdf" TargetMode="External"/><Relationship Id="rId1" Type="http://schemas.openxmlformats.org/officeDocument/2006/relationships/slideLayout" Target="../slideLayouts/slideLayout2.xml"/><Relationship Id="rId5" Type="http://schemas.openxmlformats.org/officeDocument/2006/relationships/hyperlink" Target="https://esamultimedia.esa.int/multimedia/publications/BR-338/BR-338.pdf" TargetMode="External"/><Relationship Id="rId4" Type="http://schemas.openxmlformats.org/officeDocument/2006/relationships/hyperlink" Target="https://espi.or.at/publications/espi-public-reports/send/2-public-espi-reports/371-security-in-outer-space-rising-stakes-for-europ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descr="Logo_Signature_Cover_PPT">
            <a:extLst>
              <a:ext uri="{FF2B5EF4-FFF2-40B4-BE49-F238E27FC236}">
                <a16:creationId xmlns:a16="http://schemas.microsoft.com/office/drawing/2014/main" id="{86D240C7-F734-4BEA-AD3C-3E74D3C090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7115"/>
          <a:stretch>
            <a:fillRect/>
          </a:stretch>
        </p:blipFill>
        <p:spPr bwMode="auto">
          <a:xfrm>
            <a:off x="1411683" y="95179"/>
            <a:ext cx="7757255" cy="714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001_cover">
            <a:extLst>
              <a:ext uri="{FF2B5EF4-FFF2-40B4-BE49-F238E27FC236}">
                <a16:creationId xmlns:a16="http://schemas.microsoft.com/office/drawing/2014/main" id="{355A0D8A-27CF-457E-90B3-307F1BE8D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8" y="1087803"/>
            <a:ext cx="9119062"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ctrTitle"/>
          </p:nvPr>
        </p:nvSpPr>
        <p:spPr>
          <a:xfrm>
            <a:off x="0" y="110677"/>
            <a:ext cx="7732317" cy="3566160"/>
          </a:xfrm>
        </p:spPr>
        <p:txBody>
          <a:bodyPr>
            <a:normAutofit/>
          </a:bodyPr>
          <a:lstStyle/>
          <a:p>
            <a:r>
              <a:rPr lang="en-US" sz="2200" dirty="0"/>
              <a:t>BSS194</a:t>
            </a:r>
            <a:r>
              <a:rPr lang="en-US" dirty="0"/>
              <a:t> </a:t>
            </a:r>
            <a:br>
              <a:rPr lang="en-US" dirty="0"/>
            </a:br>
            <a:r>
              <a:rPr lang="cs-CZ" sz="8900" dirty="0" err="1"/>
              <a:t>Threats</a:t>
            </a:r>
            <a:r>
              <a:rPr lang="cs-CZ" sz="8900" dirty="0"/>
              <a:t> </a:t>
            </a:r>
            <a:r>
              <a:rPr lang="cs-CZ" sz="8900" dirty="0" err="1"/>
              <a:t>from</a:t>
            </a:r>
            <a:r>
              <a:rPr lang="cs-CZ" sz="8900" dirty="0"/>
              <a:t> </a:t>
            </a:r>
            <a:r>
              <a:rPr lang="cs-CZ" sz="8900" dirty="0" err="1"/>
              <a:t>Outer</a:t>
            </a:r>
            <a:r>
              <a:rPr lang="cs-CZ" sz="8900" dirty="0"/>
              <a:t> </a:t>
            </a:r>
            <a:r>
              <a:rPr lang="cs-CZ" sz="8900" dirty="0" err="1"/>
              <a:t>Space</a:t>
            </a:r>
            <a:endParaRPr lang="cs-CZ" sz="3600" dirty="0"/>
          </a:p>
        </p:txBody>
      </p:sp>
      <p:sp>
        <p:nvSpPr>
          <p:cNvPr id="3" name="Podnadpis 2"/>
          <p:cNvSpPr>
            <a:spLocks noGrp="1"/>
          </p:cNvSpPr>
          <p:nvPr>
            <p:ph type="subTitle" idx="1"/>
          </p:nvPr>
        </p:nvSpPr>
        <p:spPr>
          <a:xfrm>
            <a:off x="24938" y="4859536"/>
            <a:ext cx="2997231" cy="1143000"/>
          </a:xfrm>
        </p:spPr>
        <p:txBody>
          <a:bodyPr>
            <a:normAutofit/>
          </a:bodyPr>
          <a:lstStyle/>
          <a:p>
            <a:pPr algn="r"/>
            <a:r>
              <a:rPr lang="cs-CZ" dirty="0"/>
              <a:t>Marek</a:t>
            </a:r>
            <a:r>
              <a:rPr lang="en-US" dirty="0"/>
              <a:t> </a:t>
            </a:r>
            <a:r>
              <a:rPr lang="cs-CZ" dirty="0" err="1"/>
              <a:t>Dvoracek</a:t>
            </a:r>
            <a:endParaRPr lang="en-US" dirty="0"/>
          </a:p>
          <a:p>
            <a:pPr algn="r"/>
            <a:r>
              <a:rPr lang="cs-CZ" dirty="0"/>
              <a:t>24</a:t>
            </a:r>
            <a:r>
              <a:rPr lang="en-US" dirty="0"/>
              <a:t>. </a:t>
            </a:r>
            <a:r>
              <a:rPr lang="cs-CZ" dirty="0"/>
              <a:t>3</a:t>
            </a:r>
            <a:r>
              <a:rPr lang="en-US" dirty="0"/>
              <a:t>. 20</a:t>
            </a:r>
            <a:r>
              <a:rPr lang="cs-CZ" dirty="0"/>
              <a:t>20</a:t>
            </a:r>
          </a:p>
          <a:p>
            <a:endParaRPr lang="cs-CZ" dirty="0"/>
          </a:p>
        </p:txBody>
      </p:sp>
    </p:spTree>
    <p:extLst>
      <p:ext uri="{BB962C8B-B14F-4D97-AF65-F5344CB8AC3E}">
        <p14:creationId xmlns:p14="http://schemas.microsoft.com/office/powerpoint/2010/main" val="623036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789CE1-F52A-4BFB-8E9E-042FD553558E}"/>
              </a:ext>
            </a:extLst>
          </p:cNvPr>
          <p:cNvSpPr>
            <a:spLocks noGrp="1"/>
          </p:cNvSpPr>
          <p:nvPr>
            <p:ph type="title"/>
          </p:nvPr>
        </p:nvSpPr>
        <p:spPr/>
        <p:txBody>
          <a:bodyPr/>
          <a:lstStyle/>
          <a:p>
            <a:endParaRPr lang="en-GB"/>
          </a:p>
        </p:txBody>
      </p:sp>
      <p:pic>
        <p:nvPicPr>
          <p:cNvPr id="4" name="Picture 5">
            <a:extLst>
              <a:ext uri="{FF2B5EF4-FFF2-40B4-BE49-F238E27FC236}">
                <a16:creationId xmlns:a16="http://schemas.microsoft.com/office/drawing/2014/main" id="{969C1E0D-1EE8-43C3-9A00-F44F190B813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2795" y="83077"/>
            <a:ext cx="7918407" cy="2900347"/>
          </a:xfrm>
          <a:prstGeom prst="rect">
            <a:avLst/>
          </a:prstGeom>
        </p:spPr>
      </p:pic>
      <p:pic>
        <p:nvPicPr>
          <p:cNvPr id="8" name="Picture 4">
            <a:extLst>
              <a:ext uri="{FF2B5EF4-FFF2-40B4-BE49-F238E27FC236}">
                <a16:creationId xmlns:a16="http://schemas.microsoft.com/office/drawing/2014/main" id="{933DFB36-6D12-400F-9C31-59EDC591C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642" y="3489604"/>
            <a:ext cx="6732715" cy="3308566"/>
          </a:xfrm>
          <a:prstGeom prst="rect">
            <a:avLst/>
          </a:prstGeom>
        </p:spPr>
      </p:pic>
      <p:sp>
        <p:nvSpPr>
          <p:cNvPr id="10" name="TextBox 11">
            <a:extLst>
              <a:ext uri="{FF2B5EF4-FFF2-40B4-BE49-F238E27FC236}">
                <a16:creationId xmlns:a16="http://schemas.microsoft.com/office/drawing/2014/main" id="{AF926ED0-3213-4A10-8A42-811D0E91EB70}"/>
              </a:ext>
            </a:extLst>
          </p:cNvPr>
          <p:cNvSpPr txBox="1"/>
          <p:nvPr/>
        </p:nvSpPr>
        <p:spPr>
          <a:xfrm>
            <a:off x="3570246" y="4067586"/>
            <a:ext cx="2303611" cy="738664"/>
          </a:xfrm>
          <a:prstGeom prst="rect">
            <a:avLst/>
          </a:prstGeom>
          <a:solidFill>
            <a:schemeClr val="accent2">
              <a:alpha val="69000"/>
            </a:schemeClr>
          </a:solidFill>
        </p:spPr>
        <p:txBody>
          <a:bodyPr wrap="square" rtlCol="0">
            <a:spAutoFit/>
          </a:bodyPr>
          <a:lstStyle/>
          <a:p>
            <a:r>
              <a:rPr lang="en-US" sz="1400" dirty="0"/>
              <a:t>Feng Yun-1C anti-satellite test (2007): 34% increase of trackable objects</a:t>
            </a:r>
            <a:endParaRPr lang="en-GB" sz="1400" dirty="0"/>
          </a:p>
        </p:txBody>
      </p:sp>
      <p:cxnSp>
        <p:nvCxnSpPr>
          <p:cNvPr id="11" name="Straight Arrow Connector 6">
            <a:extLst>
              <a:ext uri="{FF2B5EF4-FFF2-40B4-BE49-F238E27FC236}">
                <a16:creationId xmlns:a16="http://schemas.microsoft.com/office/drawing/2014/main" id="{6D2F4DCD-1CB7-4DC5-99B2-7DC41AFEA406}"/>
              </a:ext>
            </a:extLst>
          </p:cNvPr>
          <p:cNvCxnSpPr>
            <a:cxnSpLocks/>
          </p:cNvCxnSpPr>
          <p:nvPr/>
        </p:nvCxnSpPr>
        <p:spPr>
          <a:xfrm>
            <a:off x="5184183" y="4610746"/>
            <a:ext cx="1517077" cy="3917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1">
            <a:extLst>
              <a:ext uri="{FF2B5EF4-FFF2-40B4-BE49-F238E27FC236}">
                <a16:creationId xmlns:a16="http://schemas.microsoft.com/office/drawing/2014/main" id="{9211DB04-7E0F-4C59-8A43-11BAAF48F25E}"/>
              </a:ext>
            </a:extLst>
          </p:cNvPr>
          <p:cNvSpPr txBox="1"/>
          <p:nvPr/>
        </p:nvSpPr>
        <p:spPr>
          <a:xfrm>
            <a:off x="6483221" y="2999064"/>
            <a:ext cx="2303611" cy="738664"/>
          </a:xfrm>
          <a:prstGeom prst="rect">
            <a:avLst/>
          </a:prstGeom>
          <a:solidFill>
            <a:schemeClr val="accent2">
              <a:alpha val="69000"/>
            </a:schemeClr>
          </a:solidFill>
        </p:spPr>
        <p:txBody>
          <a:bodyPr wrap="square" rtlCol="0">
            <a:spAutoFit/>
          </a:bodyPr>
          <a:lstStyle/>
          <a:p>
            <a:r>
              <a:rPr lang="en-US" sz="1400" dirty="0"/>
              <a:t>Iridium-33 and Cosmos-2251 collision (2009): 17% increase of trackable objects</a:t>
            </a:r>
            <a:endParaRPr lang="en-GB" sz="1400" dirty="0"/>
          </a:p>
        </p:txBody>
      </p:sp>
      <p:cxnSp>
        <p:nvCxnSpPr>
          <p:cNvPr id="15" name="Straight Arrow Connector 8">
            <a:extLst>
              <a:ext uri="{FF2B5EF4-FFF2-40B4-BE49-F238E27FC236}">
                <a16:creationId xmlns:a16="http://schemas.microsoft.com/office/drawing/2014/main" id="{8C716CE5-E315-4E75-A2A5-BC90E0D175B0}"/>
              </a:ext>
            </a:extLst>
          </p:cNvPr>
          <p:cNvCxnSpPr>
            <a:cxnSpLocks/>
          </p:cNvCxnSpPr>
          <p:nvPr/>
        </p:nvCxnSpPr>
        <p:spPr>
          <a:xfrm>
            <a:off x="6701260" y="3737728"/>
            <a:ext cx="226482" cy="8730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4755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F03F76-4058-4757-B317-0B2458583648}"/>
              </a:ext>
            </a:extLst>
          </p:cNvPr>
          <p:cNvSpPr>
            <a:spLocks noGrp="1"/>
          </p:cNvSpPr>
          <p:nvPr>
            <p:ph type="title"/>
          </p:nvPr>
        </p:nvSpPr>
        <p:spPr/>
        <p:txBody>
          <a:bodyPr/>
          <a:lstStyle/>
          <a:p>
            <a:endParaRPr lang="en-GB"/>
          </a:p>
        </p:txBody>
      </p:sp>
      <p:sp>
        <p:nvSpPr>
          <p:cNvPr id="3" name="Zástupný obsah 2">
            <a:extLst>
              <a:ext uri="{FF2B5EF4-FFF2-40B4-BE49-F238E27FC236}">
                <a16:creationId xmlns:a16="http://schemas.microsoft.com/office/drawing/2014/main" id="{1DD03365-DF7A-4FA8-9F28-53FD4A860FF0}"/>
              </a:ext>
            </a:extLst>
          </p:cNvPr>
          <p:cNvSpPr>
            <a:spLocks noGrp="1"/>
          </p:cNvSpPr>
          <p:nvPr>
            <p:ph idx="1"/>
          </p:nvPr>
        </p:nvSpPr>
        <p:spPr>
          <a:xfrm>
            <a:off x="534693" y="5269424"/>
            <a:ext cx="7832068" cy="599670"/>
          </a:xfrm>
        </p:spPr>
        <p:txBody>
          <a:bodyPr/>
          <a:lstStyle/>
          <a:p>
            <a:r>
              <a:rPr lang="en-GB" dirty="0">
                <a:hlinkClick r:id="rId2"/>
              </a:rPr>
              <a:t>https://aerospace.org/story/space-debris-and-space-traffic-management</a:t>
            </a:r>
            <a:endParaRPr lang="en-GB" dirty="0"/>
          </a:p>
        </p:txBody>
      </p:sp>
      <p:pic>
        <p:nvPicPr>
          <p:cNvPr id="5" name="Obrázek 4">
            <a:extLst>
              <a:ext uri="{FF2B5EF4-FFF2-40B4-BE49-F238E27FC236}">
                <a16:creationId xmlns:a16="http://schemas.microsoft.com/office/drawing/2014/main" id="{A8291E9F-F8B8-48BF-8066-5E8E98B38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7845"/>
            <a:ext cx="9144000" cy="2944550"/>
          </a:xfrm>
          <a:prstGeom prst="rect">
            <a:avLst/>
          </a:prstGeom>
        </p:spPr>
      </p:pic>
    </p:spTree>
    <p:extLst>
      <p:ext uri="{BB962C8B-B14F-4D97-AF65-F5344CB8AC3E}">
        <p14:creationId xmlns:p14="http://schemas.microsoft.com/office/powerpoint/2010/main" val="2878822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A00628-8F9C-44CF-8164-488843FC1272}"/>
              </a:ext>
            </a:extLst>
          </p:cNvPr>
          <p:cNvSpPr>
            <a:spLocks noGrp="1"/>
          </p:cNvSpPr>
          <p:nvPr>
            <p:ph type="title"/>
          </p:nvPr>
        </p:nvSpPr>
        <p:spPr>
          <a:xfrm>
            <a:off x="0" y="0"/>
            <a:ext cx="7543800" cy="1450757"/>
          </a:xfrm>
        </p:spPr>
        <p:txBody>
          <a:bodyPr/>
          <a:lstStyle/>
          <a:p>
            <a:r>
              <a:rPr lang="cs-CZ" dirty="0" err="1"/>
              <a:t>Why</a:t>
            </a:r>
            <a:r>
              <a:rPr lang="cs-CZ" dirty="0"/>
              <a:t> </a:t>
            </a:r>
            <a:r>
              <a:rPr lang="cs-CZ" dirty="0" err="1"/>
              <a:t>even</a:t>
            </a:r>
            <a:r>
              <a:rPr lang="cs-CZ" dirty="0"/>
              <a:t> care?</a:t>
            </a:r>
            <a:endParaRPr lang="en-GB" dirty="0"/>
          </a:p>
        </p:txBody>
      </p:sp>
      <p:pic>
        <p:nvPicPr>
          <p:cNvPr id="4" name="Picture 4">
            <a:extLst>
              <a:ext uri="{FF2B5EF4-FFF2-40B4-BE49-F238E27FC236}">
                <a16:creationId xmlns:a16="http://schemas.microsoft.com/office/drawing/2014/main" id="{0CD2D477-BB57-4023-BB34-69A295279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973" y="4127091"/>
            <a:ext cx="3144320" cy="1596943"/>
          </a:xfrm>
          <a:prstGeom prst="rect">
            <a:avLst/>
          </a:prstGeom>
        </p:spPr>
      </p:pic>
      <p:pic>
        <p:nvPicPr>
          <p:cNvPr id="5" name="Picture 7">
            <a:extLst>
              <a:ext uri="{FF2B5EF4-FFF2-40B4-BE49-F238E27FC236}">
                <a16:creationId xmlns:a16="http://schemas.microsoft.com/office/drawing/2014/main" id="{70E112B0-836C-4D11-A66A-C3E8F154946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22092" b="7011"/>
          <a:stretch/>
        </p:blipFill>
        <p:spPr>
          <a:xfrm>
            <a:off x="4647773" y="14271"/>
            <a:ext cx="4394340" cy="3124136"/>
          </a:xfrm>
          <a:prstGeom prst="rect">
            <a:avLst/>
          </a:prstGeom>
        </p:spPr>
      </p:pic>
      <p:pic>
        <p:nvPicPr>
          <p:cNvPr id="6" name="Picture 3">
            <a:extLst>
              <a:ext uri="{FF2B5EF4-FFF2-40B4-BE49-F238E27FC236}">
                <a16:creationId xmlns:a16="http://schemas.microsoft.com/office/drawing/2014/main" id="{8A365E54-6DB4-43AF-8BB1-9F382D80C8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379" b="8453"/>
          <a:stretch/>
        </p:blipFill>
        <p:spPr>
          <a:xfrm>
            <a:off x="277936" y="2471981"/>
            <a:ext cx="4282694" cy="3184900"/>
          </a:xfrm>
          <a:prstGeom prst="rect">
            <a:avLst/>
          </a:prstGeom>
        </p:spPr>
      </p:pic>
      <p:cxnSp>
        <p:nvCxnSpPr>
          <p:cNvPr id="7" name="Straight Arrow Connector 9">
            <a:extLst>
              <a:ext uri="{FF2B5EF4-FFF2-40B4-BE49-F238E27FC236}">
                <a16:creationId xmlns:a16="http://schemas.microsoft.com/office/drawing/2014/main" id="{19249F9E-675B-48C1-BEE5-EBAAA3163448}"/>
              </a:ext>
            </a:extLst>
          </p:cNvPr>
          <p:cNvCxnSpPr>
            <a:cxnSpLocks/>
          </p:cNvCxnSpPr>
          <p:nvPr/>
        </p:nvCxnSpPr>
        <p:spPr>
          <a:xfrm flipV="1">
            <a:off x="1462396" y="1585000"/>
            <a:ext cx="4771283" cy="14507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19">
            <a:extLst>
              <a:ext uri="{FF2B5EF4-FFF2-40B4-BE49-F238E27FC236}">
                <a16:creationId xmlns:a16="http://schemas.microsoft.com/office/drawing/2014/main" id="{F8E6F3CD-077E-4755-A77C-F8807F77300D}"/>
              </a:ext>
            </a:extLst>
          </p:cNvPr>
          <p:cNvCxnSpPr>
            <a:cxnSpLocks/>
          </p:cNvCxnSpPr>
          <p:nvPr/>
        </p:nvCxnSpPr>
        <p:spPr>
          <a:xfrm flipH="1">
            <a:off x="6817060" y="767166"/>
            <a:ext cx="583381" cy="35336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45">
            <a:extLst>
              <a:ext uri="{FF2B5EF4-FFF2-40B4-BE49-F238E27FC236}">
                <a16:creationId xmlns:a16="http://schemas.microsoft.com/office/drawing/2014/main" id="{341A0113-8A5A-4C05-8A13-9BECFD11CCB6}"/>
              </a:ext>
            </a:extLst>
          </p:cNvPr>
          <p:cNvSpPr/>
          <p:nvPr/>
        </p:nvSpPr>
        <p:spPr>
          <a:xfrm>
            <a:off x="6346084" y="4017254"/>
            <a:ext cx="289518" cy="6858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23">
            <a:extLst>
              <a:ext uri="{FF2B5EF4-FFF2-40B4-BE49-F238E27FC236}">
                <a16:creationId xmlns:a16="http://schemas.microsoft.com/office/drawing/2014/main" id="{49970976-FA03-4D14-8AB6-FFA9D391F753}"/>
              </a:ext>
            </a:extLst>
          </p:cNvPr>
          <p:cNvSpPr/>
          <p:nvPr/>
        </p:nvSpPr>
        <p:spPr>
          <a:xfrm>
            <a:off x="7063869" y="4223447"/>
            <a:ext cx="1669774" cy="268517"/>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220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02F8AE-2B45-4D56-9776-AD95388F0B33}"/>
              </a:ext>
            </a:extLst>
          </p:cNvPr>
          <p:cNvSpPr>
            <a:spLocks noGrp="1"/>
          </p:cNvSpPr>
          <p:nvPr>
            <p:ph type="title"/>
          </p:nvPr>
        </p:nvSpPr>
        <p:spPr>
          <a:xfrm>
            <a:off x="288270" y="4510007"/>
            <a:ext cx="3361582" cy="1489388"/>
          </a:xfrm>
        </p:spPr>
        <p:txBody>
          <a:bodyPr>
            <a:normAutofit fontScale="90000"/>
          </a:bodyPr>
          <a:lstStyle/>
          <a:p>
            <a:r>
              <a:rPr lang="en-GB" sz="2200" dirty="0">
                <a:hlinkClick r:id="rId2"/>
              </a:rPr>
              <a:t>http://www.unoosa.org/res/oosadoc/data/documents/2019/aac_105c_12019crp/aac_105c_12019crp_7_0_html/AC105_C1_2019_CRP07E.pdf</a:t>
            </a:r>
            <a:endParaRPr lang="en-GB" sz="2200" dirty="0"/>
          </a:p>
        </p:txBody>
      </p:sp>
      <p:pic>
        <p:nvPicPr>
          <p:cNvPr id="11" name="Zástupný obsah 10">
            <a:extLst>
              <a:ext uri="{FF2B5EF4-FFF2-40B4-BE49-F238E27FC236}">
                <a16:creationId xmlns:a16="http://schemas.microsoft.com/office/drawing/2014/main" id="{B5DFFE30-CD5B-4875-88D6-52521BE84D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2308" y="182106"/>
            <a:ext cx="4834913" cy="3475494"/>
          </a:xfrm>
        </p:spPr>
      </p:pic>
      <p:pic>
        <p:nvPicPr>
          <p:cNvPr id="13" name="Obrázek 12">
            <a:extLst>
              <a:ext uri="{FF2B5EF4-FFF2-40B4-BE49-F238E27FC236}">
                <a16:creationId xmlns:a16="http://schemas.microsoft.com/office/drawing/2014/main" id="{03CF1814-739D-4794-ABEB-F928AD0A2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392" y="3772348"/>
            <a:ext cx="5274866" cy="2964706"/>
          </a:xfrm>
          <a:prstGeom prst="rect">
            <a:avLst/>
          </a:prstGeom>
        </p:spPr>
      </p:pic>
    </p:spTree>
    <p:extLst>
      <p:ext uri="{BB962C8B-B14F-4D97-AF65-F5344CB8AC3E}">
        <p14:creationId xmlns:p14="http://schemas.microsoft.com/office/powerpoint/2010/main" val="3828055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225E0A-55D9-4E86-8A96-AAE3E11F4F3D}"/>
              </a:ext>
            </a:extLst>
          </p:cNvPr>
          <p:cNvSpPr>
            <a:spLocks noGrp="1"/>
          </p:cNvSpPr>
          <p:nvPr>
            <p:ph type="title"/>
          </p:nvPr>
        </p:nvSpPr>
        <p:spPr/>
        <p:txBody>
          <a:bodyPr/>
          <a:lstStyle/>
          <a:p>
            <a:r>
              <a:rPr lang="cs-CZ" dirty="0" err="1"/>
              <a:t>What</a:t>
            </a:r>
            <a:r>
              <a:rPr lang="cs-CZ" dirty="0"/>
              <a:t> to do </a:t>
            </a:r>
            <a:r>
              <a:rPr lang="cs-CZ" dirty="0" err="1"/>
              <a:t>now</a:t>
            </a:r>
            <a:r>
              <a:rPr lang="cs-CZ" dirty="0"/>
              <a:t>?</a:t>
            </a:r>
            <a:endParaRPr lang="en-GB" dirty="0"/>
          </a:p>
        </p:txBody>
      </p:sp>
      <p:pic>
        <p:nvPicPr>
          <p:cNvPr id="4" name="Content Placeholder 3">
            <a:extLst>
              <a:ext uri="{FF2B5EF4-FFF2-40B4-BE49-F238E27FC236}">
                <a16:creationId xmlns:a16="http://schemas.microsoft.com/office/drawing/2014/main" id="{91E53AE3-C278-47A0-943C-17872DE8E7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319" y="1929539"/>
            <a:ext cx="8735302" cy="3874576"/>
          </a:xfrm>
        </p:spPr>
      </p:pic>
    </p:spTree>
    <p:extLst>
      <p:ext uri="{BB962C8B-B14F-4D97-AF65-F5344CB8AC3E}">
        <p14:creationId xmlns:p14="http://schemas.microsoft.com/office/powerpoint/2010/main" val="1706865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A78963-5080-495C-9AD6-9BAF49F90B4E}"/>
              </a:ext>
            </a:extLst>
          </p:cNvPr>
          <p:cNvSpPr>
            <a:spLocks noGrp="1"/>
          </p:cNvSpPr>
          <p:nvPr>
            <p:ph type="title"/>
          </p:nvPr>
        </p:nvSpPr>
        <p:spPr>
          <a:xfrm>
            <a:off x="0" y="0"/>
            <a:ext cx="7630591" cy="737720"/>
          </a:xfrm>
        </p:spPr>
        <p:txBody>
          <a:bodyPr/>
          <a:lstStyle/>
          <a:p>
            <a:r>
              <a:rPr lang="cs-CZ" dirty="0" err="1"/>
              <a:t>NEOs</a:t>
            </a:r>
            <a:endParaRPr lang="en-GB" dirty="0"/>
          </a:p>
        </p:txBody>
      </p:sp>
      <p:pic>
        <p:nvPicPr>
          <p:cNvPr id="5" name="Zástupný obsah 4">
            <a:extLst>
              <a:ext uri="{FF2B5EF4-FFF2-40B4-BE49-F238E27FC236}">
                <a16:creationId xmlns:a16="http://schemas.microsoft.com/office/drawing/2014/main" id="{95D3213D-B13C-417A-BE35-761A479272B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04034" y="3610988"/>
            <a:ext cx="3862475" cy="2172642"/>
          </a:xfrm>
        </p:spPr>
      </p:pic>
      <p:pic>
        <p:nvPicPr>
          <p:cNvPr id="7" name="Obrázek 6">
            <a:extLst>
              <a:ext uri="{FF2B5EF4-FFF2-40B4-BE49-F238E27FC236}">
                <a16:creationId xmlns:a16="http://schemas.microsoft.com/office/drawing/2014/main" id="{4762F80A-E72A-43C5-935E-85BFABCAB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353" y="1926148"/>
            <a:ext cx="3672614" cy="2448409"/>
          </a:xfrm>
          <a:prstGeom prst="rect">
            <a:avLst/>
          </a:prstGeom>
        </p:spPr>
      </p:pic>
      <p:pic>
        <p:nvPicPr>
          <p:cNvPr id="9" name="Obrázek 8">
            <a:extLst>
              <a:ext uri="{FF2B5EF4-FFF2-40B4-BE49-F238E27FC236}">
                <a16:creationId xmlns:a16="http://schemas.microsoft.com/office/drawing/2014/main" id="{865C02F0-3F24-4E27-A351-27B46CF7EB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353" y="4573741"/>
            <a:ext cx="4707180" cy="1978487"/>
          </a:xfrm>
          <a:prstGeom prst="rect">
            <a:avLst/>
          </a:prstGeom>
        </p:spPr>
      </p:pic>
      <p:pic>
        <p:nvPicPr>
          <p:cNvPr id="11" name="Obrázek 10">
            <a:extLst>
              <a:ext uri="{FF2B5EF4-FFF2-40B4-BE49-F238E27FC236}">
                <a16:creationId xmlns:a16="http://schemas.microsoft.com/office/drawing/2014/main" id="{2DFF20C5-B016-4DC6-B73C-AFABA79359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6261" y="660229"/>
            <a:ext cx="4980248" cy="2490124"/>
          </a:xfrm>
          <a:prstGeom prst="rect">
            <a:avLst/>
          </a:prstGeom>
        </p:spPr>
      </p:pic>
    </p:spTree>
    <p:extLst>
      <p:ext uri="{BB962C8B-B14F-4D97-AF65-F5344CB8AC3E}">
        <p14:creationId xmlns:p14="http://schemas.microsoft.com/office/powerpoint/2010/main" val="568411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EE9ED79-8E92-4063-A0B5-22FC7C324193}"/>
              </a:ext>
            </a:extLst>
          </p:cNvPr>
          <p:cNvSpPr>
            <a:spLocks noGrp="1"/>
          </p:cNvSpPr>
          <p:nvPr>
            <p:ph idx="1"/>
          </p:nvPr>
        </p:nvSpPr>
        <p:spPr/>
        <p:txBody>
          <a:bodyPr>
            <a:normAutofit lnSpcReduction="10000"/>
          </a:bodyPr>
          <a:lstStyle/>
          <a:p>
            <a:r>
              <a:rPr lang="cs-CZ" sz="2400" b="1" dirty="0" err="1"/>
              <a:t>Near</a:t>
            </a:r>
            <a:r>
              <a:rPr lang="cs-CZ" sz="2400" b="1" dirty="0"/>
              <a:t> </a:t>
            </a:r>
            <a:r>
              <a:rPr lang="cs-CZ" sz="2400" b="1" dirty="0" err="1"/>
              <a:t>Earth</a:t>
            </a:r>
            <a:r>
              <a:rPr lang="cs-CZ" sz="2400" b="1" dirty="0"/>
              <a:t> </a:t>
            </a:r>
            <a:r>
              <a:rPr lang="cs-CZ" sz="2400" b="1" dirty="0" err="1"/>
              <a:t>Objects</a:t>
            </a:r>
            <a:endParaRPr lang="cs-CZ" sz="2400" b="1" dirty="0"/>
          </a:p>
          <a:p>
            <a:r>
              <a:rPr lang="cs-CZ" dirty="0"/>
              <a:t>A</a:t>
            </a:r>
            <a:r>
              <a:rPr lang="en-GB" dirty="0"/>
              <a:t>steroids or comets of sizes ranging from metres to tens of kilometres that orbit the Sun and whose orbits come close to that of Earth’s. Of the more than 600 000 known asteroids in our Solar System, more than 1</a:t>
            </a:r>
            <a:r>
              <a:rPr lang="cs-CZ" dirty="0"/>
              <a:t>8</a:t>
            </a:r>
            <a:r>
              <a:rPr lang="en-GB" dirty="0"/>
              <a:t>000 are NEOs.</a:t>
            </a:r>
            <a:endParaRPr lang="cs-CZ" sz="2400" b="1" dirty="0"/>
          </a:p>
          <a:p>
            <a:r>
              <a:rPr lang="en-GB" i="1" dirty="0"/>
              <a:t>comprising natural objects that can potentially impact Earth and cause damage, and </a:t>
            </a:r>
            <a:r>
              <a:rPr lang="en-GB" i="1" u="sng" dirty="0"/>
              <a:t>assessing their impact risk</a:t>
            </a:r>
            <a:r>
              <a:rPr lang="en-GB" i="1" dirty="0"/>
              <a:t> and potential </a:t>
            </a:r>
            <a:r>
              <a:rPr lang="en-GB" i="1" u="sng" dirty="0"/>
              <a:t>mitigation</a:t>
            </a:r>
            <a:r>
              <a:rPr lang="en-GB" i="1" dirty="0"/>
              <a:t> measures</a:t>
            </a:r>
            <a:endParaRPr lang="cs-CZ" sz="2400" b="1" dirty="0"/>
          </a:p>
          <a:p>
            <a:r>
              <a:rPr lang="en-GB" sz="2400" b="1" dirty="0"/>
              <a:t>Less than 1% of NEOs (15 – 40m) discovered</a:t>
            </a:r>
          </a:p>
          <a:p>
            <a:r>
              <a:rPr lang="en-GB" sz="2400" b="1" dirty="0"/>
              <a:t>Average one impact every 10 years (Chelyabinsk type</a:t>
            </a:r>
            <a:r>
              <a:rPr lang="cs-CZ" sz="2400" b="1" dirty="0"/>
              <a:t> – 20m</a:t>
            </a:r>
            <a:r>
              <a:rPr lang="en-GB" sz="2400" b="1" dirty="0"/>
              <a:t>)</a:t>
            </a:r>
          </a:p>
          <a:p>
            <a:endParaRPr lang="en-GB" sz="2400" b="1" dirty="0"/>
          </a:p>
        </p:txBody>
      </p:sp>
      <p:sp>
        <p:nvSpPr>
          <p:cNvPr id="4" name="Nadpis 1">
            <a:extLst>
              <a:ext uri="{FF2B5EF4-FFF2-40B4-BE49-F238E27FC236}">
                <a16:creationId xmlns:a16="http://schemas.microsoft.com/office/drawing/2014/main" id="{B458488B-34E3-4840-9D56-9FED3F8076BE}"/>
              </a:ext>
            </a:extLst>
          </p:cNvPr>
          <p:cNvSpPr>
            <a:spLocks noGrp="1"/>
          </p:cNvSpPr>
          <p:nvPr>
            <p:ph type="title"/>
          </p:nvPr>
        </p:nvSpPr>
        <p:spPr>
          <a:xfrm>
            <a:off x="0" y="-7749"/>
            <a:ext cx="7543801" cy="747819"/>
          </a:xfrm>
        </p:spPr>
        <p:txBody>
          <a:bodyPr/>
          <a:lstStyle/>
          <a:p>
            <a:r>
              <a:rPr lang="cs-CZ" dirty="0" err="1"/>
              <a:t>NEOs</a:t>
            </a:r>
            <a:endParaRPr lang="en-GB" dirty="0"/>
          </a:p>
        </p:txBody>
      </p:sp>
    </p:spTree>
    <p:extLst>
      <p:ext uri="{BB962C8B-B14F-4D97-AF65-F5344CB8AC3E}">
        <p14:creationId xmlns:p14="http://schemas.microsoft.com/office/powerpoint/2010/main" val="155367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738028-B700-4669-A34D-30D2960D60DC}"/>
              </a:ext>
            </a:extLst>
          </p:cNvPr>
          <p:cNvSpPr>
            <a:spLocks noGrp="1"/>
          </p:cNvSpPr>
          <p:nvPr>
            <p:ph type="title"/>
          </p:nvPr>
        </p:nvSpPr>
        <p:spPr>
          <a:xfrm>
            <a:off x="0" y="0"/>
            <a:ext cx="7543800" cy="813557"/>
          </a:xfrm>
        </p:spPr>
        <p:txBody>
          <a:bodyPr/>
          <a:lstStyle/>
          <a:p>
            <a:r>
              <a:rPr lang="cs-CZ" dirty="0" err="1"/>
              <a:t>Stuff</a:t>
            </a:r>
            <a:r>
              <a:rPr lang="cs-CZ" dirty="0"/>
              <a:t> </a:t>
            </a:r>
            <a:r>
              <a:rPr lang="cs-CZ" dirty="0" err="1"/>
              <a:t>from</a:t>
            </a:r>
            <a:r>
              <a:rPr lang="cs-CZ" dirty="0"/>
              <a:t> </a:t>
            </a:r>
            <a:r>
              <a:rPr lang="cs-CZ" dirty="0" err="1"/>
              <a:t>space</a:t>
            </a:r>
            <a:endParaRPr lang="en-GB" dirty="0"/>
          </a:p>
        </p:txBody>
      </p:sp>
      <p:sp>
        <p:nvSpPr>
          <p:cNvPr id="3" name="Zástupný obsah 2">
            <a:extLst>
              <a:ext uri="{FF2B5EF4-FFF2-40B4-BE49-F238E27FC236}">
                <a16:creationId xmlns:a16="http://schemas.microsoft.com/office/drawing/2014/main" id="{4ACBEE5C-87D7-454F-A8C7-B292D912C34A}"/>
              </a:ext>
            </a:extLst>
          </p:cNvPr>
          <p:cNvSpPr>
            <a:spLocks noGrp="1"/>
          </p:cNvSpPr>
          <p:nvPr>
            <p:ph idx="1"/>
          </p:nvPr>
        </p:nvSpPr>
        <p:spPr>
          <a:xfrm>
            <a:off x="389006" y="1295544"/>
            <a:ext cx="7543801" cy="4023360"/>
          </a:xfrm>
        </p:spPr>
        <p:txBody>
          <a:bodyPr/>
          <a:lstStyle/>
          <a:p>
            <a:r>
              <a:rPr lang="en-GB" dirty="0">
                <a:hlinkClick r:id="rId2"/>
              </a:rPr>
              <a:t>https://www.youtube.com/watch?v=9q3uNcJh4pc</a:t>
            </a:r>
            <a:endParaRPr lang="cs-CZ" dirty="0"/>
          </a:p>
          <a:p>
            <a:r>
              <a:rPr lang="en-GB" i="1" dirty="0"/>
              <a:t>meteorites are everywhere</a:t>
            </a:r>
            <a:endParaRPr lang="cs-CZ" i="1" dirty="0"/>
          </a:p>
          <a:p>
            <a:r>
              <a:rPr lang="en-GB" dirty="0"/>
              <a:t>There are probably more than 500</a:t>
            </a:r>
            <a:r>
              <a:rPr lang="cs-CZ" dirty="0"/>
              <a:t> </a:t>
            </a:r>
            <a:r>
              <a:rPr lang="en-GB" dirty="0"/>
              <a:t>000 fireballs a year</a:t>
            </a:r>
            <a:r>
              <a:rPr lang="cs-CZ" dirty="0"/>
              <a:t> (</a:t>
            </a:r>
            <a:r>
              <a:rPr lang="cs-CZ" dirty="0" err="1"/>
              <a:t>shooting</a:t>
            </a:r>
            <a:r>
              <a:rPr lang="cs-CZ" dirty="0"/>
              <a:t> </a:t>
            </a:r>
            <a:r>
              <a:rPr lang="cs-CZ" dirty="0" err="1"/>
              <a:t>star</a:t>
            </a:r>
            <a:r>
              <a:rPr lang="cs-CZ" dirty="0"/>
              <a:t>)</a:t>
            </a:r>
            <a:endParaRPr lang="cs-CZ" i="1" dirty="0"/>
          </a:p>
          <a:p>
            <a:endParaRPr lang="en-GB" i="1" dirty="0"/>
          </a:p>
          <a:p>
            <a:endParaRPr lang="cs-CZ" dirty="0"/>
          </a:p>
          <a:p>
            <a:endParaRPr lang="cs-CZ" dirty="0"/>
          </a:p>
        </p:txBody>
      </p:sp>
      <p:pic>
        <p:nvPicPr>
          <p:cNvPr id="5" name="Obrázek 4">
            <a:extLst>
              <a:ext uri="{FF2B5EF4-FFF2-40B4-BE49-F238E27FC236}">
                <a16:creationId xmlns:a16="http://schemas.microsoft.com/office/drawing/2014/main" id="{E1EA1580-B64E-4883-B844-23EA2D907F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6806" y="2568200"/>
            <a:ext cx="5966847" cy="4179543"/>
          </a:xfrm>
          <a:prstGeom prst="rect">
            <a:avLst/>
          </a:prstGeom>
        </p:spPr>
      </p:pic>
    </p:spTree>
    <p:extLst>
      <p:ext uri="{BB962C8B-B14F-4D97-AF65-F5344CB8AC3E}">
        <p14:creationId xmlns:p14="http://schemas.microsoft.com/office/powerpoint/2010/main" val="566390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3E1842-F206-4D6A-9E66-930291C73792}"/>
              </a:ext>
            </a:extLst>
          </p:cNvPr>
          <p:cNvSpPr>
            <a:spLocks noGrp="1"/>
          </p:cNvSpPr>
          <p:nvPr>
            <p:ph type="title"/>
          </p:nvPr>
        </p:nvSpPr>
        <p:spPr/>
        <p:txBody>
          <a:bodyPr/>
          <a:lstStyle/>
          <a:p>
            <a:r>
              <a:rPr lang="cs-CZ" dirty="0"/>
              <a:t>2018</a:t>
            </a:r>
            <a:endParaRPr lang="en-GB" dirty="0"/>
          </a:p>
        </p:txBody>
      </p:sp>
      <p:sp>
        <p:nvSpPr>
          <p:cNvPr id="3" name="Zástupný obsah 2">
            <a:extLst>
              <a:ext uri="{FF2B5EF4-FFF2-40B4-BE49-F238E27FC236}">
                <a16:creationId xmlns:a16="http://schemas.microsoft.com/office/drawing/2014/main" id="{901675F2-5678-4B56-BDEE-4BFA6B5EB084}"/>
              </a:ext>
            </a:extLst>
          </p:cNvPr>
          <p:cNvSpPr>
            <a:spLocks noGrp="1"/>
          </p:cNvSpPr>
          <p:nvPr>
            <p:ph idx="1"/>
          </p:nvPr>
        </p:nvSpPr>
        <p:spPr>
          <a:xfrm>
            <a:off x="141034" y="2287436"/>
            <a:ext cx="7543801" cy="4023360"/>
          </a:xfrm>
        </p:spPr>
        <p:txBody>
          <a:bodyPr>
            <a:normAutofit/>
          </a:bodyPr>
          <a:lstStyle/>
          <a:p>
            <a:r>
              <a:rPr lang="cs-CZ" sz="2600" i="1" dirty="0"/>
              <a:t>„</a:t>
            </a:r>
            <a:r>
              <a:rPr lang="cs-CZ" sz="2600" i="1" dirty="0" err="1"/>
              <a:t>Nearly</a:t>
            </a:r>
            <a:r>
              <a:rPr lang="cs-CZ" sz="2600" i="1" dirty="0"/>
              <a:t> </a:t>
            </a:r>
            <a:r>
              <a:rPr lang="en-GB" sz="2600" b="1" i="1" dirty="0"/>
              <a:t>22.5 million observations</a:t>
            </a:r>
            <a:r>
              <a:rPr lang="en-GB" sz="2600" i="1" dirty="0"/>
              <a:t> of asteroids and comets had been collected in </a:t>
            </a:r>
            <a:r>
              <a:rPr lang="en-GB" sz="2600" b="1" i="1" dirty="0"/>
              <a:t>2018</a:t>
            </a:r>
            <a:r>
              <a:rPr lang="en-GB" sz="2600" i="1" dirty="0"/>
              <a:t> by the worldwide network of astronomical observatories, based in 41 countries. It also noted that the number of known near-Earth objects had exceeded 19</a:t>
            </a:r>
            <a:r>
              <a:rPr lang="cs-CZ" sz="2600" i="1" dirty="0"/>
              <a:t> </a:t>
            </a:r>
            <a:r>
              <a:rPr lang="en-GB" sz="2600" i="1" dirty="0"/>
              <a:t>574 as at 1 February 2019, of which 1</a:t>
            </a:r>
            <a:r>
              <a:rPr lang="cs-CZ" sz="2600" i="1" dirty="0"/>
              <a:t> </a:t>
            </a:r>
            <a:r>
              <a:rPr lang="en-GB" sz="2600" i="1" dirty="0"/>
              <a:t>837 had been discovered in 2018, with 1</a:t>
            </a:r>
            <a:r>
              <a:rPr lang="cs-CZ" sz="2600" i="1" dirty="0"/>
              <a:t> </a:t>
            </a:r>
            <a:r>
              <a:rPr lang="en-GB" sz="2600" i="1" dirty="0"/>
              <a:t>963 asteroids now catalogued whose orbits took them within 8 million kilometres of Earth’s orbit.</a:t>
            </a:r>
            <a:r>
              <a:rPr lang="cs-CZ" sz="2600" i="1" dirty="0"/>
              <a:t>“</a:t>
            </a:r>
            <a:endParaRPr lang="en-GB" sz="2600" i="1" dirty="0"/>
          </a:p>
          <a:p>
            <a:r>
              <a:rPr lang="en-GB" dirty="0">
                <a:hlinkClick r:id="rId2"/>
              </a:rPr>
              <a:t>http://www.unoosa.org/res/oosadoc/data/documents/2019/aac_105c_1l/aac_105c_1l_374add_2_0_html/AC105_C1_L374Add02E.pdf</a:t>
            </a:r>
            <a:endParaRPr lang="cs-CZ" dirty="0"/>
          </a:p>
          <a:p>
            <a:endParaRPr lang="en-GB" dirty="0"/>
          </a:p>
        </p:txBody>
      </p:sp>
    </p:spTree>
    <p:extLst>
      <p:ext uri="{BB962C8B-B14F-4D97-AF65-F5344CB8AC3E}">
        <p14:creationId xmlns:p14="http://schemas.microsoft.com/office/powerpoint/2010/main" val="3074430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E7232F-AF18-4CF5-9A72-546D76FC6133}"/>
              </a:ext>
            </a:extLst>
          </p:cNvPr>
          <p:cNvSpPr>
            <a:spLocks noGrp="1"/>
          </p:cNvSpPr>
          <p:nvPr>
            <p:ph type="title"/>
          </p:nvPr>
        </p:nvSpPr>
        <p:spPr>
          <a:xfrm>
            <a:off x="0" y="0"/>
            <a:ext cx="7543800" cy="1450757"/>
          </a:xfrm>
        </p:spPr>
        <p:txBody>
          <a:bodyPr/>
          <a:lstStyle/>
          <a:p>
            <a:r>
              <a:rPr lang="en-GB" dirty="0"/>
              <a:t>More Hunting to Do</a:t>
            </a:r>
            <a:br>
              <a:rPr lang="en-GB" dirty="0"/>
            </a:br>
            <a:endParaRPr lang="en-GB" dirty="0"/>
          </a:p>
        </p:txBody>
      </p:sp>
      <p:sp>
        <p:nvSpPr>
          <p:cNvPr id="3" name="Zástupný obsah 2">
            <a:extLst>
              <a:ext uri="{FF2B5EF4-FFF2-40B4-BE49-F238E27FC236}">
                <a16:creationId xmlns:a16="http://schemas.microsoft.com/office/drawing/2014/main" id="{CACDDB26-17DE-4517-9584-1F8E419F4B01}"/>
              </a:ext>
            </a:extLst>
          </p:cNvPr>
          <p:cNvSpPr>
            <a:spLocks noGrp="1"/>
          </p:cNvSpPr>
          <p:nvPr>
            <p:ph idx="1"/>
          </p:nvPr>
        </p:nvSpPr>
        <p:spPr>
          <a:xfrm>
            <a:off x="317715" y="1806988"/>
            <a:ext cx="8562814" cy="4555065"/>
          </a:xfrm>
        </p:spPr>
        <p:txBody>
          <a:bodyPr>
            <a:normAutofit/>
          </a:bodyPr>
          <a:lstStyle/>
          <a:p>
            <a:pPr fontAlgn="base"/>
            <a:r>
              <a:rPr lang="en-GB" dirty="0"/>
              <a:t>NASA's NEO Observations Program</a:t>
            </a:r>
            <a:r>
              <a:rPr lang="cs-CZ" dirty="0"/>
              <a:t> (</a:t>
            </a:r>
            <a:r>
              <a:rPr lang="en-GB" dirty="0"/>
              <a:t>asteroid surveys</a:t>
            </a:r>
            <a:r>
              <a:rPr lang="cs-CZ" dirty="0"/>
              <a:t>)</a:t>
            </a:r>
            <a:r>
              <a:rPr lang="en-GB" dirty="0"/>
              <a:t> is responsible for over 90 percent of near-Earth asteroid and comet discoveries. </a:t>
            </a:r>
            <a:r>
              <a:rPr lang="cs-CZ" dirty="0"/>
              <a:t>T</a:t>
            </a:r>
            <a:r>
              <a:rPr lang="en-GB" dirty="0"/>
              <a:t>he discovery rate averages about </a:t>
            </a:r>
            <a:r>
              <a:rPr lang="en-GB" i="1" dirty="0"/>
              <a:t>40 per week</a:t>
            </a:r>
            <a:r>
              <a:rPr lang="en-GB" dirty="0"/>
              <a:t>.</a:t>
            </a:r>
          </a:p>
          <a:p>
            <a:pPr fontAlgn="base"/>
            <a:r>
              <a:rPr lang="cs-CZ" dirty="0"/>
              <a:t>N</a:t>
            </a:r>
            <a:r>
              <a:rPr lang="en-GB" dirty="0"/>
              <a:t>EO Observations Program - to discover 90 percent of the NEOs down to the much smaller size of 140 meters</a:t>
            </a:r>
            <a:r>
              <a:rPr lang="cs-CZ" dirty="0"/>
              <a:t> </a:t>
            </a:r>
            <a:r>
              <a:rPr lang="en-GB" dirty="0"/>
              <a:t>by the year 2020</a:t>
            </a:r>
            <a:endParaRPr lang="cs-CZ" dirty="0"/>
          </a:p>
          <a:p>
            <a:pPr fontAlgn="base"/>
            <a:r>
              <a:rPr lang="en-GB" dirty="0"/>
              <a:t>These smaller asteroids may not present a threat of global catastrophe if they impact Earth, but they could still cause massive regional devastation and loss of life, especially if they occur near a metropolitan area</a:t>
            </a:r>
          </a:p>
          <a:p>
            <a:r>
              <a:rPr lang="en-GB" dirty="0">
                <a:solidFill>
                  <a:srgbClr val="CCCC00"/>
                </a:solidFill>
                <a:hlinkClick r:id="rId2">
                  <a:extLst>
                    <a:ext uri="{A12FA001-AC4F-418D-AE19-62706E023703}">
                      <ahyp:hlinkClr xmlns:ahyp="http://schemas.microsoft.com/office/drawing/2018/hyperlinkcolor" val="tx"/>
                    </a:ext>
                  </a:extLst>
                </a:hlinkClick>
              </a:rPr>
              <a:t>https://www.jpl.nasa.gov/news/news.php?feature=7194</a:t>
            </a:r>
            <a:endParaRPr lang="cs-CZ" dirty="0">
              <a:solidFill>
                <a:srgbClr val="CCCC00"/>
              </a:solidFill>
            </a:endParaRPr>
          </a:p>
          <a:p>
            <a:r>
              <a:rPr lang="en-GB" dirty="0">
                <a:solidFill>
                  <a:srgbClr val="CCCC00"/>
                </a:solidFill>
                <a:hlinkClick r:id="rId3">
                  <a:extLst>
                    <a:ext uri="{A12FA001-AC4F-418D-AE19-62706E023703}">
                      <ahyp:hlinkClr xmlns:ahyp="http://schemas.microsoft.com/office/drawing/2018/hyperlinkcolor" val="tx"/>
                    </a:ext>
                  </a:extLst>
                </a:hlinkClick>
              </a:rPr>
              <a:t>https://www.youtube.com/watch?v=V_eEXScLFBA</a:t>
            </a:r>
            <a:endParaRPr lang="cs-CZ" dirty="0">
              <a:solidFill>
                <a:srgbClr val="CCCC00"/>
              </a:solidFill>
            </a:endParaRPr>
          </a:p>
          <a:p>
            <a:r>
              <a:rPr lang="cs-CZ" dirty="0">
                <a:hlinkClick r:id="rId4"/>
              </a:rPr>
              <a:t>https://www.vox.com/xpress/2014/9/8/6118717/interactives-calculator-asteroid-meteoroid-meteorite-comet-destroy</a:t>
            </a:r>
            <a:endParaRPr lang="cs-CZ" dirty="0"/>
          </a:p>
          <a:p>
            <a:endParaRPr lang="cs-CZ" dirty="0"/>
          </a:p>
          <a:p>
            <a:endParaRPr lang="cs-CZ" dirty="0"/>
          </a:p>
          <a:p>
            <a:endParaRPr lang="cs-CZ" dirty="0"/>
          </a:p>
          <a:p>
            <a:endParaRPr lang="en-GB" dirty="0"/>
          </a:p>
        </p:txBody>
      </p:sp>
    </p:spTree>
    <p:extLst>
      <p:ext uri="{BB962C8B-B14F-4D97-AF65-F5344CB8AC3E}">
        <p14:creationId xmlns:p14="http://schemas.microsoft.com/office/powerpoint/2010/main" val="22323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C547B9-AA2F-41F4-AB11-52E7396613E0}"/>
              </a:ext>
            </a:extLst>
          </p:cNvPr>
          <p:cNvSpPr>
            <a:spLocks noGrp="1"/>
          </p:cNvSpPr>
          <p:nvPr>
            <p:ph type="title"/>
          </p:nvPr>
        </p:nvSpPr>
        <p:spPr>
          <a:xfrm>
            <a:off x="77491" y="857171"/>
            <a:ext cx="7600369" cy="790528"/>
          </a:xfrm>
        </p:spPr>
        <p:txBody>
          <a:bodyPr/>
          <a:lstStyle/>
          <a:p>
            <a:r>
              <a:rPr lang="cs-CZ" dirty="0" err="1"/>
              <a:t>Content</a:t>
            </a:r>
            <a:endParaRPr lang="en-GB" dirty="0"/>
          </a:p>
        </p:txBody>
      </p:sp>
      <p:sp>
        <p:nvSpPr>
          <p:cNvPr id="3" name="Zástupný obsah 2">
            <a:extLst>
              <a:ext uri="{FF2B5EF4-FFF2-40B4-BE49-F238E27FC236}">
                <a16:creationId xmlns:a16="http://schemas.microsoft.com/office/drawing/2014/main" id="{9D0D241F-52BC-4499-9715-391E7AB551C0}"/>
              </a:ext>
            </a:extLst>
          </p:cNvPr>
          <p:cNvSpPr>
            <a:spLocks noGrp="1"/>
          </p:cNvSpPr>
          <p:nvPr>
            <p:ph idx="1"/>
          </p:nvPr>
        </p:nvSpPr>
        <p:spPr>
          <a:xfrm>
            <a:off x="271164" y="1977469"/>
            <a:ext cx="7543801" cy="4023360"/>
          </a:xfrm>
        </p:spPr>
        <p:txBody>
          <a:bodyPr>
            <a:normAutofit/>
          </a:bodyPr>
          <a:lstStyle/>
          <a:p>
            <a:pPr marL="457200" indent="-457200">
              <a:buAutoNum type="arabicParenR"/>
            </a:pPr>
            <a:r>
              <a:rPr lang="cs-CZ" sz="4400" dirty="0" err="1"/>
              <a:t>What</a:t>
            </a:r>
            <a:r>
              <a:rPr lang="cs-CZ" sz="4400" dirty="0"/>
              <a:t> </a:t>
            </a:r>
            <a:r>
              <a:rPr lang="cs-CZ" sz="4400" dirty="0" err="1"/>
              <a:t>is</a:t>
            </a:r>
            <a:r>
              <a:rPr lang="cs-CZ" sz="4400" dirty="0"/>
              <a:t> </a:t>
            </a:r>
            <a:r>
              <a:rPr lang="cs-CZ" sz="4400" dirty="0" err="1"/>
              <a:t>going</a:t>
            </a:r>
            <a:r>
              <a:rPr lang="cs-CZ" sz="4400" dirty="0"/>
              <a:t> on?</a:t>
            </a:r>
          </a:p>
          <a:p>
            <a:pPr marL="457200" indent="-457200">
              <a:buAutoNum type="arabicParenR"/>
            </a:pPr>
            <a:r>
              <a:rPr lang="cs-CZ" sz="4400" dirty="0"/>
              <a:t>SST</a:t>
            </a:r>
          </a:p>
          <a:p>
            <a:pPr marL="457200" indent="-457200">
              <a:buAutoNum type="arabicParenR"/>
            </a:pPr>
            <a:r>
              <a:rPr lang="cs-CZ" sz="4400" dirty="0" err="1"/>
              <a:t>NEOs</a:t>
            </a:r>
            <a:endParaRPr lang="cs-CZ" sz="4400" dirty="0"/>
          </a:p>
          <a:p>
            <a:pPr marL="457200" indent="-457200">
              <a:buAutoNum type="arabicParenR"/>
            </a:pPr>
            <a:r>
              <a:rPr lang="cs-CZ" sz="4400" dirty="0" err="1"/>
              <a:t>Weather</a:t>
            </a:r>
            <a:endParaRPr lang="cs-CZ" sz="4400" dirty="0"/>
          </a:p>
          <a:p>
            <a:pPr marL="457200" indent="-457200">
              <a:buAutoNum type="arabicParenR"/>
            </a:pPr>
            <a:r>
              <a:rPr lang="cs-CZ" sz="4400" dirty="0" err="1"/>
              <a:t>Others</a:t>
            </a:r>
            <a:endParaRPr lang="en-GB" sz="4400" dirty="0"/>
          </a:p>
        </p:txBody>
      </p:sp>
      <p:pic>
        <p:nvPicPr>
          <p:cNvPr id="4" name="Obrázek 3">
            <a:extLst>
              <a:ext uri="{FF2B5EF4-FFF2-40B4-BE49-F238E27FC236}">
                <a16:creationId xmlns:a16="http://schemas.microsoft.com/office/drawing/2014/main" id="{35ABD110-133C-461C-822B-D91A62A5A07D}"/>
              </a:ext>
            </a:extLst>
          </p:cNvPr>
          <p:cNvPicPr>
            <a:picLocks noChangeAspect="1"/>
          </p:cNvPicPr>
          <p:nvPr/>
        </p:nvPicPr>
        <p:blipFill>
          <a:blip r:embed="rId2"/>
          <a:stretch>
            <a:fillRect/>
          </a:stretch>
        </p:blipFill>
        <p:spPr>
          <a:xfrm>
            <a:off x="3060817" y="2619213"/>
            <a:ext cx="4060710" cy="3502732"/>
          </a:xfrm>
          <a:prstGeom prst="rect">
            <a:avLst/>
          </a:prstGeom>
        </p:spPr>
      </p:pic>
      <p:pic>
        <p:nvPicPr>
          <p:cNvPr id="5" name="Obrázek 4">
            <a:extLst>
              <a:ext uri="{FF2B5EF4-FFF2-40B4-BE49-F238E27FC236}">
                <a16:creationId xmlns:a16="http://schemas.microsoft.com/office/drawing/2014/main" id="{1568CE97-2966-4C2D-849B-2199815CFF52}"/>
              </a:ext>
            </a:extLst>
          </p:cNvPr>
          <p:cNvPicPr>
            <a:picLocks noChangeAspect="1"/>
          </p:cNvPicPr>
          <p:nvPr/>
        </p:nvPicPr>
        <p:blipFill>
          <a:blip r:embed="rId3"/>
          <a:stretch>
            <a:fillRect/>
          </a:stretch>
        </p:blipFill>
        <p:spPr>
          <a:xfrm>
            <a:off x="7121527" y="2619213"/>
            <a:ext cx="1955659" cy="3502732"/>
          </a:xfrm>
          <a:prstGeom prst="rect">
            <a:avLst/>
          </a:prstGeom>
        </p:spPr>
      </p:pic>
    </p:spTree>
    <p:extLst>
      <p:ext uri="{BB962C8B-B14F-4D97-AF65-F5344CB8AC3E}">
        <p14:creationId xmlns:p14="http://schemas.microsoft.com/office/powerpoint/2010/main" val="1532339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1A1EA-2895-476E-AC36-FAC02721F88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5236C7-FC05-484B-B694-70C039B6A133}"/>
              </a:ext>
            </a:extLst>
          </p:cNvPr>
          <p:cNvSpPr>
            <a:spLocks noGrp="1"/>
          </p:cNvSpPr>
          <p:nvPr>
            <p:ph idx="1"/>
          </p:nvPr>
        </p:nvSpPr>
        <p:spPr/>
        <p:txBody>
          <a:bodyPr/>
          <a:lstStyle/>
          <a:p>
            <a:endParaRPr lang="en-GB"/>
          </a:p>
        </p:txBody>
      </p:sp>
      <p:pic>
        <p:nvPicPr>
          <p:cNvPr id="8194" name="Picture 2" descr="Image result for asteroid impact">
            <a:extLst>
              <a:ext uri="{FF2B5EF4-FFF2-40B4-BE49-F238E27FC236}">
                <a16:creationId xmlns:a16="http://schemas.microsoft.com/office/drawing/2014/main" id="{ECFB252E-A5B3-47B6-BF85-CE8F3EF00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52"/>
            <a:ext cx="9144000" cy="6465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020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DA64-5DA4-41AF-BF89-6A3CB703DAD2}"/>
              </a:ext>
            </a:extLst>
          </p:cNvPr>
          <p:cNvSpPr>
            <a:spLocks noGrp="1"/>
          </p:cNvSpPr>
          <p:nvPr>
            <p:ph type="title"/>
          </p:nvPr>
        </p:nvSpPr>
        <p:spPr/>
        <p:txBody>
          <a:bodyPr/>
          <a:lstStyle/>
          <a:p>
            <a:r>
              <a:rPr lang="en-GB" dirty="0"/>
              <a:t>Impacts</a:t>
            </a:r>
          </a:p>
        </p:txBody>
      </p:sp>
      <p:sp>
        <p:nvSpPr>
          <p:cNvPr id="3" name="Content Placeholder 2">
            <a:extLst>
              <a:ext uri="{FF2B5EF4-FFF2-40B4-BE49-F238E27FC236}">
                <a16:creationId xmlns:a16="http://schemas.microsoft.com/office/drawing/2014/main" id="{DE850EFD-8F72-4EB9-B092-1594844DB365}"/>
              </a:ext>
            </a:extLst>
          </p:cNvPr>
          <p:cNvSpPr>
            <a:spLocks noGrp="1"/>
          </p:cNvSpPr>
          <p:nvPr>
            <p:ph idx="1"/>
          </p:nvPr>
        </p:nvSpPr>
        <p:spPr>
          <a:xfrm>
            <a:off x="822959" y="1845734"/>
            <a:ext cx="8321041" cy="4023360"/>
          </a:xfrm>
        </p:spPr>
        <p:txBody>
          <a:bodyPr>
            <a:normAutofit/>
          </a:bodyPr>
          <a:lstStyle/>
          <a:p>
            <a:endParaRPr lang="en-GB" sz="2800" dirty="0"/>
          </a:p>
          <a:p>
            <a:r>
              <a:rPr lang="en-GB" sz="2800" dirty="0"/>
              <a:t>- </a:t>
            </a:r>
            <a:r>
              <a:rPr lang="en-GB" sz="2800" dirty="0" err="1"/>
              <a:t>Siljan</a:t>
            </a:r>
            <a:r>
              <a:rPr lang="en-GB" sz="2800" dirty="0"/>
              <a:t> ring – 375 mil. years ago, 52km</a:t>
            </a:r>
          </a:p>
          <a:p>
            <a:pPr lvl="1"/>
            <a:r>
              <a:rPr lang="en-GB" sz="2600" dirty="0"/>
              <a:t>largest crater in Europe</a:t>
            </a:r>
          </a:p>
          <a:p>
            <a:r>
              <a:rPr lang="en-GB" sz="2800" dirty="0"/>
              <a:t>- Chicxulub crater - 66 mil. years ago, 150km</a:t>
            </a:r>
            <a:r>
              <a:rPr lang="cs-CZ" sz="2800" dirty="0"/>
              <a:t>, 11-80km </a:t>
            </a:r>
            <a:r>
              <a:rPr lang="cs-CZ" sz="2800" dirty="0" err="1"/>
              <a:t>diameter</a:t>
            </a:r>
            <a:endParaRPr lang="en-GB" sz="2800" dirty="0"/>
          </a:p>
          <a:p>
            <a:pPr lvl="1"/>
            <a:r>
              <a:rPr lang="en-GB" sz="2600" dirty="0"/>
              <a:t>killed dinosaurs</a:t>
            </a:r>
          </a:p>
          <a:p>
            <a:r>
              <a:rPr lang="en-GB" sz="2800" dirty="0"/>
              <a:t>- </a:t>
            </a:r>
            <a:r>
              <a:rPr lang="en-GB" sz="2800" dirty="0" err="1"/>
              <a:t>Vredefort</a:t>
            </a:r>
            <a:r>
              <a:rPr lang="en-GB" sz="2800" dirty="0"/>
              <a:t> crater – 2 </a:t>
            </a:r>
            <a:r>
              <a:rPr lang="en-GB" sz="2800" dirty="0" err="1"/>
              <a:t>bil</a:t>
            </a:r>
            <a:r>
              <a:rPr lang="en-GB" sz="2800" dirty="0"/>
              <a:t>. years ago, </a:t>
            </a:r>
            <a:r>
              <a:rPr lang="cs-CZ" sz="2800" dirty="0"/>
              <a:t>16</a:t>
            </a:r>
            <a:r>
              <a:rPr lang="en-GB" sz="2800" dirty="0"/>
              <a:t>0 km</a:t>
            </a:r>
          </a:p>
          <a:p>
            <a:pPr lvl="1"/>
            <a:r>
              <a:rPr lang="en-GB" sz="2600" dirty="0"/>
              <a:t>largest </a:t>
            </a:r>
            <a:r>
              <a:rPr lang="cs-CZ" sz="2600" dirty="0" err="1"/>
              <a:t>confirmed</a:t>
            </a:r>
            <a:r>
              <a:rPr lang="cs-CZ" sz="2600" dirty="0"/>
              <a:t> </a:t>
            </a:r>
            <a:r>
              <a:rPr lang="en-GB" sz="2600" dirty="0"/>
              <a:t>known crater on Earth</a:t>
            </a:r>
          </a:p>
        </p:txBody>
      </p:sp>
    </p:spTree>
    <p:extLst>
      <p:ext uri="{BB962C8B-B14F-4D97-AF65-F5344CB8AC3E}">
        <p14:creationId xmlns:p14="http://schemas.microsoft.com/office/powerpoint/2010/main" val="398458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5F2A5-0E93-4810-87BC-B712CC1C322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B1A1537-AECA-444A-B4C7-3C884014781D}"/>
              </a:ext>
            </a:extLst>
          </p:cNvPr>
          <p:cNvSpPr>
            <a:spLocks noGrp="1"/>
          </p:cNvSpPr>
          <p:nvPr>
            <p:ph idx="1"/>
          </p:nvPr>
        </p:nvSpPr>
        <p:spPr/>
        <p:txBody>
          <a:bodyPr/>
          <a:lstStyle/>
          <a:p>
            <a:endParaRPr lang="en-GB"/>
          </a:p>
        </p:txBody>
      </p:sp>
      <p:pic>
        <p:nvPicPr>
          <p:cNvPr id="4" name="Picture 2" descr="Related image">
            <a:extLst>
              <a:ext uri="{FF2B5EF4-FFF2-40B4-BE49-F238E27FC236}">
                <a16:creationId xmlns:a16="http://schemas.microsoft.com/office/drawing/2014/main" id="{821982CC-D598-4CAA-9259-8595CB78AD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1204"/>
            <a:ext cx="9144000" cy="610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046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26AE0-2095-4BA5-85AF-6DE9A4E2DFD6}"/>
              </a:ext>
            </a:extLst>
          </p:cNvPr>
          <p:cNvSpPr>
            <a:spLocks noGrp="1"/>
          </p:cNvSpPr>
          <p:nvPr>
            <p:ph type="title"/>
          </p:nvPr>
        </p:nvSpPr>
        <p:spPr/>
        <p:txBody>
          <a:bodyPr/>
          <a:lstStyle/>
          <a:p>
            <a:r>
              <a:rPr lang="en-GB" dirty="0"/>
              <a:t>Impact consequences</a:t>
            </a:r>
          </a:p>
        </p:txBody>
      </p:sp>
      <p:sp>
        <p:nvSpPr>
          <p:cNvPr id="3" name="Content Placeholder 2">
            <a:extLst>
              <a:ext uri="{FF2B5EF4-FFF2-40B4-BE49-F238E27FC236}">
                <a16:creationId xmlns:a16="http://schemas.microsoft.com/office/drawing/2014/main" id="{97C13AAF-7C41-4D99-AE8A-D01BA725AF33}"/>
              </a:ext>
            </a:extLst>
          </p:cNvPr>
          <p:cNvSpPr>
            <a:spLocks noGrp="1"/>
          </p:cNvSpPr>
          <p:nvPr>
            <p:ph idx="1"/>
          </p:nvPr>
        </p:nvSpPr>
        <p:spPr/>
        <p:txBody>
          <a:bodyPr>
            <a:normAutofit/>
          </a:bodyPr>
          <a:lstStyle/>
          <a:p>
            <a:endParaRPr lang="en-GB" sz="2800" dirty="0"/>
          </a:p>
          <a:p>
            <a:r>
              <a:rPr lang="en-GB" sz="2800" dirty="0"/>
              <a:t>- instant destruction at the impact site</a:t>
            </a:r>
          </a:p>
          <a:p>
            <a:r>
              <a:rPr lang="en-GB" sz="2800" dirty="0"/>
              <a:t>- firestorms, shockwave, tsunamis</a:t>
            </a:r>
          </a:p>
          <a:p>
            <a:r>
              <a:rPr lang="en-GB" sz="2800" dirty="0"/>
              <a:t>- “impact winter” – dust and ash blocking sun</a:t>
            </a:r>
          </a:p>
          <a:p>
            <a:pPr lvl="1"/>
            <a:r>
              <a:rPr lang="en-GB" sz="2600" dirty="0"/>
              <a:t>drop in temperatures, no photosynthesis</a:t>
            </a:r>
          </a:p>
          <a:p>
            <a:pPr lvl="1"/>
            <a:r>
              <a:rPr lang="en-GB" sz="2600" dirty="0"/>
              <a:t>food chain collapse, extinction of species</a:t>
            </a:r>
            <a:endParaRPr lang="cs-CZ" sz="2600" dirty="0"/>
          </a:p>
          <a:p>
            <a:pPr lvl="1"/>
            <a:endParaRPr lang="cs-CZ" sz="2600" dirty="0"/>
          </a:p>
          <a:p>
            <a:pPr marL="201168" lvl="1" indent="0">
              <a:buNone/>
            </a:pPr>
            <a:r>
              <a:rPr lang="en-GB" i="1" dirty="0">
                <a:hlinkClick r:id="rId2"/>
              </a:rPr>
              <a:t>Experience</a:t>
            </a:r>
            <a:r>
              <a:rPr lang="en-GB" i="1" dirty="0"/>
              <a:t> the Disaster that Wiped Out Dinosaurs</a:t>
            </a:r>
          </a:p>
          <a:p>
            <a:pPr lvl="1"/>
            <a:endParaRPr lang="cs-CZ" sz="2600" dirty="0"/>
          </a:p>
        </p:txBody>
      </p:sp>
    </p:spTree>
    <p:extLst>
      <p:ext uri="{BB962C8B-B14F-4D97-AF65-F5344CB8AC3E}">
        <p14:creationId xmlns:p14="http://schemas.microsoft.com/office/powerpoint/2010/main" val="343695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C531D-1339-4357-954B-9354F9D1014D}"/>
              </a:ext>
            </a:extLst>
          </p:cNvPr>
          <p:cNvSpPr>
            <a:spLocks noGrp="1"/>
          </p:cNvSpPr>
          <p:nvPr>
            <p:ph type="title"/>
          </p:nvPr>
        </p:nvSpPr>
        <p:spPr/>
        <p:txBody>
          <a:bodyPr/>
          <a:lstStyle/>
          <a:p>
            <a:r>
              <a:rPr lang="en-GB" dirty="0"/>
              <a:t>Impacts in the present</a:t>
            </a:r>
          </a:p>
        </p:txBody>
      </p:sp>
      <p:sp>
        <p:nvSpPr>
          <p:cNvPr id="3" name="Content Placeholder 2">
            <a:extLst>
              <a:ext uri="{FF2B5EF4-FFF2-40B4-BE49-F238E27FC236}">
                <a16:creationId xmlns:a16="http://schemas.microsoft.com/office/drawing/2014/main" id="{5C23A0D8-C83F-43D8-B0F6-A1084FCB4A47}"/>
              </a:ext>
            </a:extLst>
          </p:cNvPr>
          <p:cNvSpPr>
            <a:spLocks noGrp="1"/>
          </p:cNvSpPr>
          <p:nvPr>
            <p:ph idx="1"/>
          </p:nvPr>
        </p:nvSpPr>
        <p:spPr>
          <a:xfrm>
            <a:off x="822959" y="1845733"/>
            <a:ext cx="7543801" cy="4511523"/>
          </a:xfrm>
        </p:spPr>
        <p:txBody>
          <a:bodyPr>
            <a:normAutofit lnSpcReduction="10000"/>
          </a:bodyPr>
          <a:lstStyle/>
          <a:p>
            <a:r>
              <a:rPr lang="en-GB" sz="2800" dirty="0"/>
              <a:t>- Tunguska, 1908</a:t>
            </a:r>
            <a:r>
              <a:rPr lang="cs-CZ" sz="2800" dirty="0"/>
              <a:t> – 30m in </a:t>
            </a:r>
            <a:r>
              <a:rPr lang="cs-CZ" sz="2800" dirty="0" err="1"/>
              <a:t>diameter</a:t>
            </a:r>
            <a:endParaRPr lang="en-GB" sz="2800" dirty="0"/>
          </a:p>
          <a:p>
            <a:pPr lvl="1"/>
            <a:r>
              <a:rPr lang="en-GB" sz="2600" dirty="0"/>
              <a:t>10 megaton equivalent airburst</a:t>
            </a:r>
          </a:p>
          <a:p>
            <a:pPr lvl="1"/>
            <a:r>
              <a:rPr lang="cs-CZ" sz="2600" dirty="0"/>
              <a:t>80 mil </a:t>
            </a:r>
            <a:r>
              <a:rPr lang="cs-CZ" sz="2600" dirty="0" err="1"/>
              <a:t>trees</a:t>
            </a:r>
            <a:r>
              <a:rPr lang="cs-CZ" sz="2600" dirty="0"/>
              <a:t> </a:t>
            </a:r>
            <a:r>
              <a:rPr lang="cs-CZ" sz="2600" dirty="0" err="1"/>
              <a:t>damaged</a:t>
            </a:r>
            <a:r>
              <a:rPr lang="cs-CZ" sz="2600" dirty="0"/>
              <a:t>,</a:t>
            </a:r>
            <a:r>
              <a:rPr lang="en-GB" sz="2600" dirty="0"/>
              <a:t> no known victims</a:t>
            </a:r>
          </a:p>
          <a:p>
            <a:r>
              <a:rPr lang="en-GB" sz="2800" dirty="0"/>
              <a:t>- Chelyabinsk, 2013</a:t>
            </a:r>
            <a:r>
              <a:rPr lang="cs-CZ" sz="2800" dirty="0"/>
              <a:t> – 20m in </a:t>
            </a:r>
            <a:r>
              <a:rPr lang="cs-CZ" sz="2800" dirty="0" err="1"/>
              <a:t>diameter</a:t>
            </a:r>
            <a:endParaRPr lang="cs-CZ" sz="2800" dirty="0"/>
          </a:p>
          <a:p>
            <a:pPr lvl="1"/>
            <a:r>
              <a:rPr lang="cs-CZ" sz="2600" dirty="0"/>
              <a:t>440 </a:t>
            </a:r>
            <a:r>
              <a:rPr lang="cs-CZ" sz="2600" dirty="0" err="1"/>
              <a:t>kilotons</a:t>
            </a:r>
            <a:r>
              <a:rPr lang="cs-CZ" sz="2600" dirty="0"/>
              <a:t> </a:t>
            </a:r>
            <a:r>
              <a:rPr lang="cs-CZ" sz="2600" dirty="0" err="1"/>
              <a:t>of</a:t>
            </a:r>
            <a:r>
              <a:rPr lang="cs-CZ" sz="2600" dirty="0"/>
              <a:t> </a:t>
            </a:r>
            <a:r>
              <a:rPr lang="cs-CZ" sz="2600" dirty="0" err="1"/>
              <a:t>energy</a:t>
            </a:r>
            <a:endParaRPr lang="en-GB" sz="2600" dirty="0"/>
          </a:p>
          <a:p>
            <a:pPr lvl="1"/>
            <a:r>
              <a:rPr lang="en-GB" sz="2600" dirty="0"/>
              <a:t>1500 injured, thousands of buildings damaged</a:t>
            </a:r>
            <a:endParaRPr lang="cs-CZ" sz="2800" dirty="0"/>
          </a:p>
          <a:p>
            <a:r>
              <a:rPr lang="cs-CZ" sz="2800" dirty="0"/>
              <a:t>-Bering </a:t>
            </a:r>
            <a:r>
              <a:rPr lang="cs-CZ" sz="2800" dirty="0" err="1"/>
              <a:t>Sea</a:t>
            </a:r>
            <a:r>
              <a:rPr lang="cs-CZ" sz="2800" dirty="0"/>
              <a:t>, 2018</a:t>
            </a:r>
            <a:endParaRPr lang="en-GB" sz="2800" dirty="0"/>
          </a:p>
          <a:p>
            <a:pPr lvl="1"/>
            <a:r>
              <a:rPr lang="cs-CZ" sz="2600" dirty="0"/>
              <a:t>173 </a:t>
            </a:r>
            <a:r>
              <a:rPr lang="cs-CZ" sz="2600" dirty="0" err="1"/>
              <a:t>kilotons</a:t>
            </a:r>
            <a:r>
              <a:rPr lang="cs-CZ" sz="2600" dirty="0"/>
              <a:t> </a:t>
            </a:r>
            <a:r>
              <a:rPr lang="cs-CZ" sz="2600" dirty="0" err="1"/>
              <a:t>of</a:t>
            </a:r>
            <a:r>
              <a:rPr lang="cs-CZ" sz="2600" dirty="0"/>
              <a:t> </a:t>
            </a:r>
            <a:r>
              <a:rPr lang="cs-CZ" sz="2600" dirty="0" err="1"/>
              <a:t>energy</a:t>
            </a:r>
            <a:r>
              <a:rPr lang="cs-CZ" sz="2600" dirty="0"/>
              <a:t>, 11x </a:t>
            </a:r>
            <a:r>
              <a:rPr lang="cs-CZ" sz="2600" dirty="0" err="1"/>
              <a:t>Little</a:t>
            </a:r>
            <a:r>
              <a:rPr lang="cs-CZ" sz="2600" dirty="0"/>
              <a:t> Boy</a:t>
            </a:r>
          </a:p>
          <a:p>
            <a:pPr lvl="1"/>
            <a:r>
              <a:rPr lang="cs-CZ" sz="2600" dirty="0" err="1"/>
              <a:t>Remote</a:t>
            </a:r>
            <a:r>
              <a:rPr lang="cs-CZ" sz="2600" dirty="0"/>
              <a:t> area, </a:t>
            </a:r>
            <a:r>
              <a:rPr lang="cs-CZ" sz="2600" dirty="0">
                <a:hlinkClick r:id="rId2"/>
              </a:rPr>
              <a:t>unnoticed</a:t>
            </a:r>
            <a:r>
              <a:rPr lang="cs-CZ" sz="2600" dirty="0"/>
              <a:t>, ex-post</a:t>
            </a:r>
            <a:endParaRPr lang="en-GB" sz="2600" dirty="0"/>
          </a:p>
          <a:p>
            <a:r>
              <a:rPr lang="en-GB" sz="2800" dirty="0"/>
              <a:t>- small impacts and near misses are very common</a:t>
            </a:r>
          </a:p>
        </p:txBody>
      </p:sp>
    </p:spTree>
    <p:extLst>
      <p:ext uri="{BB962C8B-B14F-4D97-AF65-F5344CB8AC3E}">
        <p14:creationId xmlns:p14="http://schemas.microsoft.com/office/powerpoint/2010/main" val="42847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1000"/>
                                        <p:tgtEl>
                                          <p:spTgt spid="3">
                                            <p:txEl>
                                              <p:pRg st="9" end="9"/>
                                            </p:txEl>
                                          </p:spTgt>
                                        </p:tgtEl>
                                      </p:cBhvr>
                                    </p:animEffect>
                                    <p:anim calcmode="lin" valueType="num">
                                      <p:cBhvr>
                                        <p:cTn id="5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chelyabinsk airburst gif">
            <a:extLst>
              <a:ext uri="{FF2B5EF4-FFF2-40B4-BE49-F238E27FC236}">
                <a16:creationId xmlns:a16="http://schemas.microsoft.com/office/drawing/2014/main" id="{DAAFC1D7-B43D-4C1F-B67B-5A081365B70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727200"/>
            <a:ext cx="9150313" cy="2630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03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564C0-1CAB-456E-A787-467E374AA913}"/>
              </a:ext>
            </a:extLst>
          </p:cNvPr>
          <p:cNvSpPr>
            <a:spLocks noGrp="1"/>
          </p:cNvSpPr>
          <p:nvPr>
            <p:ph type="title"/>
          </p:nvPr>
        </p:nvSpPr>
        <p:spPr/>
        <p:txBody>
          <a:bodyPr/>
          <a:lstStyle/>
          <a:p>
            <a:r>
              <a:rPr lang="en-GB" dirty="0"/>
              <a:t>Asteroid</a:t>
            </a:r>
            <a:r>
              <a:rPr lang="cs-CZ" dirty="0"/>
              <a:t> / </a:t>
            </a:r>
            <a:r>
              <a:rPr lang="cs-CZ" dirty="0" err="1"/>
              <a:t>Planetary</a:t>
            </a:r>
            <a:r>
              <a:rPr lang="en-GB" dirty="0"/>
              <a:t> </a:t>
            </a:r>
            <a:r>
              <a:rPr lang="cs-CZ" dirty="0"/>
              <a:t>D</a:t>
            </a:r>
            <a:r>
              <a:rPr lang="en-GB" dirty="0" err="1"/>
              <a:t>efence</a:t>
            </a:r>
            <a:endParaRPr lang="en-GB" dirty="0"/>
          </a:p>
        </p:txBody>
      </p:sp>
      <p:sp>
        <p:nvSpPr>
          <p:cNvPr id="3" name="Content Placeholder 2">
            <a:extLst>
              <a:ext uri="{FF2B5EF4-FFF2-40B4-BE49-F238E27FC236}">
                <a16:creationId xmlns:a16="http://schemas.microsoft.com/office/drawing/2014/main" id="{26560B8A-0109-44EE-938C-47858CB6BB44}"/>
              </a:ext>
            </a:extLst>
          </p:cNvPr>
          <p:cNvSpPr>
            <a:spLocks noGrp="1"/>
          </p:cNvSpPr>
          <p:nvPr>
            <p:ph sz="half" idx="1"/>
          </p:nvPr>
        </p:nvSpPr>
        <p:spPr/>
        <p:txBody>
          <a:bodyPr>
            <a:normAutofit lnSpcReduction="10000"/>
          </a:bodyPr>
          <a:lstStyle/>
          <a:p>
            <a:endParaRPr lang="en-GB" sz="2800" dirty="0"/>
          </a:p>
          <a:p>
            <a:r>
              <a:rPr lang="en-GB" sz="2800" dirty="0"/>
              <a:t>- by impact</a:t>
            </a:r>
          </a:p>
          <a:p>
            <a:pPr lvl="1"/>
            <a:r>
              <a:rPr lang="en-GB" sz="2600" dirty="0"/>
              <a:t>kinetic</a:t>
            </a:r>
          </a:p>
          <a:p>
            <a:pPr lvl="1"/>
            <a:r>
              <a:rPr lang="en-GB" sz="2600" dirty="0"/>
              <a:t>nuclear</a:t>
            </a:r>
          </a:p>
          <a:p>
            <a:r>
              <a:rPr lang="en-GB" sz="2800" dirty="0"/>
              <a:t>- deflection</a:t>
            </a:r>
          </a:p>
          <a:p>
            <a:pPr lvl="1"/>
            <a:r>
              <a:rPr lang="en-GB" sz="2600" dirty="0"/>
              <a:t>gravitational</a:t>
            </a:r>
          </a:p>
          <a:p>
            <a:pPr lvl="1"/>
            <a:r>
              <a:rPr lang="en-GB" sz="2600" dirty="0"/>
              <a:t>solar</a:t>
            </a:r>
          </a:p>
          <a:p>
            <a:pPr lvl="1"/>
            <a:r>
              <a:rPr lang="en-GB" sz="2600" dirty="0"/>
              <a:t>propulsion</a:t>
            </a:r>
          </a:p>
          <a:p>
            <a:pPr lvl="1"/>
            <a:r>
              <a:rPr lang="en-GB" sz="2600" dirty="0"/>
              <a:t>laser</a:t>
            </a:r>
          </a:p>
        </p:txBody>
      </p:sp>
      <p:sp>
        <p:nvSpPr>
          <p:cNvPr id="4" name="Content Placeholder 3">
            <a:extLst>
              <a:ext uri="{FF2B5EF4-FFF2-40B4-BE49-F238E27FC236}">
                <a16:creationId xmlns:a16="http://schemas.microsoft.com/office/drawing/2014/main" id="{72896EFA-91BB-4841-B895-4895FDD2E423}"/>
              </a:ext>
            </a:extLst>
          </p:cNvPr>
          <p:cNvSpPr>
            <a:spLocks noGrp="1"/>
          </p:cNvSpPr>
          <p:nvPr>
            <p:ph sz="half" idx="2"/>
          </p:nvPr>
        </p:nvSpPr>
        <p:spPr>
          <a:xfrm>
            <a:off x="4663439" y="1845736"/>
            <a:ext cx="4248332" cy="4023359"/>
          </a:xfrm>
        </p:spPr>
        <p:txBody>
          <a:bodyPr>
            <a:normAutofit lnSpcReduction="10000"/>
          </a:bodyPr>
          <a:lstStyle/>
          <a:p>
            <a:r>
              <a:rPr lang="en-GB" sz="2800" dirty="0"/>
              <a:t>- </a:t>
            </a:r>
            <a:r>
              <a:rPr lang="cs-CZ" sz="2800" dirty="0" err="1"/>
              <a:t>crucial</a:t>
            </a:r>
            <a:r>
              <a:rPr lang="cs-CZ" sz="2800" dirty="0"/>
              <a:t> element: </a:t>
            </a:r>
            <a:r>
              <a:rPr lang="en-GB" sz="2800" dirty="0"/>
              <a:t>monitoring and early warning</a:t>
            </a:r>
          </a:p>
        </p:txBody>
      </p:sp>
      <p:pic>
        <p:nvPicPr>
          <p:cNvPr id="9218" name="Picture 2" descr="https://upload.wikimedia.org/wikipedia/commons/thumb/3/3e/Deep_Impact_HRI.jpeg/800px-Deep_Impact_HRI.jpeg">
            <a:extLst>
              <a:ext uri="{FF2B5EF4-FFF2-40B4-BE49-F238E27FC236}">
                <a16:creationId xmlns:a16="http://schemas.microsoft.com/office/drawing/2014/main" id="{523925B8-0A22-48D5-8C23-C452180FF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1965" y="3009067"/>
            <a:ext cx="3831771" cy="3831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55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xEl>
                                              <p:pRg st="0" end="0"/>
                                            </p:txEl>
                                          </p:spTgt>
                                        </p:tgtEl>
                                        <p:attrNameLst>
                                          <p:attrName>style.visibility</p:attrName>
                                        </p:attrNameLst>
                                      </p:cBhvr>
                                      <p:to>
                                        <p:strVal val="visible"/>
                                      </p:to>
                                    </p:set>
                                    <p:animEffect transition="in" filter="fade">
                                      <p:cBhvr>
                                        <p:cTn id="51" dur="1000"/>
                                        <p:tgtEl>
                                          <p:spTgt spid="4">
                                            <p:txEl>
                                              <p:pRg st="0" end="0"/>
                                            </p:txEl>
                                          </p:spTgt>
                                        </p:tgtEl>
                                      </p:cBhvr>
                                    </p:animEffect>
                                    <p:anim calcmode="lin" valueType="num">
                                      <p:cBhvr>
                                        <p:cTn id="5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8DCE0F-1DC2-45B5-9B60-022691596BE7}"/>
              </a:ext>
            </a:extLst>
          </p:cNvPr>
          <p:cNvSpPr>
            <a:spLocks noGrp="1"/>
          </p:cNvSpPr>
          <p:nvPr>
            <p:ph type="title"/>
          </p:nvPr>
        </p:nvSpPr>
        <p:spPr/>
        <p:txBody>
          <a:bodyPr/>
          <a:lstStyle/>
          <a:p>
            <a:endParaRPr lang="en-GB"/>
          </a:p>
        </p:txBody>
      </p:sp>
      <p:pic>
        <p:nvPicPr>
          <p:cNvPr id="6" name="Zástupný obsah 5">
            <a:extLst>
              <a:ext uri="{FF2B5EF4-FFF2-40B4-BE49-F238E27FC236}">
                <a16:creationId xmlns:a16="http://schemas.microsoft.com/office/drawing/2014/main" id="{0A3867D9-0C24-4988-9528-9949C09BD26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96556" y="262129"/>
            <a:ext cx="8196607" cy="6333741"/>
          </a:xfrm>
        </p:spPr>
      </p:pic>
      <p:sp>
        <p:nvSpPr>
          <p:cNvPr id="4" name="Zástupný obsah 3">
            <a:extLst>
              <a:ext uri="{FF2B5EF4-FFF2-40B4-BE49-F238E27FC236}">
                <a16:creationId xmlns:a16="http://schemas.microsoft.com/office/drawing/2014/main" id="{09B415EA-98C3-4BAE-AC47-7FB7ACF59850}"/>
              </a:ext>
            </a:extLst>
          </p:cNvPr>
          <p:cNvSpPr>
            <a:spLocks noGrp="1"/>
          </p:cNvSpPr>
          <p:nvPr>
            <p:ph sz="half" idx="2"/>
          </p:nvPr>
        </p:nvSpPr>
        <p:spPr/>
        <p:txBody>
          <a:bodyPr/>
          <a:lstStyle/>
          <a:p>
            <a:endParaRPr lang="en-GB" dirty="0"/>
          </a:p>
        </p:txBody>
      </p:sp>
    </p:spTree>
    <p:extLst>
      <p:ext uri="{BB962C8B-B14F-4D97-AF65-F5344CB8AC3E}">
        <p14:creationId xmlns:p14="http://schemas.microsoft.com/office/powerpoint/2010/main" val="2692123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1E374F-1BA9-4581-A6A2-D8279E534A4F}"/>
              </a:ext>
            </a:extLst>
          </p:cNvPr>
          <p:cNvSpPr>
            <a:spLocks noGrp="1"/>
          </p:cNvSpPr>
          <p:nvPr>
            <p:ph type="title"/>
          </p:nvPr>
        </p:nvSpPr>
        <p:spPr>
          <a:xfrm>
            <a:off x="0" y="-1"/>
            <a:ext cx="7646089" cy="1191867"/>
          </a:xfrm>
        </p:spPr>
        <p:txBody>
          <a:bodyPr>
            <a:normAutofit fontScale="90000"/>
          </a:bodyPr>
          <a:lstStyle/>
          <a:p>
            <a:r>
              <a:rPr lang="en-GB" dirty="0"/>
              <a:t>NASA</a:t>
            </a:r>
            <a:r>
              <a:rPr lang="cs-CZ" dirty="0"/>
              <a:t>‘</a:t>
            </a:r>
            <a:r>
              <a:rPr lang="en-GB" dirty="0"/>
              <a:t> Double Asteroid Redirection Test</a:t>
            </a:r>
            <a:r>
              <a:rPr lang="cs-CZ" dirty="0"/>
              <a:t> + ESA </a:t>
            </a:r>
            <a:r>
              <a:rPr lang="cs-CZ" dirty="0" err="1"/>
              <a:t>Hera</a:t>
            </a:r>
            <a:r>
              <a:rPr lang="cs-CZ" dirty="0"/>
              <a:t> experiment</a:t>
            </a:r>
            <a:endParaRPr lang="en-GB" dirty="0"/>
          </a:p>
        </p:txBody>
      </p:sp>
      <p:sp>
        <p:nvSpPr>
          <p:cNvPr id="3" name="Zástupný obsah 2">
            <a:extLst>
              <a:ext uri="{FF2B5EF4-FFF2-40B4-BE49-F238E27FC236}">
                <a16:creationId xmlns:a16="http://schemas.microsoft.com/office/drawing/2014/main" id="{BA44B190-D85B-4898-8E95-0DC910190E23}"/>
              </a:ext>
            </a:extLst>
          </p:cNvPr>
          <p:cNvSpPr>
            <a:spLocks noGrp="1"/>
          </p:cNvSpPr>
          <p:nvPr>
            <p:ph sz="half" idx="1"/>
          </p:nvPr>
        </p:nvSpPr>
        <p:spPr>
          <a:xfrm>
            <a:off x="66449" y="1845736"/>
            <a:ext cx="2645754" cy="4023359"/>
          </a:xfrm>
        </p:spPr>
        <p:txBody>
          <a:bodyPr>
            <a:normAutofit fontScale="92500" lnSpcReduction="20000"/>
          </a:bodyPr>
          <a:lstStyle/>
          <a:p>
            <a:pPr marL="177800" indent="-177800" hangingPunct="0">
              <a:spcBef>
                <a:spcPts val="0"/>
              </a:spcBef>
              <a:spcAft>
                <a:spcPts val="1200"/>
              </a:spcAft>
              <a:buClr>
                <a:srgbClr val="0070C0"/>
              </a:buClr>
              <a:buSzTx/>
              <a:buFont typeface="Wingdings" charset="2"/>
              <a:buChar char="§"/>
            </a:pPr>
            <a:r>
              <a:rPr lang="en-GB" b="1" dirty="0">
                <a:solidFill>
                  <a:schemeClr val="tx1"/>
                </a:solidFill>
                <a:latin typeface="+mj-lt"/>
                <a:ea typeface="Verdana" charset="0"/>
                <a:cs typeface="Verdana" charset="0"/>
                <a:sym typeface="Verdana"/>
              </a:rPr>
              <a:t>First </a:t>
            </a:r>
            <a:r>
              <a:rPr lang="en-GB" dirty="0">
                <a:solidFill>
                  <a:schemeClr val="tx1"/>
                </a:solidFill>
                <a:latin typeface="+mj-lt"/>
                <a:ea typeface="Verdana" charset="0"/>
                <a:cs typeface="Verdana" charset="0"/>
              </a:rPr>
              <a:t>p</a:t>
            </a:r>
            <a:r>
              <a:rPr lang="en-GB" dirty="0">
                <a:solidFill>
                  <a:schemeClr val="tx1"/>
                </a:solidFill>
                <a:latin typeface="+mj-lt"/>
                <a:ea typeface="Verdana" charset="0"/>
                <a:cs typeface="Verdana" charset="0"/>
                <a:sym typeface="Verdana"/>
              </a:rPr>
              <a:t>recise measurement of deflection efficiency and </a:t>
            </a:r>
            <a:r>
              <a:rPr lang="en-GB" b="1" dirty="0">
                <a:solidFill>
                  <a:schemeClr val="tx1"/>
                </a:solidFill>
                <a:latin typeface="+mj-lt"/>
                <a:ea typeface="Verdana" charset="0"/>
                <a:cs typeface="Verdana" charset="0"/>
                <a:sym typeface="Verdana"/>
              </a:rPr>
              <a:t>Planetary Defence capability</a:t>
            </a:r>
          </a:p>
          <a:p>
            <a:pPr marL="177800" indent="-177800">
              <a:spcAft>
                <a:spcPts val="1200"/>
              </a:spcAft>
              <a:buClr>
                <a:srgbClr val="0070C0"/>
              </a:buClr>
              <a:buFont typeface="Wingdings" charset="2"/>
              <a:buChar char="§"/>
            </a:pPr>
            <a:r>
              <a:rPr lang="en-GB" b="1" dirty="0">
                <a:solidFill>
                  <a:schemeClr val="tx1"/>
                </a:solidFill>
                <a:latin typeface="+mj-lt"/>
                <a:ea typeface="Verdana" charset="0"/>
                <a:cs typeface="Verdana" charset="0"/>
              </a:rPr>
              <a:t>First</a:t>
            </a:r>
            <a:r>
              <a:rPr lang="en-GB" dirty="0">
                <a:solidFill>
                  <a:schemeClr val="tx1"/>
                </a:solidFill>
                <a:latin typeface="+mj-lt"/>
                <a:ea typeface="Verdana" charset="0"/>
                <a:cs typeface="Verdana" charset="0"/>
              </a:rPr>
              <a:t> binary asteroid and smallest asteroid ever visited</a:t>
            </a:r>
          </a:p>
          <a:p>
            <a:pPr marL="177800" indent="-177800" hangingPunct="0">
              <a:spcBef>
                <a:spcPts val="0"/>
              </a:spcBef>
              <a:spcAft>
                <a:spcPts val="1200"/>
              </a:spcAft>
              <a:buClr>
                <a:srgbClr val="0070C0"/>
              </a:buClr>
              <a:buSzTx/>
              <a:buFont typeface="Wingdings" charset="2"/>
              <a:buChar char="§"/>
            </a:pPr>
            <a:r>
              <a:rPr lang="en-GB" b="1" dirty="0">
                <a:solidFill>
                  <a:schemeClr val="tx1"/>
                </a:solidFill>
                <a:latin typeface="+mj-lt"/>
                <a:ea typeface="Verdana" charset="0"/>
                <a:cs typeface="Verdana" charset="0"/>
              </a:rPr>
              <a:t>First</a:t>
            </a:r>
            <a:r>
              <a:rPr lang="en-GB" dirty="0">
                <a:solidFill>
                  <a:schemeClr val="tx1"/>
                </a:solidFill>
                <a:latin typeface="+mj-lt"/>
                <a:ea typeface="Verdana" charset="0"/>
                <a:cs typeface="Verdana" charset="0"/>
              </a:rPr>
              <a:t> detailed measurement of small body cratering physics </a:t>
            </a:r>
          </a:p>
          <a:p>
            <a:pPr marL="177800" indent="-177800">
              <a:spcAft>
                <a:spcPts val="1200"/>
              </a:spcAft>
              <a:buClr>
                <a:srgbClr val="0070C0"/>
              </a:buClr>
              <a:buFont typeface="Wingdings" charset="2"/>
              <a:buChar char="§"/>
            </a:pPr>
            <a:r>
              <a:rPr lang="en-GB" b="1" dirty="0">
                <a:solidFill>
                  <a:schemeClr val="tx1"/>
                </a:solidFill>
                <a:latin typeface="+mj-lt"/>
                <a:ea typeface="Verdana" charset="0"/>
                <a:cs typeface="Verdana" charset="0"/>
              </a:rPr>
              <a:t>First</a:t>
            </a:r>
            <a:r>
              <a:rPr lang="en-GB" dirty="0">
                <a:solidFill>
                  <a:schemeClr val="tx1"/>
                </a:solidFill>
                <a:latin typeface="+mj-lt"/>
                <a:ea typeface="Verdana" charset="0"/>
                <a:cs typeface="Verdana" charset="0"/>
              </a:rPr>
              <a:t> deep-space CubeSat for very close asteroid inspection</a:t>
            </a:r>
          </a:p>
          <a:p>
            <a:endParaRPr lang="en-GB" dirty="0">
              <a:solidFill>
                <a:schemeClr val="tx1"/>
              </a:solidFill>
              <a:latin typeface="+mj-lt"/>
            </a:endParaRPr>
          </a:p>
        </p:txBody>
      </p:sp>
      <p:sp>
        <p:nvSpPr>
          <p:cNvPr id="4" name="Zástupný obsah 3">
            <a:extLst>
              <a:ext uri="{FF2B5EF4-FFF2-40B4-BE49-F238E27FC236}">
                <a16:creationId xmlns:a16="http://schemas.microsoft.com/office/drawing/2014/main" id="{72369741-5317-4D2D-B584-3B6805BAA91C}"/>
              </a:ext>
            </a:extLst>
          </p:cNvPr>
          <p:cNvSpPr>
            <a:spLocks noGrp="1"/>
          </p:cNvSpPr>
          <p:nvPr>
            <p:ph sz="half" idx="2"/>
          </p:nvPr>
        </p:nvSpPr>
        <p:spPr/>
        <p:txBody>
          <a:bodyPr>
            <a:normAutofit fontScale="92500" lnSpcReduction="20000"/>
          </a:bodyPr>
          <a:lstStyle/>
          <a:p>
            <a:endParaRPr lang="en-GB"/>
          </a:p>
        </p:txBody>
      </p:sp>
      <p:grpSp>
        <p:nvGrpSpPr>
          <p:cNvPr id="5" name="Group 3">
            <a:extLst>
              <a:ext uri="{FF2B5EF4-FFF2-40B4-BE49-F238E27FC236}">
                <a16:creationId xmlns:a16="http://schemas.microsoft.com/office/drawing/2014/main" id="{50908420-B59C-46FF-8E22-B380840A3050}"/>
              </a:ext>
            </a:extLst>
          </p:cNvPr>
          <p:cNvGrpSpPr/>
          <p:nvPr/>
        </p:nvGrpSpPr>
        <p:grpSpPr>
          <a:xfrm>
            <a:off x="2712203" y="1191866"/>
            <a:ext cx="6431797" cy="5154689"/>
            <a:chOff x="1828800" y="410069"/>
            <a:chExt cx="7315200" cy="4347588"/>
          </a:xfrm>
        </p:grpSpPr>
        <p:pic>
          <p:nvPicPr>
            <p:cNvPr id="6" name="Picture 5">
              <a:extLst>
                <a:ext uri="{FF2B5EF4-FFF2-40B4-BE49-F238E27FC236}">
                  <a16:creationId xmlns:a16="http://schemas.microsoft.com/office/drawing/2014/main" id="{9DD4DB9D-AC31-4B60-9B07-C20E4A791FCF}"/>
                </a:ext>
              </a:extLst>
            </p:cNvPr>
            <p:cNvPicPr>
              <a:picLocks noChangeAspect="1"/>
            </p:cNvPicPr>
            <p:nvPr/>
          </p:nvPicPr>
          <p:blipFill>
            <a:blip r:embed="rId2"/>
            <a:stretch>
              <a:fillRect/>
            </a:stretch>
          </p:blipFill>
          <p:spPr>
            <a:xfrm>
              <a:off x="1828800" y="410069"/>
              <a:ext cx="7315200" cy="4347588"/>
            </a:xfrm>
            <a:prstGeom prst="rect">
              <a:avLst/>
            </a:prstGeom>
          </p:spPr>
        </p:pic>
        <p:sp>
          <p:nvSpPr>
            <p:cNvPr id="7" name="Rectangle 2">
              <a:extLst>
                <a:ext uri="{FF2B5EF4-FFF2-40B4-BE49-F238E27FC236}">
                  <a16:creationId xmlns:a16="http://schemas.microsoft.com/office/drawing/2014/main" id="{7CAD53C0-1C14-4938-9B52-DEC6CD61277E}"/>
                </a:ext>
              </a:extLst>
            </p:cNvPr>
            <p:cNvSpPr/>
            <p:nvPr/>
          </p:nvSpPr>
          <p:spPr>
            <a:xfrm>
              <a:off x="5497551" y="1416205"/>
              <a:ext cx="211873" cy="144966"/>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Verdana"/>
                <a:ea typeface="Verdana"/>
                <a:cs typeface="Verdana"/>
                <a:sym typeface="Verdana"/>
              </a:endParaRPr>
            </a:p>
          </p:txBody>
        </p:sp>
      </p:grpSp>
    </p:spTree>
    <p:extLst>
      <p:ext uri="{BB962C8B-B14F-4D97-AF65-F5344CB8AC3E}">
        <p14:creationId xmlns:p14="http://schemas.microsoft.com/office/powerpoint/2010/main" val="791563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unspotsForm.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38637" y="1861424"/>
            <a:ext cx="4309379" cy="2938213"/>
          </a:xfrm>
          <a:prstGeom prst="rect">
            <a:avLst/>
          </a:prstGeom>
        </p:spPr>
      </p:pic>
      <p:pic>
        <p:nvPicPr>
          <p:cNvPr id="12" name="LASCO-C2-20170906-20170912.mov">
            <a:hlinkClick r:id="" action="ppaction://media"/>
          </p:cNvPr>
          <p:cNvPicPr>
            <a:picLocks noChangeAspect="1"/>
          </p:cNvPicPr>
          <p:nvPr>
            <a:videoFile r:link="rId3"/>
            <p:extLst>
              <p:ext uri="{DAA4B4D4-6D71-4841-9C94-3DE7FCFB9230}">
                <p14:media xmlns:p14="http://schemas.microsoft.com/office/powerpoint/2010/main" r:embed="rId4">
                  <p14:trim st="13688.464"/>
                </p14:media>
              </p:ext>
            </p:extLst>
          </p:nvPr>
        </p:nvPicPr>
        <p:blipFill>
          <a:blip r:embed="rId7"/>
          <a:stretch>
            <a:fillRect/>
          </a:stretch>
        </p:blipFill>
        <p:spPr>
          <a:xfrm>
            <a:off x="304470" y="1861424"/>
            <a:ext cx="2938213" cy="2938213"/>
          </a:xfrm>
          <a:prstGeom prst="rect">
            <a:avLst/>
          </a:prstGeom>
        </p:spPr>
      </p:pic>
      <p:sp>
        <p:nvSpPr>
          <p:cNvPr id="2" name="TextovéPole 1">
            <a:extLst>
              <a:ext uri="{FF2B5EF4-FFF2-40B4-BE49-F238E27FC236}">
                <a16:creationId xmlns:a16="http://schemas.microsoft.com/office/drawing/2014/main" id="{5F54F422-A4EE-44AB-8111-1A8AA3981427}"/>
              </a:ext>
            </a:extLst>
          </p:cNvPr>
          <p:cNvSpPr txBox="1"/>
          <p:nvPr/>
        </p:nvSpPr>
        <p:spPr>
          <a:xfrm>
            <a:off x="64246" y="69742"/>
            <a:ext cx="6638771" cy="754053"/>
          </a:xfrm>
          <a:prstGeom prst="rect">
            <a:avLst/>
          </a:prstGeom>
          <a:noFill/>
        </p:spPr>
        <p:txBody>
          <a:bodyPr wrap="square" rtlCol="0">
            <a:spAutoFit/>
          </a:bodyPr>
          <a:lstStyle/>
          <a:p>
            <a:r>
              <a:rPr lang="cs-CZ" sz="4300" spc="-50" dirty="0" err="1">
                <a:solidFill>
                  <a:prstClr val="white">
                    <a:lumMod val="75000"/>
                    <a:lumOff val="25000"/>
                  </a:prstClr>
                </a:solidFill>
                <a:latin typeface="Calibri Light" panose="020F0302020204030204"/>
                <a:ea typeface="+mj-ea"/>
                <a:cs typeface="+mj-cs"/>
              </a:rPr>
              <a:t>Space</a:t>
            </a:r>
            <a:r>
              <a:rPr lang="cs-CZ" sz="4300" spc="-50" dirty="0">
                <a:solidFill>
                  <a:prstClr val="white">
                    <a:lumMod val="75000"/>
                    <a:lumOff val="25000"/>
                  </a:prstClr>
                </a:solidFill>
                <a:latin typeface="Calibri Light" panose="020F0302020204030204"/>
                <a:ea typeface="+mj-ea"/>
                <a:cs typeface="+mj-cs"/>
              </a:rPr>
              <a:t> </a:t>
            </a:r>
            <a:r>
              <a:rPr lang="cs-CZ" sz="4300" spc="-50" dirty="0" err="1">
                <a:solidFill>
                  <a:prstClr val="white">
                    <a:lumMod val="75000"/>
                    <a:lumOff val="25000"/>
                  </a:prstClr>
                </a:solidFill>
                <a:latin typeface="Calibri Light" panose="020F0302020204030204"/>
                <a:ea typeface="+mj-ea"/>
                <a:cs typeface="+mj-cs"/>
              </a:rPr>
              <a:t>Weather</a:t>
            </a:r>
            <a:endParaRPr lang="en-GB" dirty="0"/>
          </a:p>
        </p:txBody>
      </p:sp>
    </p:spTree>
    <p:extLst>
      <p:ext uri="{BB962C8B-B14F-4D97-AF65-F5344CB8AC3E}">
        <p14:creationId xmlns:p14="http://schemas.microsoft.com/office/powerpoint/2010/main" val="310353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6624" fill="hold"/>
                                        <p:tgtEl>
                                          <p:spTgt spid="11"/>
                                        </p:tgtEl>
                                      </p:cBhvr>
                                    </p:cmd>
                                  </p:childTnLst>
                                </p:cTn>
                              </p:par>
                            </p:childTnLst>
                          </p:cTn>
                        </p:par>
                        <p:par>
                          <p:cTn id="11" fill="hold">
                            <p:stCondLst>
                              <p:cond delay="27124"/>
                            </p:stCondLst>
                            <p:childTnLst>
                              <p:par>
                                <p:cTn id="12" presetID="1" presetClass="mediacall" presetSubtype="0" fill="hold" nodeType="afterEffect">
                                  <p:stCondLst>
                                    <p:cond delay="0"/>
                                  </p:stCondLst>
                                  <p:childTnLst>
                                    <p:cmd type="call" cmd="playFrom(0.0)">
                                      <p:cBhvr>
                                        <p:cTn id="13" dur="657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11"/>
                </p:tgtEl>
              </p:cMediaNode>
            </p:video>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2"/>
                                        </p:tgtEl>
                                      </p:cBhvr>
                                    </p:cmd>
                                  </p:childTnLst>
                                </p:cTn>
                              </p:par>
                            </p:childTnLst>
                          </p:cTn>
                        </p:par>
                      </p:childTnLst>
                    </p:cTn>
                  </p:par>
                </p:childTnLst>
              </p:cTn>
              <p:nextCondLst>
                <p:cond evt="onClick" delay="0">
                  <p:tgtEl>
                    <p:spTgt spid="12"/>
                  </p:tgtEl>
                </p:cond>
              </p:nextCondLst>
            </p:seq>
            <p:video>
              <p:cMediaNode vol="80000">
                <p:cTn id="20" repeatCount="indefinite" fill="hold" display="0">
                  <p:stCondLst>
                    <p:cond delay="indefinite"/>
                  </p:stCondLst>
                </p:cTn>
                <p:tgtEl>
                  <p:spTgt spid="1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EA5FBED-70F9-4DE5-B7DB-93592A3E4E2E}"/>
              </a:ext>
            </a:extLst>
          </p:cNvPr>
          <p:cNvSpPr/>
          <p:nvPr/>
        </p:nvSpPr>
        <p:spPr>
          <a:xfrm>
            <a:off x="0" y="3022169"/>
            <a:ext cx="5997844" cy="28469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9C99A39E-E00E-44ED-B3E4-7EB686EB14DC}"/>
              </a:ext>
            </a:extLst>
          </p:cNvPr>
          <p:cNvSpPr>
            <a:spLocks noGrp="1"/>
          </p:cNvSpPr>
          <p:nvPr>
            <p:ph type="title"/>
          </p:nvPr>
        </p:nvSpPr>
        <p:spPr>
          <a:xfrm>
            <a:off x="0" y="4764"/>
            <a:ext cx="7543800" cy="748455"/>
          </a:xfrm>
        </p:spPr>
        <p:txBody>
          <a:bodyPr/>
          <a:lstStyle/>
          <a:p>
            <a:r>
              <a:rPr lang="cs-CZ" dirty="0" err="1"/>
              <a:t>What</a:t>
            </a:r>
            <a:r>
              <a:rPr lang="cs-CZ" dirty="0"/>
              <a:t> </a:t>
            </a:r>
            <a:r>
              <a:rPr lang="cs-CZ" dirty="0" err="1"/>
              <a:t>is</a:t>
            </a:r>
            <a:r>
              <a:rPr lang="cs-CZ" dirty="0"/>
              <a:t> </a:t>
            </a:r>
            <a:r>
              <a:rPr lang="cs-CZ" dirty="0" err="1"/>
              <a:t>going</a:t>
            </a:r>
            <a:r>
              <a:rPr lang="cs-CZ" dirty="0"/>
              <a:t> on?</a:t>
            </a:r>
            <a:endParaRPr lang="en-GB" dirty="0"/>
          </a:p>
        </p:txBody>
      </p:sp>
      <p:sp>
        <p:nvSpPr>
          <p:cNvPr id="3" name="Zástupný obsah 2">
            <a:extLst>
              <a:ext uri="{FF2B5EF4-FFF2-40B4-BE49-F238E27FC236}">
                <a16:creationId xmlns:a16="http://schemas.microsoft.com/office/drawing/2014/main" id="{A421E3A7-6C8E-4850-A65B-35D3F1819A72}"/>
              </a:ext>
            </a:extLst>
          </p:cNvPr>
          <p:cNvSpPr>
            <a:spLocks noGrp="1"/>
          </p:cNvSpPr>
          <p:nvPr>
            <p:ph idx="1"/>
          </p:nvPr>
        </p:nvSpPr>
        <p:spPr/>
        <p:txBody>
          <a:bodyPr/>
          <a:lstStyle/>
          <a:p>
            <a:pPr marL="0" indent="0">
              <a:buNone/>
            </a:pPr>
            <a:r>
              <a:rPr lang="en-GB" dirty="0"/>
              <a:t>Planetary and Stellar unintentional and natural threats</a:t>
            </a:r>
            <a:endParaRPr lang="cs-CZ" dirty="0"/>
          </a:p>
          <a:p>
            <a:pPr marL="0" indent="0">
              <a:buNone/>
            </a:pPr>
            <a:r>
              <a:rPr lang="cs-CZ" dirty="0"/>
              <a:t>1608 - </a:t>
            </a:r>
            <a:r>
              <a:rPr lang="en-GB" dirty="0"/>
              <a:t>Hans </a:t>
            </a:r>
            <a:r>
              <a:rPr lang="en-GB" dirty="0" err="1"/>
              <a:t>Lippershey</a:t>
            </a:r>
            <a:r>
              <a:rPr lang="en-GB" dirty="0"/>
              <a:t> </a:t>
            </a:r>
            <a:r>
              <a:rPr lang="cs-CZ" dirty="0"/>
              <a:t>patent </a:t>
            </a:r>
            <a:r>
              <a:rPr lang="en-GB" dirty="0"/>
              <a:t>for refracting telescope</a:t>
            </a:r>
            <a:endParaRPr lang="cs-CZ" dirty="0"/>
          </a:p>
          <a:p>
            <a:pPr marL="0" indent="0">
              <a:buNone/>
            </a:pPr>
            <a:endParaRPr lang="cs-CZ" dirty="0"/>
          </a:p>
        </p:txBody>
      </p:sp>
      <p:pic>
        <p:nvPicPr>
          <p:cNvPr id="5" name="Obrázek 4">
            <a:extLst>
              <a:ext uri="{FF2B5EF4-FFF2-40B4-BE49-F238E27FC236}">
                <a16:creationId xmlns:a16="http://schemas.microsoft.com/office/drawing/2014/main" id="{B47A44CE-13BD-442F-999F-F61663E3CE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4563" y="2753805"/>
            <a:ext cx="2290119" cy="3383651"/>
          </a:xfrm>
          <a:prstGeom prst="rect">
            <a:avLst/>
          </a:prstGeom>
        </p:spPr>
      </p:pic>
      <p:pic>
        <p:nvPicPr>
          <p:cNvPr id="7" name="Obrázek 6">
            <a:extLst>
              <a:ext uri="{FF2B5EF4-FFF2-40B4-BE49-F238E27FC236}">
                <a16:creationId xmlns:a16="http://schemas.microsoft.com/office/drawing/2014/main" id="{6B3ADF37-38B7-44E2-BAF7-9CA7B4E48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2265"/>
            <a:ext cx="6005384" cy="2836829"/>
          </a:xfrm>
          <a:prstGeom prst="rect">
            <a:avLst/>
          </a:prstGeom>
        </p:spPr>
      </p:pic>
    </p:spTree>
    <p:extLst>
      <p:ext uri="{BB962C8B-B14F-4D97-AF65-F5344CB8AC3E}">
        <p14:creationId xmlns:p14="http://schemas.microsoft.com/office/powerpoint/2010/main" val="1782071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881FD8-E0AD-4975-B26E-39DAAD90E85C}"/>
              </a:ext>
            </a:extLst>
          </p:cNvPr>
          <p:cNvSpPr>
            <a:spLocks noGrp="1"/>
          </p:cNvSpPr>
          <p:nvPr>
            <p:ph type="title"/>
          </p:nvPr>
        </p:nvSpPr>
        <p:spPr>
          <a:xfrm>
            <a:off x="0" y="0"/>
            <a:ext cx="7543800" cy="884954"/>
          </a:xfrm>
        </p:spPr>
        <p:txBody>
          <a:bodyPr/>
          <a:lstStyle/>
          <a:p>
            <a:r>
              <a:rPr lang="cs-CZ" dirty="0" err="1"/>
              <a:t>Space</a:t>
            </a:r>
            <a:r>
              <a:rPr lang="cs-CZ" dirty="0"/>
              <a:t> </a:t>
            </a:r>
            <a:r>
              <a:rPr lang="cs-CZ" dirty="0" err="1"/>
              <a:t>Weather</a:t>
            </a:r>
            <a:endParaRPr lang="en-GB" dirty="0"/>
          </a:p>
        </p:txBody>
      </p:sp>
      <p:sp>
        <p:nvSpPr>
          <p:cNvPr id="3" name="Zástupný obsah 2">
            <a:extLst>
              <a:ext uri="{FF2B5EF4-FFF2-40B4-BE49-F238E27FC236}">
                <a16:creationId xmlns:a16="http://schemas.microsoft.com/office/drawing/2014/main" id="{D59C68D9-5BC0-49CD-B8BF-B7EF086F4E0F}"/>
              </a:ext>
            </a:extLst>
          </p:cNvPr>
          <p:cNvSpPr>
            <a:spLocks noGrp="1"/>
          </p:cNvSpPr>
          <p:nvPr>
            <p:ph idx="1"/>
          </p:nvPr>
        </p:nvSpPr>
        <p:spPr/>
        <p:txBody>
          <a:bodyPr>
            <a:normAutofit/>
          </a:bodyPr>
          <a:lstStyle/>
          <a:p>
            <a:r>
              <a:rPr lang="cs-CZ" dirty="0"/>
              <a:t>I) </a:t>
            </a:r>
            <a:r>
              <a:rPr lang="en-GB" dirty="0"/>
              <a:t>A </a:t>
            </a:r>
            <a:r>
              <a:rPr lang="en-GB" b="1" dirty="0"/>
              <a:t>solar flare</a:t>
            </a:r>
            <a:r>
              <a:rPr lang="en-GB" dirty="0"/>
              <a:t> is an eruption of radiation</a:t>
            </a:r>
            <a:r>
              <a:rPr lang="cs-CZ" dirty="0"/>
              <a:t> </a:t>
            </a:r>
            <a:r>
              <a:rPr lang="en-GB" dirty="0"/>
              <a:t>emitted from the energy accumulated</a:t>
            </a:r>
            <a:r>
              <a:rPr lang="cs-CZ" dirty="0"/>
              <a:t> </a:t>
            </a:r>
            <a:r>
              <a:rPr lang="en-GB" dirty="0"/>
              <a:t>in the sun’s magnetic fields as they become</a:t>
            </a:r>
            <a:r>
              <a:rPr lang="cs-CZ" dirty="0"/>
              <a:t> </a:t>
            </a:r>
            <a:r>
              <a:rPr lang="en-GB" dirty="0"/>
              <a:t>increasingly unstable</a:t>
            </a:r>
            <a:endParaRPr lang="cs-CZ" dirty="0"/>
          </a:p>
          <a:p>
            <a:endParaRPr lang="cs-CZ" dirty="0"/>
          </a:p>
          <a:p>
            <a:r>
              <a:rPr lang="cs-CZ" dirty="0"/>
              <a:t>II) </a:t>
            </a:r>
            <a:r>
              <a:rPr lang="cs-CZ" b="1" dirty="0" err="1"/>
              <a:t>Coronal</a:t>
            </a:r>
            <a:r>
              <a:rPr lang="cs-CZ" b="1" dirty="0"/>
              <a:t> </a:t>
            </a:r>
            <a:r>
              <a:rPr lang="cs-CZ" b="1" dirty="0" err="1"/>
              <a:t>Mass</a:t>
            </a:r>
            <a:r>
              <a:rPr lang="cs-CZ" b="1" dirty="0"/>
              <a:t> </a:t>
            </a:r>
            <a:r>
              <a:rPr lang="cs-CZ" b="1" dirty="0" err="1"/>
              <a:t>Ejections</a:t>
            </a:r>
            <a:r>
              <a:rPr lang="cs-CZ" dirty="0"/>
              <a:t> </a:t>
            </a:r>
            <a:r>
              <a:rPr lang="en-GB" dirty="0"/>
              <a:t>are large expulsions of plasma and magnetic</a:t>
            </a:r>
            <a:r>
              <a:rPr lang="cs-CZ" dirty="0"/>
              <a:t> </a:t>
            </a:r>
            <a:r>
              <a:rPr lang="en-GB" dirty="0"/>
              <a:t>field originating from the Sun’s coronal</a:t>
            </a:r>
            <a:r>
              <a:rPr lang="cs-CZ" dirty="0"/>
              <a:t> </a:t>
            </a:r>
            <a:r>
              <a:rPr lang="en-GB" dirty="0"/>
              <a:t>atmosphere</a:t>
            </a:r>
            <a:endParaRPr lang="cs-CZ" dirty="0"/>
          </a:p>
          <a:p>
            <a:endParaRPr lang="cs-CZ" dirty="0"/>
          </a:p>
          <a:p>
            <a:r>
              <a:rPr lang="cs-CZ" dirty="0"/>
              <a:t>III) </a:t>
            </a:r>
            <a:r>
              <a:rPr lang="en-GB" b="1" dirty="0"/>
              <a:t>Solar Energetic Particles</a:t>
            </a:r>
            <a:r>
              <a:rPr lang="cs-CZ" b="1" dirty="0"/>
              <a:t>, </a:t>
            </a:r>
            <a:r>
              <a:rPr lang="en-GB" dirty="0"/>
              <a:t>are high energy charged particles</a:t>
            </a:r>
            <a:r>
              <a:rPr lang="cs-CZ" dirty="0"/>
              <a:t> </a:t>
            </a:r>
            <a:r>
              <a:rPr lang="en-GB" dirty="0"/>
              <a:t>accelerated by the Sun</a:t>
            </a:r>
            <a:r>
              <a:rPr lang="cs-CZ" dirty="0"/>
              <a:t>, a f</a:t>
            </a:r>
            <a:r>
              <a:rPr lang="en-GB" dirty="0" err="1"/>
              <a:t>orm</a:t>
            </a:r>
            <a:r>
              <a:rPr lang="en-GB" dirty="0"/>
              <a:t> of cosmic ray</a:t>
            </a:r>
            <a:endParaRPr lang="cs-CZ" dirty="0"/>
          </a:p>
          <a:p>
            <a:endParaRPr lang="cs-CZ" b="1" dirty="0"/>
          </a:p>
          <a:p>
            <a:endParaRPr lang="en-GB" b="1" dirty="0"/>
          </a:p>
        </p:txBody>
      </p:sp>
    </p:spTree>
    <p:extLst>
      <p:ext uri="{BB962C8B-B14F-4D97-AF65-F5344CB8AC3E}">
        <p14:creationId xmlns:p14="http://schemas.microsoft.com/office/powerpoint/2010/main" val="431202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7266D-E94F-4BDF-9B23-057A98082EC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36426D6-741D-42EC-B894-34316DA2B295}"/>
              </a:ext>
            </a:extLst>
          </p:cNvPr>
          <p:cNvSpPr>
            <a:spLocks noGrp="1"/>
          </p:cNvSpPr>
          <p:nvPr>
            <p:ph idx="1"/>
          </p:nvPr>
        </p:nvSpPr>
        <p:spPr/>
        <p:txBody>
          <a:bodyPr/>
          <a:lstStyle/>
          <a:p>
            <a:endParaRPr lang="en-GB"/>
          </a:p>
        </p:txBody>
      </p:sp>
      <p:pic>
        <p:nvPicPr>
          <p:cNvPr id="4098" name="Picture 2" descr="Image result for solar storm">
            <a:extLst>
              <a:ext uri="{FF2B5EF4-FFF2-40B4-BE49-F238E27FC236}">
                <a16:creationId xmlns:a16="http://schemas.microsoft.com/office/drawing/2014/main" id="{99F0BB5B-73A3-4F0A-B172-599CC78C5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6604"/>
            <a:ext cx="9152729" cy="6226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39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2CBAF3-3A1A-4A0F-B574-88D0EE2CDA70}"/>
              </a:ext>
            </a:extLst>
          </p:cNvPr>
          <p:cNvSpPr>
            <a:spLocks noGrp="1"/>
          </p:cNvSpPr>
          <p:nvPr>
            <p:ph type="title"/>
          </p:nvPr>
        </p:nvSpPr>
        <p:spPr>
          <a:xfrm>
            <a:off x="0" y="0"/>
            <a:ext cx="7543800" cy="946947"/>
          </a:xfrm>
        </p:spPr>
        <p:txBody>
          <a:bodyPr>
            <a:normAutofit/>
          </a:bodyPr>
          <a:lstStyle/>
          <a:p>
            <a:r>
              <a:rPr lang="cs-CZ" dirty="0" err="1"/>
              <a:t>Space</a:t>
            </a:r>
            <a:r>
              <a:rPr lang="cs-CZ" dirty="0"/>
              <a:t> </a:t>
            </a:r>
            <a:r>
              <a:rPr lang="cs-CZ" dirty="0" err="1"/>
              <a:t>Weather</a:t>
            </a:r>
            <a:r>
              <a:rPr lang="cs-CZ" dirty="0"/>
              <a:t> event</a:t>
            </a:r>
            <a:endParaRPr lang="en-GB" dirty="0"/>
          </a:p>
        </p:txBody>
      </p:sp>
      <p:sp>
        <p:nvSpPr>
          <p:cNvPr id="3" name="Zástupný obsah 2">
            <a:extLst>
              <a:ext uri="{FF2B5EF4-FFF2-40B4-BE49-F238E27FC236}">
                <a16:creationId xmlns:a16="http://schemas.microsoft.com/office/drawing/2014/main" id="{91157C1E-92C5-40CF-8C56-1B77F949F481}"/>
              </a:ext>
            </a:extLst>
          </p:cNvPr>
          <p:cNvSpPr>
            <a:spLocks noGrp="1"/>
          </p:cNvSpPr>
          <p:nvPr>
            <p:ph idx="1"/>
          </p:nvPr>
        </p:nvSpPr>
        <p:spPr/>
        <p:txBody>
          <a:bodyPr/>
          <a:lstStyle/>
          <a:p>
            <a:endParaRPr lang="en-GB" b="1" dirty="0"/>
          </a:p>
        </p:txBody>
      </p:sp>
      <p:pic>
        <p:nvPicPr>
          <p:cNvPr id="4" name="Obrázek 3">
            <a:extLst>
              <a:ext uri="{FF2B5EF4-FFF2-40B4-BE49-F238E27FC236}">
                <a16:creationId xmlns:a16="http://schemas.microsoft.com/office/drawing/2014/main" id="{C5D6E177-C2FD-4289-BA93-EDCFCFD1629E}"/>
              </a:ext>
            </a:extLst>
          </p:cNvPr>
          <p:cNvPicPr>
            <a:picLocks noChangeAspect="1"/>
          </p:cNvPicPr>
          <p:nvPr/>
        </p:nvPicPr>
        <p:blipFill rotWithShape="1">
          <a:blip r:embed="rId2"/>
          <a:srcRect l="18686" t="21778" r="33899" b="29133"/>
          <a:stretch/>
        </p:blipFill>
        <p:spPr>
          <a:xfrm>
            <a:off x="674304" y="1403952"/>
            <a:ext cx="7795391" cy="4539647"/>
          </a:xfrm>
          <a:prstGeom prst="rect">
            <a:avLst/>
          </a:prstGeom>
        </p:spPr>
      </p:pic>
    </p:spTree>
    <p:extLst>
      <p:ext uri="{BB962C8B-B14F-4D97-AF65-F5344CB8AC3E}">
        <p14:creationId xmlns:p14="http://schemas.microsoft.com/office/powerpoint/2010/main" val="4197918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BF3651-F4F1-45F0-9981-B9E1EE1C9012}"/>
              </a:ext>
            </a:extLst>
          </p:cNvPr>
          <p:cNvSpPr>
            <a:spLocks noGrp="1"/>
          </p:cNvSpPr>
          <p:nvPr>
            <p:ph type="title"/>
          </p:nvPr>
        </p:nvSpPr>
        <p:spPr/>
        <p:txBody>
          <a:bodyPr/>
          <a:lstStyle/>
          <a:p>
            <a:endParaRPr lang="en-GB" dirty="0"/>
          </a:p>
        </p:txBody>
      </p:sp>
      <p:pic>
        <p:nvPicPr>
          <p:cNvPr id="7" name="Zástupný obsah 6">
            <a:extLst>
              <a:ext uri="{FF2B5EF4-FFF2-40B4-BE49-F238E27FC236}">
                <a16:creationId xmlns:a16="http://schemas.microsoft.com/office/drawing/2014/main" id="{8E5DFF5E-3A55-4A1F-9C3F-FBC0876A292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06335" y="648128"/>
            <a:ext cx="7422774" cy="5277128"/>
          </a:xfrm>
        </p:spPr>
      </p:pic>
      <p:sp>
        <p:nvSpPr>
          <p:cNvPr id="8" name="Zástupný obsah 7">
            <a:extLst>
              <a:ext uri="{FF2B5EF4-FFF2-40B4-BE49-F238E27FC236}">
                <a16:creationId xmlns:a16="http://schemas.microsoft.com/office/drawing/2014/main" id="{B7473323-76E2-4D57-BD05-828ECD0D4E6A}"/>
              </a:ext>
            </a:extLst>
          </p:cNvPr>
          <p:cNvSpPr>
            <a:spLocks noGrp="1"/>
          </p:cNvSpPr>
          <p:nvPr>
            <p:ph sz="half" idx="1"/>
          </p:nvPr>
        </p:nvSpPr>
        <p:spPr/>
        <p:txBody>
          <a:bodyPr/>
          <a:lstStyle/>
          <a:p>
            <a:endParaRPr lang="en-GB"/>
          </a:p>
        </p:txBody>
      </p:sp>
    </p:spTree>
    <p:extLst>
      <p:ext uri="{BB962C8B-B14F-4D97-AF65-F5344CB8AC3E}">
        <p14:creationId xmlns:p14="http://schemas.microsoft.com/office/powerpoint/2010/main" val="2544918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113785-1B62-46D6-A64A-74EEE1FFD20A}"/>
              </a:ext>
            </a:extLst>
          </p:cNvPr>
          <p:cNvSpPr>
            <a:spLocks noGrp="1"/>
          </p:cNvSpPr>
          <p:nvPr>
            <p:ph type="title"/>
          </p:nvPr>
        </p:nvSpPr>
        <p:spPr/>
        <p:txBody>
          <a:bodyPr/>
          <a:lstStyle/>
          <a:p>
            <a:endParaRPr lang="en-GB"/>
          </a:p>
        </p:txBody>
      </p:sp>
      <p:sp>
        <p:nvSpPr>
          <p:cNvPr id="4" name="Zástupný obsah 3">
            <a:extLst>
              <a:ext uri="{FF2B5EF4-FFF2-40B4-BE49-F238E27FC236}">
                <a16:creationId xmlns:a16="http://schemas.microsoft.com/office/drawing/2014/main" id="{8982391A-1490-404E-A591-4462D594B6BF}"/>
              </a:ext>
            </a:extLst>
          </p:cNvPr>
          <p:cNvSpPr>
            <a:spLocks noGrp="1"/>
          </p:cNvSpPr>
          <p:nvPr>
            <p:ph sz="half" idx="2"/>
          </p:nvPr>
        </p:nvSpPr>
        <p:spPr/>
        <p:txBody>
          <a:bodyPr/>
          <a:lstStyle/>
          <a:p>
            <a:endParaRPr lang="en-GB"/>
          </a:p>
        </p:txBody>
      </p:sp>
      <p:pic>
        <p:nvPicPr>
          <p:cNvPr id="5" name="Picture 5" descr="SW_Cartoon_Final">
            <a:extLst>
              <a:ext uri="{FF2B5EF4-FFF2-40B4-BE49-F238E27FC236}">
                <a16:creationId xmlns:a16="http://schemas.microsoft.com/office/drawing/2014/main" id="{C227972E-FADE-4F18-9F96-03178A3B3852}"/>
              </a:ext>
            </a:extLst>
          </p:cNvPr>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16960"/>
          <a:stretch/>
        </p:blipFill>
        <p:spPr bwMode="auto">
          <a:xfrm>
            <a:off x="1149656" y="416284"/>
            <a:ext cx="7027567" cy="5452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28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7630-943E-4879-B6C9-0687B4C52A99}"/>
              </a:ext>
            </a:extLst>
          </p:cNvPr>
          <p:cNvSpPr>
            <a:spLocks noGrp="1"/>
          </p:cNvSpPr>
          <p:nvPr>
            <p:ph type="title"/>
          </p:nvPr>
        </p:nvSpPr>
        <p:spPr>
          <a:xfrm>
            <a:off x="0" y="0"/>
            <a:ext cx="7543800" cy="784215"/>
          </a:xfrm>
        </p:spPr>
        <p:txBody>
          <a:bodyPr/>
          <a:lstStyle/>
          <a:p>
            <a:r>
              <a:rPr lang="cs-CZ" dirty="0" err="1"/>
              <a:t>Space</a:t>
            </a:r>
            <a:r>
              <a:rPr lang="cs-CZ" dirty="0"/>
              <a:t> </a:t>
            </a:r>
            <a:r>
              <a:rPr lang="cs-CZ" dirty="0" err="1"/>
              <a:t>Weather</a:t>
            </a:r>
            <a:endParaRPr lang="en-GB" dirty="0"/>
          </a:p>
        </p:txBody>
      </p:sp>
      <p:sp>
        <p:nvSpPr>
          <p:cNvPr id="3" name="Content Placeholder 2">
            <a:extLst>
              <a:ext uri="{FF2B5EF4-FFF2-40B4-BE49-F238E27FC236}">
                <a16:creationId xmlns:a16="http://schemas.microsoft.com/office/drawing/2014/main" id="{5AE199DB-38EB-44E5-A6B4-46C3AD9B323F}"/>
              </a:ext>
            </a:extLst>
          </p:cNvPr>
          <p:cNvSpPr>
            <a:spLocks noGrp="1"/>
          </p:cNvSpPr>
          <p:nvPr>
            <p:ph idx="1"/>
          </p:nvPr>
        </p:nvSpPr>
        <p:spPr>
          <a:xfrm>
            <a:off x="822959" y="1845733"/>
            <a:ext cx="7543800" cy="4395409"/>
          </a:xfrm>
        </p:spPr>
        <p:txBody>
          <a:bodyPr>
            <a:normAutofit lnSpcReduction="10000"/>
          </a:bodyPr>
          <a:lstStyle/>
          <a:p>
            <a:r>
              <a:rPr lang="en-GB" sz="2800" dirty="0"/>
              <a:t>- Carrington </a:t>
            </a:r>
            <a:r>
              <a:rPr lang="en-GB" sz="2800" dirty="0">
                <a:solidFill>
                  <a:srgbClr val="CCCC00"/>
                </a:solidFill>
                <a:hlinkClick r:id="rId2">
                  <a:extLst>
                    <a:ext uri="{A12FA001-AC4F-418D-AE19-62706E023703}">
                      <ahyp:hlinkClr xmlns:ahyp="http://schemas.microsoft.com/office/drawing/2018/hyperlinkcolor" val="tx"/>
                    </a:ext>
                  </a:extLst>
                </a:hlinkClick>
              </a:rPr>
              <a:t>event</a:t>
            </a:r>
            <a:r>
              <a:rPr lang="en-GB" sz="2800" dirty="0"/>
              <a:t> (1859)</a:t>
            </a:r>
          </a:p>
          <a:p>
            <a:pPr lvl="1"/>
            <a:r>
              <a:rPr lang="en-GB" sz="2600" dirty="0">
                <a:solidFill>
                  <a:schemeClr val="tx1"/>
                </a:solidFill>
              </a:rPr>
              <a:t>extreme</a:t>
            </a:r>
            <a:r>
              <a:rPr lang="en-GB" sz="2600" dirty="0"/>
              <a:t> aurora visible in the Caribbean, Africa</a:t>
            </a:r>
          </a:p>
          <a:p>
            <a:pPr lvl="1"/>
            <a:r>
              <a:rPr lang="en-GB" sz="2600" dirty="0"/>
              <a:t>telegraph wires overloaded, fires, shocks, etc.</a:t>
            </a:r>
            <a:endParaRPr lang="cs-CZ" sz="2600" dirty="0"/>
          </a:p>
          <a:p>
            <a:pPr marL="201168" lvl="1" indent="0">
              <a:buNone/>
            </a:pPr>
            <a:endParaRPr lang="en-GB" sz="2600" dirty="0"/>
          </a:p>
          <a:p>
            <a:r>
              <a:rPr lang="en-GB" sz="2800" dirty="0"/>
              <a:t>- SC 22 flare (1989, quite small)</a:t>
            </a:r>
          </a:p>
          <a:p>
            <a:pPr lvl="1"/>
            <a:r>
              <a:rPr lang="en-GB" sz="2600" dirty="0"/>
              <a:t>auroras in Texas, blackout in Quebec</a:t>
            </a:r>
          </a:p>
          <a:p>
            <a:pPr lvl="1"/>
            <a:r>
              <a:rPr lang="en-GB" sz="2600" dirty="0"/>
              <a:t>satellites failing, people panicking over WW3</a:t>
            </a:r>
            <a:endParaRPr lang="cs-CZ" sz="2600" dirty="0"/>
          </a:p>
          <a:p>
            <a:pPr lvl="1"/>
            <a:endParaRPr lang="en-GB" sz="2600" dirty="0"/>
          </a:p>
          <a:p>
            <a:r>
              <a:rPr lang="en-GB" sz="2800" dirty="0"/>
              <a:t>- 2012 near miss, Carrington-sized</a:t>
            </a:r>
          </a:p>
          <a:p>
            <a:r>
              <a:rPr lang="en-GB" sz="2800" dirty="0"/>
              <a:t>- we cannot really predict them</a:t>
            </a:r>
          </a:p>
        </p:txBody>
      </p:sp>
    </p:spTree>
    <p:extLst>
      <p:ext uri="{BB962C8B-B14F-4D97-AF65-F5344CB8AC3E}">
        <p14:creationId xmlns:p14="http://schemas.microsoft.com/office/powerpoint/2010/main" val="85807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1000"/>
                                        <p:tgtEl>
                                          <p:spTgt spid="3">
                                            <p:txEl>
                                              <p:pRg st="9" end="9"/>
                                            </p:txEl>
                                          </p:spTgt>
                                        </p:tgtEl>
                                      </p:cBhvr>
                                    </p:animEffect>
                                    <p:anim calcmode="lin" valueType="num">
                                      <p:cBhvr>
                                        <p:cTn id="4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E51057-906F-4F55-96A1-9A6CF770BB4B}"/>
              </a:ext>
            </a:extLst>
          </p:cNvPr>
          <p:cNvSpPr>
            <a:spLocks noGrp="1"/>
          </p:cNvSpPr>
          <p:nvPr>
            <p:ph type="title"/>
          </p:nvPr>
        </p:nvSpPr>
        <p:spPr>
          <a:xfrm>
            <a:off x="0" y="4764"/>
            <a:ext cx="7543800" cy="748455"/>
          </a:xfrm>
        </p:spPr>
        <p:txBody>
          <a:bodyPr/>
          <a:lstStyle/>
          <a:p>
            <a:r>
              <a:rPr lang="cs-CZ" dirty="0" err="1"/>
              <a:t>Space</a:t>
            </a:r>
            <a:r>
              <a:rPr lang="cs-CZ" dirty="0"/>
              <a:t> </a:t>
            </a:r>
            <a:r>
              <a:rPr lang="cs-CZ" dirty="0" err="1"/>
              <a:t>Weather</a:t>
            </a:r>
            <a:endParaRPr lang="en-GB" dirty="0"/>
          </a:p>
        </p:txBody>
      </p:sp>
      <p:sp>
        <p:nvSpPr>
          <p:cNvPr id="3" name="Zástupný obsah 2">
            <a:extLst>
              <a:ext uri="{FF2B5EF4-FFF2-40B4-BE49-F238E27FC236}">
                <a16:creationId xmlns:a16="http://schemas.microsoft.com/office/drawing/2014/main" id="{381587AF-79E6-4689-B952-1E66FFE460E9}"/>
              </a:ext>
            </a:extLst>
          </p:cNvPr>
          <p:cNvSpPr>
            <a:spLocks noGrp="1"/>
          </p:cNvSpPr>
          <p:nvPr>
            <p:ph idx="1"/>
          </p:nvPr>
        </p:nvSpPr>
        <p:spPr/>
        <p:txBody>
          <a:bodyPr>
            <a:normAutofit lnSpcReduction="10000"/>
          </a:bodyPr>
          <a:lstStyle/>
          <a:p>
            <a:r>
              <a:rPr lang="en-GB" sz="2400" dirty="0"/>
              <a:t>Modern society is totally dependent upon energy networks, and a repeat of the Carrington Event – a solar storm in 1859 that severely impacted the worldwide telegraph infrastructure – would have even more extreme consequences today </a:t>
            </a:r>
            <a:endParaRPr lang="cs-CZ" sz="2400" dirty="0"/>
          </a:p>
          <a:p>
            <a:r>
              <a:rPr lang="cs-CZ" sz="2400" dirty="0"/>
              <a:t>A</a:t>
            </a:r>
            <a:r>
              <a:rPr lang="en-GB" sz="2400" dirty="0"/>
              <a:t>s a result of increased dependency on the systems that would be affected, with estimated losses of up to $2 trillion in the US alone</a:t>
            </a:r>
            <a:endParaRPr lang="cs-CZ" sz="2400" dirty="0"/>
          </a:p>
          <a:p>
            <a:r>
              <a:rPr lang="cs-CZ" sz="2400" dirty="0"/>
              <a:t>Not</a:t>
            </a:r>
            <a:r>
              <a:rPr lang="en-GB" sz="2400" dirty="0"/>
              <a:t> </a:t>
            </a:r>
            <a:r>
              <a:rPr lang="cs-CZ" sz="2400" dirty="0"/>
              <a:t>IF</a:t>
            </a:r>
            <a:r>
              <a:rPr lang="en-GB" sz="2400" dirty="0"/>
              <a:t>, but </a:t>
            </a:r>
            <a:r>
              <a:rPr lang="cs-CZ" sz="2400" dirty="0"/>
              <a:t>WHEN</a:t>
            </a:r>
            <a:r>
              <a:rPr lang="en-GB" sz="2400" dirty="0"/>
              <a:t>, with a similar level (or worse) event likely within the next </a:t>
            </a:r>
            <a:r>
              <a:rPr lang="en-GB" sz="2400" i="1" u="sng" dirty="0"/>
              <a:t>50 years</a:t>
            </a:r>
            <a:r>
              <a:rPr lang="en-GB" sz="2400" dirty="0"/>
              <a:t>. </a:t>
            </a:r>
            <a:endParaRPr lang="cs-CZ" sz="2400" dirty="0"/>
          </a:p>
          <a:p>
            <a:r>
              <a:rPr lang="cs-CZ" sz="2400" dirty="0"/>
              <a:t>C</a:t>
            </a:r>
            <a:r>
              <a:rPr lang="en-GB" sz="2400" dirty="0" err="1"/>
              <a:t>ontingency</a:t>
            </a:r>
            <a:r>
              <a:rPr lang="cs-CZ" sz="2400" dirty="0"/>
              <a:t> </a:t>
            </a:r>
            <a:r>
              <a:rPr lang="cs-CZ" sz="2400" dirty="0" err="1"/>
              <a:t>plans</a:t>
            </a:r>
            <a:r>
              <a:rPr lang="cs-CZ" sz="2400" dirty="0"/>
              <a:t>? Not </a:t>
            </a:r>
            <a:r>
              <a:rPr lang="cs-CZ" sz="2400" dirty="0" err="1"/>
              <a:t>yet</a:t>
            </a:r>
            <a:r>
              <a:rPr lang="cs-CZ" sz="2400" dirty="0"/>
              <a:t>. </a:t>
            </a:r>
            <a:r>
              <a:rPr lang="cs-CZ" sz="2400" dirty="0" err="1"/>
              <a:t>Duck</a:t>
            </a:r>
            <a:r>
              <a:rPr lang="cs-CZ" sz="2400" dirty="0"/>
              <a:t> and hope </a:t>
            </a:r>
            <a:r>
              <a:rPr lang="cs-CZ" sz="2400" dirty="0" err="1"/>
              <a:t>for</a:t>
            </a:r>
            <a:r>
              <a:rPr lang="cs-CZ" sz="2400" dirty="0"/>
              <a:t> </a:t>
            </a:r>
            <a:r>
              <a:rPr lang="cs-CZ" sz="2400" dirty="0" err="1"/>
              <a:t>the</a:t>
            </a:r>
            <a:r>
              <a:rPr lang="cs-CZ" sz="2400" dirty="0"/>
              <a:t> </a:t>
            </a:r>
            <a:r>
              <a:rPr lang="cs-CZ" sz="2400" dirty="0" err="1"/>
              <a:t>best</a:t>
            </a:r>
            <a:r>
              <a:rPr lang="cs-CZ" sz="2400" dirty="0"/>
              <a:t>. </a:t>
            </a:r>
          </a:p>
        </p:txBody>
      </p:sp>
    </p:spTree>
    <p:extLst>
      <p:ext uri="{BB962C8B-B14F-4D97-AF65-F5344CB8AC3E}">
        <p14:creationId xmlns:p14="http://schemas.microsoft.com/office/powerpoint/2010/main" val="1994617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0FFE7D-8F1F-43F4-8746-2099B7545D2C}"/>
              </a:ext>
            </a:extLst>
          </p:cNvPr>
          <p:cNvSpPr>
            <a:spLocks noGrp="1"/>
          </p:cNvSpPr>
          <p:nvPr>
            <p:ph type="title"/>
          </p:nvPr>
        </p:nvSpPr>
        <p:spPr>
          <a:xfrm>
            <a:off x="0" y="0"/>
            <a:ext cx="7543801" cy="683476"/>
          </a:xfrm>
        </p:spPr>
        <p:txBody>
          <a:bodyPr>
            <a:normAutofit fontScale="90000"/>
          </a:bodyPr>
          <a:lstStyle/>
          <a:p>
            <a:r>
              <a:rPr lang="cs-CZ" dirty="0"/>
              <a:t>L1-L5 ESA Project</a:t>
            </a:r>
            <a:endParaRPr lang="en-GB" dirty="0"/>
          </a:p>
        </p:txBody>
      </p:sp>
      <p:sp>
        <p:nvSpPr>
          <p:cNvPr id="3" name="Zástupný obsah 2">
            <a:extLst>
              <a:ext uri="{FF2B5EF4-FFF2-40B4-BE49-F238E27FC236}">
                <a16:creationId xmlns:a16="http://schemas.microsoft.com/office/drawing/2014/main" id="{C2239636-3AE1-4DC5-A074-6E334B43E201}"/>
              </a:ext>
            </a:extLst>
          </p:cNvPr>
          <p:cNvSpPr>
            <a:spLocks noGrp="1"/>
          </p:cNvSpPr>
          <p:nvPr>
            <p:ph idx="1"/>
          </p:nvPr>
        </p:nvSpPr>
        <p:spPr/>
        <p:txBody>
          <a:bodyPr>
            <a:normAutofit fontScale="85000" lnSpcReduction="20000"/>
          </a:bodyPr>
          <a:lstStyle/>
          <a:p>
            <a:r>
              <a:rPr lang="en-GB" dirty="0"/>
              <a:t>The L1 point is “located in the solar wind “upstream” from Earth, so measurements at L1 provide</a:t>
            </a:r>
            <a:r>
              <a:rPr lang="cs-CZ" dirty="0"/>
              <a:t> </a:t>
            </a:r>
            <a:r>
              <a:rPr lang="en-GB" dirty="0"/>
              <a:t>information about the space weather coming toward Earth”.</a:t>
            </a:r>
            <a:r>
              <a:rPr lang="cs-CZ" dirty="0"/>
              <a:t> </a:t>
            </a:r>
          </a:p>
          <a:p>
            <a:r>
              <a:rPr lang="en-GB" dirty="0"/>
              <a:t>The L5 point, “located 60 degrees behind Earth, close to its orbit, will provide a way to monitor</a:t>
            </a:r>
            <a:r>
              <a:rPr lang="cs-CZ" dirty="0"/>
              <a:t> </a:t>
            </a:r>
            <a:r>
              <a:rPr lang="en-GB" dirty="0"/>
              <a:t>Earth-oriented coronal mass ejections (CMEs) from the 'side' so as to give more precise estimates</a:t>
            </a:r>
            <a:r>
              <a:rPr lang="cs-CZ" dirty="0"/>
              <a:t> </a:t>
            </a:r>
            <a:r>
              <a:rPr lang="en-GB" dirty="0"/>
              <a:t>of the speed and direction of the CME”.</a:t>
            </a:r>
          </a:p>
          <a:p>
            <a:r>
              <a:rPr lang="en-GB" dirty="0"/>
              <a:t> </a:t>
            </a:r>
          </a:p>
          <a:p>
            <a:r>
              <a:rPr lang="cs-CZ" dirty="0"/>
              <a:t>T</a:t>
            </a:r>
            <a:r>
              <a:rPr lang="en-GB" dirty="0"/>
              <a:t>he primary objective of the L1 mission is “</a:t>
            </a:r>
            <a:r>
              <a:rPr lang="en-GB" b="1" dirty="0"/>
              <a:t>to provide in-situ observations</a:t>
            </a:r>
            <a:r>
              <a:rPr lang="en-GB" dirty="0"/>
              <a:t> of the interplanetary</a:t>
            </a:r>
            <a:r>
              <a:rPr lang="cs-CZ" dirty="0"/>
              <a:t> </a:t>
            </a:r>
            <a:r>
              <a:rPr lang="en-GB" dirty="0"/>
              <a:t>medium, including </a:t>
            </a:r>
            <a:r>
              <a:rPr lang="en-GB" b="1" i="1" dirty="0"/>
              <a:t>solar wind speed</a:t>
            </a:r>
            <a:r>
              <a:rPr lang="en-GB" dirty="0"/>
              <a:t>, </a:t>
            </a:r>
            <a:r>
              <a:rPr lang="en-GB" b="1" i="1" dirty="0"/>
              <a:t>density</a:t>
            </a:r>
            <a:r>
              <a:rPr lang="en-GB" dirty="0"/>
              <a:t>, </a:t>
            </a:r>
            <a:r>
              <a:rPr lang="en-GB" b="1" i="1" dirty="0"/>
              <a:t>temperature</a:t>
            </a:r>
            <a:r>
              <a:rPr lang="en-GB" dirty="0"/>
              <a:t> and </a:t>
            </a:r>
            <a:r>
              <a:rPr lang="en-GB" b="1" i="1" dirty="0"/>
              <a:t>dynamic pressure</a:t>
            </a:r>
            <a:r>
              <a:rPr lang="en-GB" dirty="0"/>
              <a:t>, as well as</a:t>
            </a:r>
            <a:r>
              <a:rPr lang="cs-CZ" dirty="0"/>
              <a:t> </a:t>
            </a:r>
            <a:r>
              <a:rPr lang="en-GB" dirty="0"/>
              <a:t>characteristics of the charged particle environment and the direction and strength of the Interplanetary</a:t>
            </a:r>
            <a:r>
              <a:rPr lang="cs-CZ" dirty="0"/>
              <a:t> </a:t>
            </a:r>
            <a:r>
              <a:rPr lang="en-GB" dirty="0"/>
              <a:t>Magnetic Field (IMF). The L1 mission will also monitor the solar disc and solar corona</a:t>
            </a:r>
            <a:r>
              <a:rPr lang="cs-CZ" dirty="0"/>
              <a:t> </a:t>
            </a:r>
            <a:r>
              <a:rPr lang="en-GB" dirty="0"/>
              <a:t>and measure solar energetic particles that may be associated with solar flares and the onset of</a:t>
            </a:r>
            <a:r>
              <a:rPr lang="cs-CZ" dirty="0"/>
              <a:t> </a:t>
            </a:r>
            <a:r>
              <a:rPr lang="en-GB" dirty="0"/>
              <a:t>coronal mass ejections”.</a:t>
            </a:r>
          </a:p>
          <a:p>
            <a:r>
              <a:rPr lang="en-GB" dirty="0"/>
              <a:t>The L5 mission objective is “to </a:t>
            </a:r>
            <a:r>
              <a:rPr lang="en-GB" b="1" dirty="0"/>
              <a:t>complement measurements</a:t>
            </a:r>
            <a:r>
              <a:rPr lang="en-GB" dirty="0"/>
              <a:t> made from L1 by providing a view</a:t>
            </a:r>
            <a:r>
              <a:rPr lang="cs-CZ" dirty="0"/>
              <a:t> </a:t>
            </a:r>
            <a:r>
              <a:rPr lang="en-GB" dirty="0"/>
              <a:t>of the Sun away from the direct Sun-Earth line. This gives visibility of the propagation of plasma</a:t>
            </a:r>
            <a:r>
              <a:rPr lang="cs-CZ" dirty="0"/>
              <a:t> </a:t>
            </a:r>
            <a:r>
              <a:rPr lang="en-GB" dirty="0"/>
              <a:t>clouds emitted by the Sun toward Earth, as well as views of the solar disk before it rotates into</a:t>
            </a:r>
            <a:r>
              <a:rPr lang="cs-CZ" dirty="0"/>
              <a:t> </a:t>
            </a:r>
            <a:r>
              <a:rPr lang="en-GB" dirty="0"/>
              <a:t>view from Earth. </a:t>
            </a:r>
          </a:p>
        </p:txBody>
      </p:sp>
    </p:spTree>
    <p:extLst>
      <p:ext uri="{BB962C8B-B14F-4D97-AF65-F5344CB8AC3E}">
        <p14:creationId xmlns:p14="http://schemas.microsoft.com/office/powerpoint/2010/main" val="2424607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4B0E8A-B26F-4A6D-906C-AEF46941D515}"/>
              </a:ext>
            </a:extLst>
          </p:cNvPr>
          <p:cNvSpPr>
            <a:spLocks noGrp="1"/>
          </p:cNvSpPr>
          <p:nvPr>
            <p:ph type="title"/>
          </p:nvPr>
        </p:nvSpPr>
        <p:spPr/>
        <p:txBody>
          <a:bodyPr/>
          <a:lstStyle/>
          <a:p>
            <a:endParaRPr lang="en-GB"/>
          </a:p>
        </p:txBody>
      </p:sp>
      <p:pic>
        <p:nvPicPr>
          <p:cNvPr id="5" name="Zástupný obsah 4">
            <a:extLst>
              <a:ext uri="{FF2B5EF4-FFF2-40B4-BE49-F238E27FC236}">
                <a16:creationId xmlns:a16="http://schemas.microsoft.com/office/drawing/2014/main" id="{AC324C1C-55C3-47A9-80D6-5047DD6B7F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049" y="865007"/>
            <a:ext cx="8097622" cy="4255633"/>
          </a:xfrm>
        </p:spPr>
      </p:pic>
    </p:spTree>
    <p:extLst>
      <p:ext uri="{BB962C8B-B14F-4D97-AF65-F5344CB8AC3E}">
        <p14:creationId xmlns:p14="http://schemas.microsoft.com/office/powerpoint/2010/main" val="184761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607A02-D697-4B9C-AF35-0A8E0AEC02EF}"/>
              </a:ext>
            </a:extLst>
          </p:cNvPr>
          <p:cNvSpPr>
            <a:spLocks noGrp="1"/>
          </p:cNvSpPr>
          <p:nvPr>
            <p:ph type="title"/>
          </p:nvPr>
        </p:nvSpPr>
        <p:spPr/>
        <p:txBody>
          <a:bodyPr/>
          <a:lstStyle/>
          <a:p>
            <a:endParaRPr lang="en-GB" dirty="0"/>
          </a:p>
        </p:txBody>
      </p:sp>
      <p:pic>
        <p:nvPicPr>
          <p:cNvPr id="5" name="Zástupný obsah 4">
            <a:extLst>
              <a:ext uri="{FF2B5EF4-FFF2-40B4-BE49-F238E27FC236}">
                <a16:creationId xmlns:a16="http://schemas.microsoft.com/office/drawing/2014/main" id="{DC4B786D-90DC-41F5-BF32-7017AAFB6A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9042" y="1338993"/>
            <a:ext cx="4818565" cy="4589109"/>
          </a:xfrm>
        </p:spPr>
      </p:pic>
      <p:sp>
        <p:nvSpPr>
          <p:cNvPr id="6" name="Rectangular Callout 6">
            <a:extLst>
              <a:ext uri="{FF2B5EF4-FFF2-40B4-BE49-F238E27FC236}">
                <a16:creationId xmlns:a16="http://schemas.microsoft.com/office/drawing/2014/main" id="{5B6A8892-7D6B-48E5-9B76-B98D2FC00005}"/>
              </a:ext>
            </a:extLst>
          </p:cNvPr>
          <p:cNvSpPr/>
          <p:nvPr/>
        </p:nvSpPr>
        <p:spPr>
          <a:xfrm>
            <a:off x="126393" y="2210290"/>
            <a:ext cx="3598223" cy="3616035"/>
          </a:xfrm>
          <a:prstGeom prst="wedgeRectCallout">
            <a:avLst>
              <a:gd name="adj1" fmla="val 155287"/>
              <a:gd name="adj2" fmla="val 40272"/>
            </a:avLst>
          </a:prstGeom>
        </p:spPr>
        <p:style>
          <a:lnRef idx="1">
            <a:schemeClr val="accent1"/>
          </a:lnRef>
          <a:fillRef idx="2">
            <a:schemeClr val="accent1"/>
          </a:fillRef>
          <a:effectRef idx="1">
            <a:schemeClr val="accent1"/>
          </a:effectRef>
          <a:fontRef idx="minor">
            <a:schemeClr val="dk1"/>
          </a:fontRef>
        </p:style>
        <p:txBody>
          <a:bodyPr rtlCol="0" anchor="ctr"/>
          <a:lstStyle/>
          <a:p>
            <a:r>
              <a:rPr lang="fi-FI" dirty="0"/>
              <a:t>Development of SWE L5:</a:t>
            </a:r>
          </a:p>
          <a:p>
            <a:pPr marL="285750" indent="-285750">
              <a:buFont typeface="Arial" panose="020B0604020202020204" pitchFamily="34" charset="0"/>
              <a:buChar char="•"/>
            </a:pPr>
            <a:r>
              <a:rPr lang="fi-FI" dirty="0" err="1"/>
              <a:t>Solar</a:t>
            </a:r>
            <a:r>
              <a:rPr lang="fi-FI" dirty="0"/>
              <a:t> </a:t>
            </a:r>
            <a:r>
              <a:rPr lang="fi-FI" dirty="0" err="1"/>
              <a:t>corona</a:t>
            </a:r>
            <a:r>
              <a:rPr lang="fi-FI" dirty="0"/>
              <a:t> </a:t>
            </a:r>
            <a:r>
              <a:rPr lang="fi-FI" dirty="0" err="1"/>
              <a:t>monitoring</a:t>
            </a:r>
            <a:endParaRPr lang="fi-FI" dirty="0"/>
          </a:p>
          <a:p>
            <a:pPr marL="285750" indent="-285750">
              <a:buFont typeface="Arial" panose="020B0604020202020204" pitchFamily="34" charset="0"/>
              <a:buChar char="•"/>
            </a:pPr>
            <a:r>
              <a:rPr lang="fi-FI" dirty="0"/>
              <a:t>Heliospheric </a:t>
            </a:r>
            <a:r>
              <a:rPr lang="fi-FI" dirty="0" err="1"/>
              <a:t>imaging</a:t>
            </a:r>
            <a:endParaRPr lang="fi-FI" dirty="0"/>
          </a:p>
          <a:p>
            <a:pPr marL="285750" indent="-285750">
              <a:buFont typeface="Arial" panose="020B0604020202020204" pitchFamily="34" charset="0"/>
              <a:buChar char="•"/>
            </a:pPr>
            <a:r>
              <a:rPr lang="fi-FI" dirty="0" err="1"/>
              <a:t>Solar</a:t>
            </a:r>
            <a:r>
              <a:rPr lang="fi-FI" dirty="0"/>
              <a:t> disc </a:t>
            </a:r>
            <a:r>
              <a:rPr lang="fi-FI" dirty="0" err="1"/>
              <a:t>magnetic</a:t>
            </a:r>
            <a:r>
              <a:rPr lang="fi-FI" dirty="0"/>
              <a:t> </a:t>
            </a:r>
            <a:r>
              <a:rPr lang="fi-FI" dirty="0" err="1"/>
              <a:t>field</a:t>
            </a:r>
            <a:endParaRPr lang="fi-FI" dirty="0"/>
          </a:p>
          <a:p>
            <a:pPr marL="285750" indent="-285750">
              <a:buFont typeface="Arial" panose="020B0604020202020204" pitchFamily="34" charset="0"/>
              <a:buChar char="•"/>
            </a:pPr>
            <a:r>
              <a:rPr lang="fi-FI" dirty="0"/>
              <a:t>EUV </a:t>
            </a:r>
            <a:r>
              <a:rPr lang="fi-FI" dirty="0" err="1"/>
              <a:t>imaging</a:t>
            </a:r>
            <a:endParaRPr lang="fi-FI" dirty="0"/>
          </a:p>
          <a:p>
            <a:pPr marL="285750" indent="-285750">
              <a:buFont typeface="Arial" panose="020B0604020202020204" pitchFamily="34" charset="0"/>
              <a:buChar char="•"/>
            </a:pPr>
            <a:r>
              <a:rPr lang="fi-FI" dirty="0" err="1"/>
              <a:t>In-situ</a:t>
            </a:r>
            <a:r>
              <a:rPr lang="fi-FI" dirty="0"/>
              <a:t> </a:t>
            </a:r>
            <a:r>
              <a:rPr lang="fi-FI" dirty="0" err="1"/>
              <a:t>measurements</a:t>
            </a:r>
            <a:r>
              <a:rPr lang="fi-FI" dirty="0"/>
              <a:t>:</a:t>
            </a:r>
          </a:p>
          <a:p>
            <a:pPr marL="742950" lvl="1" indent="-285750">
              <a:buFont typeface="Courier New" panose="02070309020205020404" pitchFamily="49" charset="0"/>
              <a:buChar char="o"/>
            </a:pPr>
            <a:r>
              <a:rPr lang="fi-FI" dirty="0" err="1"/>
              <a:t>solar</a:t>
            </a:r>
            <a:r>
              <a:rPr lang="fi-FI" dirty="0"/>
              <a:t> </a:t>
            </a:r>
            <a:r>
              <a:rPr lang="fi-FI" dirty="0" err="1"/>
              <a:t>wind</a:t>
            </a:r>
            <a:endParaRPr lang="fi-FI" dirty="0"/>
          </a:p>
          <a:p>
            <a:pPr marL="742950" lvl="1" indent="-285750">
              <a:buFont typeface="Courier New" panose="02070309020205020404" pitchFamily="49" charset="0"/>
              <a:buChar char="o"/>
            </a:pPr>
            <a:r>
              <a:rPr lang="fi-FI" dirty="0" err="1"/>
              <a:t>magnetic</a:t>
            </a:r>
            <a:r>
              <a:rPr lang="fi-FI" dirty="0"/>
              <a:t> </a:t>
            </a:r>
            <a:r>
              <a:rPr lang="fi-FI" dirty="0" err="1"/>
              <a:t>field</a:t>
            </a:r>
            <a:r>
              <a:rPr lang="fi-FI" dirty="0"/>
              <a:t> </a:t>
            </a:r>
          </a:p>
          <a:p>
            <a:pPr marL="742950" lvl="1" indent="-285750">
              <a:buFont typeface="Courier New" panose="02070309020205020404" pitchFamily="49" charset="0"/>
              <a:buChar char="o"/>
            </a:pPr>
            <a:r>
              <a:rPr lang="fi-FI" dirty="0" err="1"/>
              <a:t>charged</a:t>
            </a:r>
            <a:r>
              <a:rPr lang="fi-FI" dirty="0"/>
              <a:t> </a:t>
            </a:r>
            <a:r>
              <a:rPr lang="fi-FI" dirty="0" err="1"/>
              <a:t>particles</a:t>
            </a:r>
            <a:endParaRPr lang="fi-FI" dirty="0"/>
          </a:p>
          <a:p>
            <a:pPr marL="742950" lvl="1" indent="-285750">
              <a:buFont typeface="Courier New" panose="02070309020205020404" pitchFamily="49" charset="0"/>
              <a:buChar char="o"/>
            </a:pPr>
            <a:r>
              <a:rPr lang="fi-FI" dirty="0" err="1"/>
              <a:t>hot</a:t>
            </a:r>
            <a:r>
              <a:rPr lang="fi-FI" dirty="0"/>
              <a:t> plasma</a:t>
            </a:r>
          </a:p>
          <a:p>
            <a:pPr marL="285750" indent="-285750">
              <a:buFont typeface="Arial" panose="020B0604020202020204" pitchFamily="34" charset="0"/>
              <a:buChar char="•"/>
            </a:pPr>
            <a:r>
              <a:rPr lang="fi-FI" dirty="0"/>
              <a:t>Mission phases in SSA-P3</a:t>
            </a:r>
          </a:p>
          <a:p>
            <a:pPr marL="742950" lvl="1" indent="-285750">
              <a:buFont typeface="Courier New" panose="02070309020205020404" pitchFamily="49" charset="0"/>
              <a:buChar char="o"/>
            </a:pPr>
            <a:r>
              <a:rPr lang="fi-FI" dirty="0"/>
              <a:t>A/B1</a:t>
            </a:r>
          </a:p>
          <a:p>
            <a:pPr marL="742950" lvl="1" indent="-285750">
              <a:buFont typeface="Courier New" panose="02070309020205020404" pitchFamily="49" charset="0"/>
              <a:buChar char="o"/>
            </a:pPr>
            <a:r>
              <a:rPr lang="fi-FI" dirty="0"/>
              <a:t>Readiness for B2/C/D</a:t>
            </a:r>
          </a:p>
        </p:txBody>
      </p:sp>
      <p:sp>
        <p:nvSpPr>
          <p:cNvPr id="7" name="Rectangular Callout 5">
            <a:extLst>
              <a:ext uri="{FF2B5EF4-FFF2-40B4-BE49-F238E27FC236}">
                <a16:creationId xmlns:a16="http://schemas.microsoft.com/office/drawing/2014/main" id="{4F044486-834C-4D9E-B8F6-5E88C20F8638}"/>
              </a:ext>
            </a:extLst>
          </p:cNvPr>
          <p:cNvSpPr/>
          <p:nvPr/>
        </p:nvSpPr>
        <p:spPr>
          <a:xfrm>
            <a:off x="3805706" y="1985304"/>
            <a:ext cx="2570082" cy="714662"/>
          </a:xfrm>
          <a:prstGeom prst="wedgeRectCallout">
            <a:avLst>
              <a:gd name="adj1" fmla="val 55330"/>
              <a:gd name="adj2" fmla="val 131723"/>
            </a:avLst>
          </a:prstGeom>
          <a:solidFill>
            <a:srgbClr val="F9B1C0"/>
          </a:solidFill>
        </p:spPr>
        <p:style>
          <a:lnRef idx="1">
            <a:schemeClr val="accent1"/>
          </a:lnRef>
          <a:fillRef idx="2">
            <a:schemeClr val="accent1"/>
          </a:fillRef>
          <a:effectRef idx="1">
            <a:schemeClr val="accent1"/>
          </a:effectRef>
          <a:fontRef idx="minor">
            <a:schemeClr val="dk1"/>
          </a:fontRef>
        </p:style>
        <p:txBody>
          <a:bodyPr rtlCol="0" anchor="ctr"/>
          <a:lstStyle/>
          <a:p>
            <a:r>
              <a:rPr lang="fi-FI" dirty="0"/>
              <a:t>The sun rotates with </a:t>
            </a:r>
          </a:p>
          <a:p>
            <a:r>
              <a:rPr lang="fi-FI" dirty="0"/>
              <a:t>a period of 27.25 days</a:t>
            </a:r>
          </a:p>
        </p:txBody>
      </p:sp>
      <p:sp>
        <p:nvSpPr>
          <p:cNvPr id="8" name="Curved Up Arrow 2">
            <a:extLst>
              <a:ext uri="{FF2B5EF4-FFF2-40B4-BE49-F238E27FC236}">
                <a16:creationId xmlns:a16="http://schemas.microsoft.com/office/drawing/2014/main" id="{1E068E68-10D9-4436-8981-434D28C1770D}"/>
              </a:ext>
            </a:extLst>
          </p:cNvPr>
          <p:cNvSpPr/>
          <p:nvPr/>
        </p:nvSpPr>
        <p:spPr>
          <a:xfrm rot="2537021">
            <a:off x="5867263" y="3632944"/>
            <a:ext cx="895700" cy="399575"/>
          </a:xfrm>
          <a:prstGeom prst="curvedUpArrow">
            <a:avLst>
              <a:gd name="adj1" fmla="val 25000"/>
              <a:gd name="adj2" fmla="val 50000"/>
              <a:gd name="adj3" fmla="val 27804"/>
            </a:avLst>
          </a:prstGeom>
          <a:ln>
            <a:solidFill>
              <a:srgbClr val="F9B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60070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528AAA-2DAF-4D1F-9A04-1D924EBC5A09}"/>
              </a:ext>
            </a:extLst>
          </p:cNvPr>
          <p:cNvSpPr>
            <a:spLocks noGrp="1"/>
          </p:cNvSpPr>
          <p:nvPr>
            <p:ph type="title"/>
          </p:nvPr>
        </p:nvSpPr>
        <p:spPr/>
        <p:txBody>
          <a:bodyPr/>
          <a:lstStyle/>
          <a:p>
            <a:endParaRPr lang="en-GB" dirty="0"/>
          </a:p>
        </p:txBody>
      </p:sp>
      <p:pic>
        <p:nvPicPr>
          <p:cNvPr id="7" name="Zástupný obsah 6">
            <a:extLst>
              <a:ext uri="{FF2B5EF4-FFF2-40B4-BE49-F238E27FC236}">
                <a16:creationId xmlns:a16="http://schemas.microsoft.com/office/drawing/2014/main" id="{DD0857B7-F745-4F43-A19D-AE64FECB16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6976" y="596685"/>
            <a:ext cx="4703992" cy="4022725"/>
          </a:xfrm>
        </p:spPr>
      </p:pic>
      <p:pic>
        <p:nvPicPr>
          <p:cNvPr id="5" name="Obrázek 4">
            <a:extLst>
              <a:ext uri="{FF2B5EF4-FFF2-40B4-BE49-F238E27FC236}">
                <a16:creationId xmlns:a16="http://schemas.microsoft.com/office/drawing/2014/main" id="{60AE9AD1-9585-445B-8849-AD8FDB6C1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4479" y="2011362"/>
            <a:ext cx="3599481" cy="2699612"/>
          </a:xfrm>
          <a:prstGeom prst="rect">
            <a:avLst/>
          </a:prstGeom>
        </p:spPr>
      </p:pic>
      <p:sp>
        <p:nvSpPr>
          <p:cNvPr id="8" name="TextovéPole 7">
            <a:extLst>
              <a:ext uri="{FF2B5EF4-FFF2-40B4-BE49-F238E27FC236}">
                <a16:creationId xmlns:a16="http://schemas.microsoft.com/office/drawing/2014/main" id="{4B7EE222-4EF8-42EB-BA20-48B3CEE6D1ED}"/>
              </a:ext>
            </a:extLst>
          </p:cNvPr>
          <p:cNvSpPr txBox="1"/>
          <p:nvPr/>
        </p:nvSpPr>
        <p:spPr>
          <a:xfrm>
            <a:off x="1742489" y="5099222"/>
            <a:ext cx="5923005" cy="646331"/>
          </a:xfrm>
          <a:prstGeom prst="rect">
            <a:avLst/>
          </a:prstGeom>
          <a:noFill/>
        </p:spPr>
        <p:txBody>
          <a:bodyPr wrap="square" rtlCol="0">
            <a:spAutoFit/>
          </a:bodyPr>
          <a:lstStyle/>
          <a:p>
            <a:r>
              <a:rPr lang="en-GB" dirty="0">
                <a:hlinkClick r:id="rId4"/>
              </a:rPr>
              <a:t>https://www.youtube.com/watch?v=odGrgsLkfUQ</a:t>
            </a:r>
            <a:endParaRPr lang="cs-CZ" dirty="0"/>
          </a:p>
          <a:p>
            <a:endParaRPr lang="en-GB" dirty="0"/>
          </a:p>
        </p:txBody>
      </p:sp>
    </p:spTree>
    <p:extLst>
      <p:ext uri="{BB962C8B-B14F-4D97-AF65-F5344CB8AC3E}">
        <p14:creationId xmlns:p14="http://schemas.microsoft.com/office/powerpoint/2010/main" val="1828728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F8A645-6E89-4BE5-8073-F3023D2C1EC5}"/>
              </a:ext>
            </a:extLst>
          </p:cNvPr>
          <p:cNvSpPr>
            <a:spLocks noGrp="1"/>
          </p:cNvSpPr>
          <p:nvPr>
            <p:ph type="title"/>
          </p:nvPr>
        </p:nvSpPr>
        <p:spPr/>
        <p:txBody>
          <a:bodyPr/>
          <a:lstStyle/>
          <a:p>
            <a:endParaRPr lang="en-GB"/>
          </a:p>
        </p:txBody>
      </p:sp>
      <p:pic>
        <p:nvPicPr>
          <p:cNvPr id="4" name="Zástupný obsah 3">
            <a:extLst>
              <a:ext uri="{FF2B5EF4-FFF2-40B4-BE49-F238E27FC236}">
                <a16:creationId xmlns:a16="http://schemas.microsoft.com/office/drawing/2014/main" id="{476463F2-9B3E-435D-A9A0-0B716664AEAD}"/>
              </a:ext>
            </a:extLst>
          </p:cNvPr>
          <p:cNvPicPr>
            <a:picLocks noGrp="1" noChangeAspect="1"/>
          </p:cNvPicPr>
          <p:nvPr>
            <p:ph idx="1"/>
          </p:nvPr>
        </p:nvPicPr>
        <p:blipFill rotWithShape="1">
          <a:blip r:embed="rId2"/>
          <a:srcRect l="25446" t="15349" r="42431" b="3607"/>
          <a:stretch/>
        </p:blipFill>
        <p:spPr>
          <a:xfrm>
            <a:off x="2030277" y="-14984"/>
            <a:ext cx="4843221" cy="6872984"/>
          </a:xfrm>
          <a:prstGeom prst="rect">
            <a:avLst/>
          </a:prstGeom>
        </p:spPr>
      </p:pic>
    </p:spTree>
    <p:extLst>
      <p:ext uri="{BB962C8B-B14F-4D97-AF65-F5344CB8AC3E}">
        <p14:creationId xmlns:p14="http://schemas.microsoft.com/office/powerpoint/2010/main" val="3371820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484679-BB14-4E3E-B9D4-B9B37F97A9D4}"/>
              </a:ext>
            </a:extLst>
          </p:cNvPr>
          <p:cNvSpPr>
            <a:spLocks noGrp="1"/>
          </p:cNvSpPr>
          <p:nvPr>
            <p:ph type="title"/>
          </p:nvPr>
        </p:nvSpPr>
        <p:spPr/>
        <p:txBody>
          <a:bodyPr/>
          <a:lstStyle/>
          <a:p>
            <a:endParaRPr lang="en-GB"/>
          </a:p>
        </p:txBody>
      </p:sp>
      <p:pic>
        <p:nvPicPr>
          <p:cNvPr id="4" name="Zástupný obsah 3">
            <a:extLst>
              <a:ext uri="{FF2B5EF4-FFF2-40B4-BE49-F238E27FC236}">
                <a16:creationId xmlns:a16="http://schemas.microsoft.com/office/drawing/2014/main" id="{E129A9DA-7FE7-437B-BAE2-A5C0DC3A5567}"/>
              </a:ext>
            </a:extLst>
          </p:cNvPr>
          <p:cNvPicPr>
            <a:picLocks noGrp="1" noChangeAspect="1"/>
          </p:cNvPicPr>
          <p:nvPr>
            <p:ph idx="1"/>
          </p:nvPr>
        </p:nvPicPr>
        <p:blipFill rotWithShape="1">
          <a:blip r:embed="rId2"/>
          <a:srcRect l="23187" t="23525" r="38943" b="9374"/>
          <a:stretch/>
        </p:blipFill>
        <p:spPr>
          <a:xfrm>
            <a:off x="1467597" y="193639"/>
            <a:ext cx="6208805" cy="6238158"/>
          </a:xfrm>
          <a:prstGeom prst="rect">
            <a:avLst/>
          </a:prstGeom>
        </p:spPr>
      </p:pic>
    </p:spTree>
    <p:extLst>
      <p:ext uri="{BB962C8B-B14F-4D97-AF65-F5344CB8AC3E}">
        <p14:creationId xmlns:p14="http://schemas.microsoft.com/office/powerpoint/2010/main" val="3601702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29E3C3-B5B4-4FCA-A1D3-4F81B721E2A8}"/>
              </a:ext>
            </a:extLst>
          </p:cNvPr>
          <p:cNvSpPr>
            <a:spLocks noGrp="1"/>
          </p:cNvSpPr>
          <p:nvPr>
            <p:ph type="title"/>
          </p:nvPr>
        </p:nvSpPr>
        <p:spPr/>
        <p:txBody>
          <a:bodyPr/>
          <a:lstStyle/>
          <a:p>
            <a:endParaRPr lang="en-GB"/>
          </a:p>
        </p:txBody>
      </p:sp>
      <p:pic>
        <p:nvPicPr>
          <p:cNvPr id="4" name="Zástupný obsah 3">
            <a:extLst>
              <a:ext uri="{FF2B5EF4-FFF2-40B4-BE49-F238E27FC236}">
                <a16:creationId xmlns:a16="http://schemas.microsoft.com/office/drawing/2014/main" id="{7267DE68-B4E8-488D-882B-B3EC4CA2CE3C}"/>
              </a:ext>
            </a:extLst>
          </p:cNvPr>
          <p:cNvPicPr>
            <a:picLocks noGrp="1" noChangeAspect="1"/>
          </p:cNvPicPr>
          <p:nvPr>
            <p:ph idx="1"/>
          </p:nvPr>
        </p:nvPicPr>
        <p:blipFill rotWithShape="1">
          <a:blip r:embed="rId2"/>
          <a:srcRect l="22238" t="20641" r="37822" b="9005"/>
          <a:stretch/>
        </p:blipFill>
        <p:spPr>
          <a:xfrm>
            <a:off x="1503334" y="224611"/>
            <a:ext cx="5966849" cy="5912307"/>
          </a:xfrm>
          <a:prstGeom prst="rect">
            <a:avLst/>
          </a:prstGeom>
        </p:spPr>
      </p:pic>
    </p:spTree>
    <p:extLst>
      <p:ext uri="{BB962C8B-B14F-4D97-AF65-F5344CB8AC3E}">
        <p14:creationId xmlns:p14="http://schemas.microsoft.com/office/powerpoint/2010/main" val="3283687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CDF857-E12A-4788-95CA-C025B7BBA098}"/>
              </a:ext>
            </a:extLst>
          </p:cNvPr>
          <p:cNvSpPr>
            <a:spLocks noGrp="1"/>
          </p:cNvSpPr>
          <p:nvPr>
            <p:ph type="title"/>
          </p:nvPr>
        </p:nvSpPr>
        <p:spPr>
          <a:xfrm>
            <a:off x="0" y="12513"/>
            <a:ext cx="7543800" cy="748455"/>
          </a:xfrm>
        </p:spPr>
        <p:txBody>
          <a:bodyPr/>
          <a:lstStyle/>
          <a:p>
            <a:r>
              <a:rPr lang="cs-CZ" dirty="0" err="1"/>
              <a:t>Honorable</a:t>
            </a:r>
            <a:r>
              <a:rPr lang="cs-CZ" dirty="0"/>
              <a:t> </a:t>
            </a:r>
            <a:r>
              <a:rPr lang="cs-CZ" dirty="0" err="1"/>
              <a:t>mentions</a:t>
            </a:r>
            <a:r>
              <a:rPr lang="cs-CZ" dirty="0"/>
              <a:t> - </a:t>
            </a:r>
            <a:r>
              <a:rPr lang="cs-CZ" dirty="0" err="1"/>
              <a:t>others</a:t>
            </a:r>
            <a:endParaRPr lang="en-GB" dirty="0"/>
          </a:p>
        </p:txBody>
      </p:sp>
      <p:sp>
        <p:nvSpPr>
          <p:cNvPr id="3" name="Zástupný obsah 2">
            <a:extLst>
              <a:ext uri="{FF2B5EF4-FFF2-40B4-BE49-F238E27FC236}">
                <a16:creationId xmlns:a16="http://schemas.microsoft.com/office/drawing/2014/main" id="{E83907B1-7B72-4773-9FC2-D8287051116E}"/>
              </a:ext>
            </a:extLst>
          </p:cNvPr>
          <p:cNvSpPr>
            <a:spLocks noGrp="1"/>
          </p:cNvSpPr>
          <p:nvPr>
            <p:ph idx="1"/>
          </p:nvPr>
        </p:nvSpPr>
        <p:spPr>
          <a:xfrm>
            <a:off x="187529" y="760968"/>
            <a:ext cx="8956471" cy="5911052"/>
          </a:xfrm>
        </p:spPr>
        <p:txBody>
          <a:bodyPr>
            <a:normAutofit/>
          </a:bodyPr>
          <a:lstStyle/>
          <a:p>
            <a:r>
              <a:rPr lang="cs-CZ" dirty="0"/>
              <a:t>- </a:t>
            </a:r>
            <a:r>
              <a:rPr lang="en-GB" dirty="0"/>
              <a:t>Supernovas</a:t>
            </a:r>
            <a:endParaRPr lang="cs-CZ" dirty="0"/>
          </a:p>
          <a:p>
            <a:r>
              <a:rPr lang="cs-CZ" dirty="0"/>
              <a:t>- </a:t>
            </a:r>
            <a:r>
              <a:rPr lang="cs-CZ" dirty="0" err="1"/>
              <a:t>Gamma-ray</a:t>
            </a:r>
            <a:r>
              <a:rPr lang="cs-CZ" dirty="0"/>
              <a:t> </a:t>
            </a:r>
            <a:r>
              <a:rPr lang="cs-CZ" dirty="0">
                <a:hlinkClick r:id="rId2"/>
              </a:rPr>
              <a:t>burst</a:t>
            </a:r>
            <a:endParaRPr lang="cs-CZ" dirty="0"/>
          </a:p>
          <a:p>
            <a:endParaRPr lang="cs-CZ" dirty="0"/>
          </a:p>
          <a:p>
            <a:r>
              <a:rPr lang="cs-CZ" dirty="0"/>
              <a:t>- </a:t>
            </a:r>
            <a:r>
              <a:rPr lang="en-GB" dirty="0"/>
              <a:t>our Sun will turn into red giant in about 5e9 years</a:t>
            </a:r>
          </a:p>
          <a:p>
            <a:r>
              <a:rPr lang="en-GB" dirty="0"/>
              <a:t>- Milky Way will </a:t>
            </a:r>
            <a:r>
              <a:rPr lang="en-GB" dirty="0">
                <a:hlinkClick r:id="rId3"/>
              </a:rPr>
              <a:t>collide</a:t>
            </a:r>
            <a:r>
              <a:rPr lang="en-GB" dirty="0"/>
              <a:t> with Andromeda in 4e9 years</a:t>
            </a:r>
          </a:p>
          <a:p>
            <a:r>
              <a:rPr lang="en-GB" dirty="0"/>
              <a:t>- Earth will become too hot in 1e9 years</a:t>
            </a:r>
            <a:r>
              <a:rPr lang="cs-CZ" dirty="0"/>
              <a:t> (</a:t>
            </a:r>
            <a:r>
              <a:rPr lang="cs-CZ" dirty="0" err="1"/>
              <a:t>billion</a:t>
            </a:r>
            <a:r>
              <a:rPr lang="cs-CZ" dirty="0"/>
              <a:t>)</a:t>
            </a:r>
            <a:endParaRPr lang="en-GB" dirty="0"/>
          </a:p>
          <a:p>
            <a:r>
              <a:rPr lang="en-GB" dirty="0"/>
              <a:t>- heat death of the universe in 1e100 years</a:t>
            </a:r>
            <a:endParaRPr lang="cs-CZ" dirty="0"/>
          </a:p>
          <a:p>
            <a:endParaRPr lang="cs-CZ" dirty="0"/>
          </a:p>
          <a:p>
            <a:r>
              <a:rPr lang="cs-CZ" dirty="0"/>
              <a:t>- ALIENS!</a:t>
            </a:r>
            <a:endParaRPr lang="en-GB" dirty="0"/>
          </a:p>
          <a:p>
            <a:endParaRPr lang="cs-CZ" dirty="0"/>
          </a:p>
          <a:p>
            <a:endParaRPr lang="cs-CZ" dirty="0">
              <a:hlinkClick r:id="rId2"/>
            </a:endParaRPr>
          </a:p>
          <a:p>
            <a:endParaRPr lang="cs-CZ" dirty="0">
              <a:hlinkClick r:id="rId2"/>
            </a:endParaRPr>
          </a:p>
          <a:p>
            <a:endParaRPr lang="cs-CZ" dirty="0">
              <a:hlinkClick r:id="rId2"/>
            </a:endParaRPr>
          </a:p>
          <a:p>
            <a:endParaRPr lang="en-GB" dirty="0"/>
          </a:p>
        </p:txBody>
      </p:sp>
      <p:pic>
        <p:nvPicPr>
          <p:cNvPr id="4" name="Picture 2" descr="Image result for gamma ray burst">
            <a:extLst>
              <a:ext uri="{FF2B5EF4-FFF2-40B4-BE49-F238E27FC236}">
                <a16:creationId xmlns:a16="http://schemas.microsoft.com/office/drawing/2014/main" id="{6642ABC1-5545-4DB3-AFEF-A4811D38F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5711" y="936869"/>
            <a:ext cx="2370573" cy="2380289"/>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4F22CDC6-E124-42C0-AA9D-436B54631A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2802" y="4048824"/>
            <a:ext cx="2982757" cy="2630945"/>
          </a:xfrm>
          <a:prstGeom prst="rect">
            <a:avLst/>
          </a:prstGeom>
        </p:spPr>
      </p:pic>
    </p:spTree>
    <p:extLst>
      <p:ext uri="{BB962C8B-B14F-4D97-AF65-F5344CB8AC3E}">
        <p14:creationId xmlns:p14="http://schemas.microsoft.com/office/powerpoint/2010/main" val="37063398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16A6BC-9E4A-45B0-B57B-5A24786C8519}"/>
              </a:ext>
            </a:extLst>
          </p:cNvPr>
          <p:cNvSpPr>
            <a:spLocks noGrp="1"/>
          </p:cNvSpPr>
          <p:nvPr>
            <p:ph type="title"/>
          </p:nvPr>
        </p:nvSpPr>
        <p:spPr/>
        <p:txBody>
          <a:bodyPr/>
          <a:lstStyle/>
          <a:p>
            <a:r>
              <a:rPr lang="cs-CZ" dirty="0" err="1"/>
              <a:t>Aliens</a:t>
            </a:r>
            <a:endParaRPr lang="en-GB" dirty="0"/>
          </a:p>
        </p:txBody>
      </p:sp>
      <p:sp>
        <p:nvSpPr>
          <p:cNvPr id="3" name="Zástupný obsah 2">
            <a:extLst>
              <a:ext uri="{FF2B5EF4-FFF2-40B4-BE49-F238E27FC236}">
                <a16:creationId xmlns:a16="http://schemas.microsoft.com/office/drawing/2014/main" id="{F743872C-7458-4945-BBDE-646B69F62687}"/>
              </a:ext>
            </a:extLst>
          </p:cNvPr>
          <p:cNvSpPr>
            <a:spLocks noGrp="1"/>
          </p:cNvSpPr>
          <p:nvPr>
            <p:ph idx="1"/>
          </p:nvPr>
        </p:nvSpPr>
        <p:spPr/>
        <p:txBody>
          <a:bodyPr/>
          <a:lstStyle/>
          <a:p>
            <a:r>
              <a:rPr lang="en-GB" i="1" dirty="0"/>
              <a:t>If aliens do exist, theoretical physicist </a:t>
            </a:r>
            <a:r>
              <a:rPr lang="en-GB" i="1" dirty="0" err="1">
                <a:hlinkClick r:id="rId2"/>
              </a:rPr>
              <a:t>Dr.</a:t>
            </a:r>
            <a:r>
              <a:rPr lang="en-GB" i="1" dirty="0">
                <a:hlinkClick r:id="rId2"/>
              </a:rPr>
              <a:t> Michio Kaku</a:t>
            </a:r>
            <a:r>
              <a:rPr lang="en-GB" i="1" dirty="0"/>
              <a:t> posits, why would they want anything to do with us? It would be like a hunter talking to a squirrel, he suggests</a:t>
            </a:r>
            <a:r>
              <a:rPr lang="cs-CZ" i="1" dirty="0"/>
              <a:t>. </a:t>
            </a:r>
            <a:r>
              <a:rPr lang="en-GB" i="1" dirty="0"/>
              <a:t>Hollywood and </a:t>
            </a:r>
            <a:r>
              <a:rPr lang="en-GB" b="1" i="1" u="sng" dirty="0"/>
              <a:t>science fiction novels</a:t>
            </a:r>
            <a:r>
              <a:rPr lang="en-GB" b="1" i="1" dirty="0"/>
              <a:t> </a:t>
            </a:r>
            <a:r>
              <a:rPr lang="en-GB" i="1" dirty="0"/>
              <a:t>have conditioned us for years to believe that aliens either want to hang out on our intellectual level and learn from us... or destroy us.</a:t>
            </a:r>
          </a:p>
          <a:p>
            <a:r>
              <a:rPr lang="en-GB" i="1" dirty="0"/>
              <a:t>If alien life really does have the technology and know-how to make it all the way here, perhaps we should just play it cool and not assume that we are the top species in the universe. Mankind's biggest folly, Kaku suggests, might just be in its insistence that we are an </a:t>
            </a:r>
            <a:r>
              <a:rPr lang="en-GB" b="1" i="1" u="sng" dirty="0"/>
              <a:t>exceptional species</a:t>
            </a:r>
            <a:r>
              <a:rPr lang="en-GB" i="1" dirty="0"/>
              <a:t>.</a:t>
            </a:r>
          </a:p>
          <a:p>
            <a:r>
              <a:rPr lang="cs-CZ" dirty="0"/>
              <a:t>- </a:t>
            </a:r>
            <a:r>
              <a:rPr lang="cs-CZ" dirty="0" err="1"/>
              <a:t>Arrival</a:t>
            </a:r>
            <a:r>
              <a:rPr lang="cs-CZ" dirty="0"/>
              <a:t>, </a:t>
            </a:r>
            <a:r>
              <a:rPr lang="cs-CZ" dirty="0" err="1"/>
              <a:t>Annihilation</a:t>
            </a:r>
            <a:r>
              <a:rPr lang="cs-CZ" dirty="0"/>
              <a:t>, Expanse, Stanislaw Lem… </a:t>
            </a:r>
            <a:endParaRPr lang="en-GB" dirty="0"/>
          </a:p>
        </p:txBody>
      </p:sp>
    </p:spTree>
    <p:extLst>
      <p:ext uri="{BB962C8B-B14F-4D97-AF65-F5344CB8AC3E}">
        <p14:creationId xmlns:p14="http://schemas.microsoft.com/office/powerpoint/2010/main" val="1496196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A4B181-5168-46B8-BDEC-5B45D1CAFFC2}"/>
              </a:ext>
            </a:extLst>
          </p:cNvPr>
          <p:cNvSpPr>
            <a:spLocks noGrp="1"/>
          </p:cNvSpPr>
          <p:nvPr>
            <p:ph type="title"/>
          </p:nvPr>
        </p:nvSpPr>
        <p:spPr/>
        <p:txBody>
          <a:bodyPr/>
          <a:lstStyle/>
          <a:p>
            <a:r>
              <a:rPr lang="cs-CZ" dirty="0" err="1"/>
              <a:t>Some</a:t>
            </a:r>
            <a:r>
              <a:rPr lang="cs-CZ" dirty="0"/>
              <a:t> </a:t>
            </a:r>
            <a:r>
              <a:rPr lang="cs-CZ" dirty="0" err="1"/>
              <a:t>other</a:t>
            </a:r>
            <a:r>
              <a:rPr lang="cs-CZ" dirty="0"/>
              <a:t> video </a:t>
            </a:r>
            <a:r>
              <a:rPr lang="cs-CZ" dirty="0" err="1"/>
              <a:t>sources</a:t>
            </a:r>
            <a:endParaRPr lang="en-GB" dirty="0"/>
          </a:p>
        </p:txBody>
      </p:sp>
      <p:sp>
        <p:nvSpPr>
          <p:cNvPr id="3" name="Zástupný obsah 2">
            <a:extLst>
              <a:ext uri="{FF2B5EF4-FFF2-40B4-BE49-F238E27FC236}">
                <a16:creationId xmlns:a16="http://schemas.microsoft.com/office/drawing/2014/main" id="{06C68E9F-6719-4473-B9BC-4D469640AE3D}"/>
              </a:ext>
            </a:extLst>
          </p:cNvPr>
          <p:cNvSpPr>
            <a:spLocks noGrp="1"/>
          </p:cNvSpPr>
          <p:nvPr>
            <p:ph idx="1"/>
          </p:nvPr>
        </p:nvSpPr>
        <p:spPr/>
        <p:txBody>
          <a:bodyPr/>
          <a:lstStyle/>
          <a:p>
            <a:r>
              <a:rPr lang="en-GB" dirty="0">
                <a:hlinkClick r:id="rId2"/>
              </a:rPr>
              <a:t>https://www.youtube.com/watch?v=itdYS9XF4a0&amp;t=308s</a:t>
            </a:r>
            <a:endParaRPr lang="cs-CZ" dirty="0"/>
          </a:p>
          <a:p>
            <a:r>
              <a:rPr lang="en-GB" dirty="0">
                <a:hlinkClick r:id="rId3"/>
              </a:rPr>
              <a:t>https://www.youtube.com/watch?v=OfvkKBNup5A</a:t>
            </a:r>
            <a:endParaRPr lang="cs-CZ" dirty="0"/>
          </a:p>
          <a:p>
            <a:r>
              <a:rPr lang="en-GB" dirty="0">
                <a:hlinkClick r:id="rId4"/>
              </a:rPr>
              <a:t>https://www.youtube.com/watch?v=Ez609kf49y8</a:t>
            </a:r>
            <a:endParaRPr lang="cs-CZ" dirty="0"/>
          </a:p>
          <a:p>
            <a:r>
              <a:rPr lang="en-GB" dirty="0">
                <a:hlinkClick r:id="rId5"/>
              </a:rPr>
              <a:t>https://www.youtube.com/watch?v=HJfy8acFaOg</a:t>
            </a:r>
            <a:endParaRPr lang="cs-CZ" dirty="0"/>
          </a:p>
          <a:p>
            <a:r>
              <a:rPr lang="en-GB" dirty="0">
                <a:hlinkClick r:id="rId6"/>
              </a:rPr>
              <a:t>https://www.youtube.com/watch?v=fu3645D4ZlI</a:t>
            </a:r>
            <a:endParaRPr lang="cs-CZ" dirty="0"/>
          </a:p>
          <a:p>
            <a:r>
              <a:rPr lang="en-GB" dirty="0">
                <a:hlinkClick r:id="rId7"/>
              </a:rPr>
              <a:t>https://www.youtube.com/watch?v=qXXZLoq2zFc</a:t>
            </a:r>
            <a:endParaRPr lang="cs-CZ" dirty="0"/>
          </a:p>
          <a:p>
            <a:endParaRPr lang="cs-CZ" dirty="0"/>
          </a:p>
          <a:p>
            <a:endParaRPr lang="cs-CZ" dirty="0"/>
          </a:p>
          <a:p>
            <a:pPr marL="0" indent="0">
              <a:buNone/>
            </a:pPr>
            <a:endParaRPr lang="cs-CZ" dirty="0"/>
          </a:p>
        </p:txBody>
      </p:sp>
    </p:spTree>
    <p:extLst>
      <p:ext uri="{BB962C8B-B14F-4D97-AF65-F5344CB8AC3E}">
        <p14:creationId xmlns:p14="http://schemas.microsoft.com/office/powerpoint/2010/main" val="725240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0F0CA5-D271-4FB5-BC7F-792F26C6AE3F}"/>
              </a:ext>
            </a:extLst>
          </p:cNvPr>
          <p:cNvSpPr>
            <a:spLocks noGrp="1"/>
          </p:cNvSpPr>
          <p:nvPr>
            <p:ph type="title"/>
          </p:nvPr>
        </p:nvSpPr>
        <p:spPr>
          <a:xfrm>
            <a:off x="0" y="69742"/>
            <a:ext cx="5663081" cy="1084881"/>
          </a:xfrm>
        </p:spPr>
        <p:txBody>
          <a:bodyPr>
            <a:normAutofit fontScale="90000"/>
          </a:bodyPr>
          <a:lstStyle/>
          <a:p>
            <a:br>
              <a:rPr lang="cs-CZ" dirty="0"/>
            </a:br>
            <a:br>
              <a:rPr lang="cs-CZ" dirty="0"/>
            </a:br>
            <a:br>
              <a:rPr lang="cs-CZ" dirty="0"/>
            </a:br>
            <a:r>
              <a:rPr lang="cs-CZ" dirty="0" err="1"/>
              <a:t>Some</a:t>
            </a:r>
            <a:r>
              <a:rPr lang="cs-CZ" dirty="0"/>
              <a:t> </a:t>
            </a:r>
            <a:r>
              <a:rPr lang="cs-CZ" dirty="0" err="1"/>
              <a:t>interesting</a:t>
            </a:r>
            <a:r>
              <a:rPr lang="cs-CZ" dirty="0"/>
              <a:t> </a:t>
            </a:r>
            <a:r>
              <a:rPr lang="cs-CZ" dirty="0" err="1"/>
              <a:t>sources</a:t>
            </a:r>
            <a:br>
              <a:rPr lang="cs-CZ" dirty="0"/>
            </a:br>
            <a:endParaRPr lang="en-GB" dirty="0"/>
          </a:p>
        </p:txBody>
      </p:sp>
      <p:sp>
        <p:nvSpPr>
          <p:cNvPr id="3" name="Zástupný obsah 2">
            <a:extLst>
              <a:ext uri="{FF2B5EF4-FFF2-40B4-BE49-F238E27FC236}">
                <a16:creationId xmlns:a16="http://schemas.microsoft.com/office/drawing/2014/main" id="{4F39E466-B08D-420B-AD3B-E5B4F13554B4}"/>
              </a:ext>
            </a:extLst>
          </p:cNvPr>
          <p:cNvSpPr>
            <a:spLocks noGrp="1"/>
          </p:cNvSpPr>
          <p:nvPr>
            <p:ph idx="1"/>
          </p:nvPr>
        </p:nvSpPr>
        <p:spPr/>
        <p:txBody>
          <a:bodyPr/>
          <a:lstStyle/>
          <a:p>
            <a:r>
              <a:rPr lang="en-GB" dirty="0"/>
              <a:t>Planetary</a:t>
            </a:r>
            <a:r>
              <a:rPr lang="cs-CZ" dirty="0"/>
              <a:t> </a:t>
            </a:r>
            <a:r>
              <a:rPr lang="en-GB" dirty="0" err="1"/>
              <a:t>Defens</a:t>
            </a:r>
            <a:r>
              <a:rPr lang="cs-CZ" dirty="0"/>
              <a:t>e: </a:t>
            </a:r>
            <a:r>
              <a:rPr lang="en-GB" dirty="0"/>
              <a:t>Global Collaboration for Defending Earth</a:t>
            </a:r>
            <a:r>
              <a:rPr lang="cs-CZ" dirty="0"/>
              <a:t> </a:t>
            </a:r>
            <a:r>
              <a:rPr lang="en-GB" dirty="0"/>
              <a:t>from Asteroids and Comets</a:t>
            </a:r>
            <a:endParaRPr lang="cs-CZ" dirty="0"/>
          </a:p>
          <a:p>
            <a:r>
              <a:rPr lang="en-GB" dirty="0">
                <a:hlinkClick r:id="rId2"/>
              </a:rPr>
              <a:t>http://www.jwc.nato.int/images/stories/_news_items_/2017/SPACESUPPORT_NATO_ThreeSwordsJuly17.pdf</a:t>
            </a:r>
            <a:endParaRPr lang="cs-CZ" dirty="0"/>
          </a:p>
          <a:p>
            <a:r>
              <a:rPr lang="en-GB" dirty="0">
                <a:hlinkClick r:id="rId3"/>
              </a:rPr>
              <a:t>https://espi.or.at/news/new-espi-report-european-space-weather-services</a:t>
            </a:r>
            <a:endParaRPr lang="cs-CZ" dirty="0"/>
          </a:p>
          <a:p>
            <a:r>
              <a:rPr lang="cs-CZ" dirty="0">
                <a:hlinkClick r:id="rId4"/>
              </a:rPr>
              <a:t>https://espi.or.at/publications/espi-public-reports/send/2-public-espi-reports/371-security-in-outer-space-rising-stakes-for-europe</a:t>
            </a:r>
            <a:endParaRPr lang="cs-CZ" dirty="0"/>
          </a:p>
          <a:p>
            <a:r>
              <a:rPr lang="en-GB" dirty="0">
                <a:hlinkClick r:id="rId5"/>
              </a:rPr>
              <a:t>https://esamultimedia.esa.int/multimedia/publications/BR-338/BR-338.pdf</a:t>
            </a:r>
            <a:endParaRPr lang="cs-CZ" dirty="0"/>
          </a:p>
          <a:p>
            <a:endParaRPr lang="cs-CZ" dirty="0"/>
          </a:p>
          <a:p>
            <a:endParaRPr lang="en-GB" dirty="0"/>
          </a:p>
        </p:txBody>
      </p:sp>
    </p:spTree>
    <p:extLst>
      <p:ext uri="{BB962C8B-B14F-4D97-AF65-F5344CB8AC3E}">
        <p14:creationId xmlns:p14="http://schemas.microsoft.com/office/powerpoint/2010/main" val="131318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3A0292-3A91-4033-856E-46A092C38EE4}"/>
              </a:ext>
            </a:extLst>
          </p:cNvPr>
          <p:cNvSpPr>
            <a:spLocks noGrp="1"/>
          </p:cNvSpPr>
          <p:nvPr>
            <p:ph type="title"/>
          </p:nvPr>
        </p:nvSpPr>
        <p:spPr>
          <a:xfrm>
            <a:off x="800100" y="202769"/>
            <a:ext cx="7543800" cy="993442"/>
          </a:xfrm>
        </p:spPr>
        <p:txBody>
          <a:bodyPr>
            <a:normAutofit fontScale="90000"/>
          </a:bodyPr>
          <a:lstStyle/>
          <a:p>
            <a:pPr algn="ctr"/>
            <a:r>
              <a:rPr lang="cs-CZ" sz="5400" b="1" dirty="0" err="1"/>
              <a:t>Space</a:t>
            </a:r>
            <a:r>
              <a:rPr lang="cs-CZ" sz="5400" b="1" dirty="0"/>
              <a:t> </a:t>
            </a:r>
            <a:r>
              <a:rPr lang="cs-CZ" sz="5400" b="1" dirty="0" err="1"/>
              <a:t>Situational</a:t>
            </a:r>
            <a:r>
              <a:rPr lang="cs-CZ" sz="5400" b="1" dirty="0"/>
              <a:t> </a:t>
            </a:r>
            <a:r>
              <a:rPr lang="cs-CZ" sz="5400" b="1" dirty="0" err="1"/>
              <a:t>Awareness</a:t>
            </a:r>
            <a:endParaRPr lang="en-GB" sz="5400" b="1" dirty="0"/>
          </a:p>
        </p:txBody>
      </p:sp>
      <p:pic>
        <p:nvPicPr>
          <p:cNvPr id="4" name="Picture 2">
            <a:extLst>
              <a:ext uri="{FF2B5EF4-FFF2-40B4-BE49-F238E27FC236}">
                <a16:creationId xmlns:a16="http://schemas.microsoft.com/office/drawing/2014/main" id="{0075B622-F05A-4785-BEDD-046433961A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91155" y="1692154"/>
            <a:ext cx="2932492" cy="218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B6F626CA-9898-4D15-BFC9-1A3AEF2A7F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2754" y="2702231"/>
            <a:ext cx="2584813" cy="17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9ADC50B6-0EC3-4D8B-AE18-F7212BC02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643" y="1828269"/>
            <a:ext cx="2758814" cy="191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a:extLst>
              <a:ext uri="{FF2B5EF4-FFF2-40B4-BE49-F238E27FC236}">
                <a16:creationId xmlns:a16="http://schemas.microsoft.com/office/drawing/2014/main" id="{C5073BE2-6B17-4985-ADF5-6E765FD55F39}"/>
              </a:ext>
            </a:extLst>
          </p:cNvPr>
          <p:cNvSpPr txBox="1"/>
          <p:nvPr/>
        </p:nvSpPr>
        <p:spPr>
          <a:xfrm>
            <a:off x="220353" y="3833749"/>
            <a:ext cx="2871559" cy="1815882"/>
          </a:xfrm>
          <a:prstGeom prst="rect">
            <a:avLst/>
          </a:prstGeom>
          <a:noFill/>
        </p:spPr>
        <p:txBody>
          <a:bodyPr wrap="square" rtlCol="0">
            <a:spAutoFit/>
          </a:bodyPr>
          <a:lstStyle/>
          <a:p>
            <a:pPr algn="ctr"/>
            <a:r>
              <a:rPr lang="cs-CZ" sz="2800" dirty="0" err="1"/>
              <a:t>Space</a:t>
            </a:r>
            <a:r>
              <a:rPr lang="cs-CZ" sz="2800" dirty="0"/>
              <a:t> </a:t>
            </a:r>
            <a:r>
              <a:rPr lang="cs-CZ" sz="2800" dirty="0" err="1"/>
              <a:t>Surveillance</a:t>
            </a:r>
            <a:r>
              <a:rPr lang="cs-CZ" sz="2800" dirty="0"/>
              <a:t> and </a:t>
            </a:r>
            <a:r>
              <a:rPr lang="cs-CZ" sz="2800" dirty="0" err="1"/>
              <a:t>Tracking</a:t>
            </a:r>
            <a:br>
              <a:rPr lang="cs-CZ" sz="2800" dirty="0"/>
            </a:br>
            <a:endParaRPr lang="cs-CZ" sz="2800" dirty="0"/>
          </a:p>
          <a:p>
            <a:pPr algn="ctr"/>
            <a:r>
              <a:rPr lang="cs-CZ" sz="2800" i="1" dirty="0" err="1"/>
              <a:t>Space</a:t>
            </a:r>
            <a:r>
              <a:rPr lang="cs-CZ" sz="2800" i="1" dirty="0"/>
              <a:t> </a:t>
            </a:r>
            <a:r>
              <a:rPr lang="cs-CZ" sz="2800" i="1" dirty="0" err="1"/>
              <a:t>Debris</a:t>
            </a:r>
            <a:endParaRPr lang="en-GB" sz="2800" i="1" dirty="0"/>
          </a:p>
        </p:txBody>
      </p:sp>
      <p:sp>
        <p:nvSpPr>
          <p:cNvPr id="8" name="TextovéPole 7">
            <a:extLst>
              <a:ext uri="{FF2B5EF4-FFF2-40B4-BE49-F238E27FC236}">
                <a16:creationId xmlns:a16="http://schemas.microsoft.com/office/drawing/2014/main" id="{A5BAAAED-EBBB-4190-8165-B26ADAF85186}"/>
              </a:ext>
            </a:extLst>
          </p:cNvPr>
          <p:cNvSpPr txBox="1"/>
          <p:nvPr/>
        </p:nvSpPr>
        <p:spPr>
          <a:xfrm>
            <a:off x="2854888" y="4580518"/>
            <a:ext cx="3091975" cy="1446550"/>
          </a:xfrm>
          <a:prstGeom prst="rect">
            <a:avLst/>
          </a:prstGeom>
          <a:noFill/>
        </p:spPr>
        <p:txBody>
          <a:bodyPr wrap="square" rtlCol="0">
            <a:spAutoFit/>
          </a:bodyPr>
          <a:lstStyle/>
          <a:p>
            <a:pPr algn="ctr"/>
            <a:r>
              <a:rPr lang="cs-CZ" sz="2800" dirty="0" err="1"/>
              <a:t>Near-Earth</a:t>
            </a:r>
            <a:r>
              <a:rPr lang="cs-CZ" sz="2800" dirty="0"/>
              <a:t> </a:t>
            </a:r>
            <a:r>
              <a:rPr lang="cs-CZ" sz="2800" dirty="0" err="1"/>
              <a:t>Objects</a:t>
            </a:r>
            <a:endParaRPr lang="cs-CZ" sz="2800" dirty="0"/>
          </a:p>
          <a:p>
            <a:pPr algn="ctr"/>
            <a:endParaRPr lang="cs-CZ" sz="3200" dirty="0"/>
          </a:p>
          <a:p>
            <a:pPr algn="ctr"/>
            <a:r>
              <a:rPr lang="cs-CZ" sz="2800" i="1" dirty="0" err="1"/>
              <a:t>Asteroids</a:t>
            </a:r>
            <a:endParaRPr lang="en-GB" sz="3200" i="1" dirty="0"/>
          </a:p>
        </p:txBody>
      </p:sp>
      <p:sp>
        <p:nvSpPr>
          <p:cNvPr id="9" name="TextovéPole 8">
            <a:extLst>
              <a:ext uri="{FF2B5EF4-FFF2-40B4-BE49-F238E27FC236}">
                <a16:creationId xmlns:a16="http://schemas.microsoft.com/office/drawing/2014/main" id="{31031862-CDA0-4AE3-B195-CDFC4B054033}"/>
              </a:ext>
            </a:extLst>
          </p:cNvPr>
          <p:cNvSpPr txBox="1"/>
          <p:nvPr/>
        </p:nvSpPr>
        <p:spPr>
          <a:xfrm>
            <a:off x="6312361" y="4149630"/>
            <a:ext cx="2460853" cy="1815882"/>
          </a:xfrm>
          <a:prstGeom prst="rect">
            <a:avLst/>
          </a:prstGeom>
          <a:noFill/>
        </p:spPr>
        <p:txBody>
          <a:bodyPr wrap="square" rtlCol="0">
            <a:spAutoFit/>
          </a:bodyPr>
          <a:lstStyle/>
          <a:p>
            <a:pPr algn="ctr"/>
            <a:r>
              <a:rPr lang="cs-CZ" sz="2800" dirty="0" err="1"/>
              <a:t>Space</a:t>
            </a:r>
            <a:r>
              <a:rPr lang="cs-CZ" sz="2800" dirty="0"/>
              <a:t> </a:t>
            </a:r>
            <a:r>
              <a:rPr lang="cs-CZ" sz="2800" dirty="0" err="1"/>
              <a:t>Weather</a:t>
            </a:r>
            <a:endParaRPr lang="cs-CZ" sz="2800" dirty="0"/>
          </a:p>
          <a:p>
            <a:pPr algn="ctr"/>
            <a:endParaRPr lang="cs-CZ" sz="2800" dirty="0"/>
          </a:p>
          <a:p>
            <a:pPr algn="ctr"/>
            <a:r>
              <a:rPr lang="cs-CZ" sz="2800" i="1" dirty="0"/>
              <a:t>Sun-</a:t>
            </a:r>
            <a:r>
              <a:rPr lang="cs-CZ" sz="2800" i="1" dirty="0" err="1"/>
              <a:t>related</a:t>
            </a:r>
            <a:r>
              <a:rPr lang="cs-CZ" sz="2800" i="1" dirty="0"/>
              <a:t> </a:t>
            </a:r>
            <a:r>
              <a:rPr lang="cs-CZ" sz="2800" i="1" dirty="0" err="1"/>
              <a:t>Phenomena</a:t>
            </a:r>
            <a:r>
              <a:rPr lang="cs-CZ" sz="2800" i="1" dirty="0"/>
              <a:t> </a:t>
            </a:r>
            <a:endParaRPr lang="en-GB" sz="2800" i="1" dirty="0"/>
          </a:p>
        </p:txBody>
      </p:sp>
    </p:spTree>
    <p:extLst>
      <p:ext uri="{BB962C8B-B14F-4D97-AF65-F5344CB8AC3E}">
        <p14:creationId xmlns:p14="http://schemas.microsoft.com/office/powerpoint/2010/main" val="3221600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1F1F67-88A5-43E0-8F63-5F36B64C3B1B}"/>
              </a:ext>
            </a:extLst>
          </p:cNvPr>
          <p:cNvSpPr>
            <a:spLocks noGrp="1"/>
          </p:cNvSpPr>
          <p:nvPr>
            <p:ph type="title"/>
          </p:nvPr>
        </p:nvSpPr>
        <p:spPr/>
        <p:txBody>
          <a:bodyPr/>
          <a:lstStyle/>
          <a:p>
            <a:endParaRPr lang="en-GB"/>
          </a:p>
        </p:txBody>
      </p:sp>
      <p:sp>
        <p:nvSpPr>
          <p:cNvPr id="5" name="TextovéPole 4">
            <a:extLst>
              <a:ext uri="{FF2B5EF4-FFF2-40B4-BE49-F238E27FC236}">
                <a16:creationId xmlns:a16="http://schemas.microsoft.com/office/drawing/2014/main" id="{1FA879F2-F80A-4F97-94C4-5BC268E37265}"/>
              </a:ext>
            </a:extLst>
          </p:cNvPr>
          <p:cNvSpPr txBox="1"/>
          <p:nvPr/>
        </p:nvSpPr>
        <p:spPr>
          <a:xfrm>
            <a:off x="147234" y="5137688"/>
            <a:ext cx="6416298" cy="1508105"/>
          </a:xfrm>
          <a:prstGeom prst="rect">
            <a:avLst/>
          </a:prstGeom>
          <a:noFill/>
        </p:spPr>
        <p:txBody>
          <a:bodyPr wrap="square" rtlCol="0">
            <a:spAutoFit/>
          </a:bodyPr>
          <a:lstStyle/>
          <a:p>
            <a:r>
              <a:rPr lang="cs-CZ" dirty="0" err="1"/>
              <a:t>Cislunar</a:t>
            </a:r>
            <a:r>
              <a:rPr lang="cs-CZ" dirty="0"/>
              <a:t> </a:t>
            </a:r>
            <a:r>
              <a:rPr lang="cs-CZ" dirty="0" err="1"/>
              <a:t>outer</a:t>
            </a:r>
            <a:r>
              <a:rPr lang="cs-CZ" dirty="0"/>
              <a:t> </a:t>
            </a:r>
            <a:r>
              <a:rPr lang="cs-CZ" dirty="0" err="1"/>
              <a:t>space</a:t>
            </a:r>
            <a:r>
              <a:rPr lang="cs-CZ" dirty="0"/>
              <a:t> </a:t>
            </a:r>
            <a:r>
              <a:rPr lang="cs-CZ" dirty="0" err="1"/>
              <a:t>is</a:t>
            </a:r>
            <a:r>
              <a:rPr lang="cs-CZ" dirty="0"/>
              <a:t> not </a:t>
            </a:r>
            <a:r>
              <a:rPr lang="cs-CZ" dirty="0" err="1"/>
              <a:t>an</a:t>
            </a:r>
            <a:r>
              <a:rPr lang="cs-CZ" dirty="0"/>
              <a:t> </a:t>
            </a:r>
            <a:r>
              <a:rPr lang="cs-CZ" dirty="0" err="1"/>
              <a:t>empty</a:t>
            </a:r>
            <a:r>
              <a:rPr lang="cs-CZ" dirty="0"/>
              <a:t> </a:t>
            </a:r>
            <a:r>
              <a:rPr lang="cs-CZ" dirty="0" err="1"/>
              <a:t>space</a:t>
            </a:r>
            <a:r>
              <a:rPr lang="cs-CZ" dirty="0"/>
              <a:t>. On </a:t>
            </a:r>
            <a:r>
              <a:rPr lang="cs-CZ" dirty="0" err="1"/>
              <a:t>the</a:t>
            </a:r>
            <a:r>
              <a:rPr lang="cs-CZ" dirty="0"/>
              <a:t> </a:t>
            </a:r>
            <a:r>
              <a:rPr lang="cs-CZ" dirty="0" err="1"/>
              <a:t>contrary</a:t>
            </a:r>
            <a:r>
              <a:rPr lang="cs-CZ" dirty="0"/>
              <a:t> </a:t>
            </a:r>
            <a:r>
              <a:rPr lang="cs-CZ" dirty="0" err="1"/>
              <a:t>it</a:t>
            </a:r>
            <a:r>
              <a:rPr lang="cs-CZ" dirty="0"/>
              <a:t> </a:t>
            </a:r>
            <a:r>
              <a:rPr lang="cs-CZ" dirty="0" err="1"/>
              <a:t>is</a:t>
            </a:r>
            <a:r>
              <a:rPr lang="cs-CZ" dirty="0"/>
              <a:t> </a:t>
            </a:r>
            <a:r>
              <a:rPr lang="cs-CZ" dirty="0" err="1"/>
              <a:t>becoming</a:t>
            </a:r>
            <a:r>
              <a:rPr lang="cs-CZ" dirty="0"/>
              <a:t> more „</a:t>
            </a:r>
            <a:r>
              <a:rPr lang="cs-CZ" dirty="0" err="1"/>
              <a:t>contested</a:t>
            </a:r>
            <a:r>
              <a:rPr lang="cs-CZ" dirty="0"/>
              <a:t>, </a:t>
            </a:r>
            <a:r>
              <a:rPr lang="cs-CZ" dirty="0" err="1"/>
              <a:t>congested</a:t>
            </a:r>
            <a:r>
              <a:rPr lang="cs-CZ" dirty="0"/>
              <a:t>, </a:t>
            </a:r>
            <a:r>
              <a:rPr lang="cs-CZ" dirty="0" err="1"/>
              <a:t>competitive</a:t>
            </a:r>
            <a:r>
              <a:rPr lang="cs-CZ" dirty="0"/>
              <a:t>“ </a:t>
            </a:r>
          </a:p>
          <a:p>
            <a:endParaRPr lang="cs-CZ" dirty="0"/>
          </a:p>
          <a:p>
            <a:r>
              <a:rPr lang="en-GB" sz="2000" b="1" dirty="0"/>
              <a:t>Space Surveillance and Tracking (SST)</a:t>
            </a:r>
            <a:r>
              <a:rPr lang="cs-CZ" sz="2000" b="1" dirty="0"/>
              <a:t> </a:t>
            </a:r>
            <a:endParaRPr lang="en-GB" sz="2000" b="1" dirty="0"/>
          </a:p>
          <a:p>
            <a:endParaRPr lang="cs-CZ" dirty="0"/>
          </a:p>
        </p:txBody>
      </p:sp>
      <p:pic>
        <p:nvPicPr>
          <p:cNvPr id="10" name="Zástupný obsah 9">
            <a:extLst>
              <a:ext uri="{FF2B5EF4-FFF2-40B4-BE49-F238E27FC236}">
                <a16:creationId xmlns:a16="http://schemas.microsoft.com/office/drawing/2014/main" id="{400C39EA-252A-4DD8-8884-05E4A3ADA9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33666" cy="5137688"/>
          </a:xfrm>
        </p:spPr>
      </p:pic>
    </p:spTree>
    <p:extLst>
      <p:ext uri="{BB962C8B-B14F-4D97-AF65-F5344CB8AC3E}">
        <p14:creationId xmlns:p14="http://schemas.microsoft.com/office/powerpoint/2010/main" val="1740891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5A1728-3578-4A71-80A1-4ED9B3070CE4}"/>
              </a:ext>
            </a:extLst>
          </p:cNvPr>
          <p:cNvSpPr>
            <a:spLocks noGrp="1"/>
          </p:cNvSpPr>
          <p:nvPr>
            <p:ph type="title"/>
          </p:nvPr>
        </p:nvSpPr>
        <p:spPr/>
        <p:txBody>
          <a:bodyPr/>
          <a:lstStyle/>
          <a:p>
            <a:endParaRPr lang="en-GB"/>
          </a:p>
        </p:txBody>
      </p:sp>
      <p:pic>
        <p:nvPicPr>
          <p:cNvPr id="5" name="Zástupný obsah 4">
            <a:extLst>
              <a:ext uri="{FF2B5EF4-FFF2-40B4-BE49-F238E27FC236}">
                <a16:creationId xmlns:a16="http://schemas.microsoft.com/office/drawing/2014/main" id="{ABD71321-2625-491F-AD97-CE4C48D781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27" y="395207"/>
            <a:ext cx="9133666" cy="5137688"/>
          </a:xfrm>
        </p:spPr>
      </p:pic>
    </p:spTree>
    <p:extLst>
      <p:ext uri="{BB962C8B-B14F-4D97-AF65-F5344CB8AC3E}">
        <p14:creationId xmlns:p14="http://schemas.microsoft.com/office/powerpoint/2010/main" val="168903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58"/>
            <a:ext cx="7174846" cy="1193919"/>
          </a:xfrm>
        </p:spPr>
        <p:txBody>
          <a:bodyPr>
            <a:normAutofit fontScale="90000"/>
          </a:bodyPr>
          <a:lstStyle/>
          <a:p>
            <a:r>
              <a:rPr lang="en-US" dirty="0"/>
              <a:t>Sources and Sinks of Space Debris</a:t>
            </a:r>
            <a:endParaRPr lang="en-GB" dirty="0"/>
          </a:p>
        </p:txBody>
      </p:sp>
      <p:pic>
        <p:nvPicPr>
          <p:cNvPr id="4" name="Content Placeholder 3"/>
          <p:cNvPicPr>
            <a:picLocks noGrp="1" noChangeAspect="1"/>
          </p:cNvPicPr>
          <p:nvPr>
            <p:ph idx="1"/>
          </p:nvPr>
        </p:nvPicPr>
        <p:blipFill>
          <a:blip r:embed="rId3"/>
          <a:stretch>
            <a:fillRect/>
          </a:stretch>
        </p:blipFill>
        <p:spPr>
          <a:xfrm>
            <a:off x="2381598" y="1584325"/>
            <a:ext cx="4330004" cy="3822700"/>
          </a:xfrm>
          <a:prstGeom prst="rect">
            <a:avLst/>
          </a:prstGeom>
        </p:spPr>
      </p:pic>
      <p:sp>
        <p:nvSpPr>
          <p:cNvPr id="5" name="TextBox 4"/>
          <p:cNvSpPr txBox="1"/>
          <p:nvPr/>
        </p:nvSpPr>
        <p:spPr>
          <a:xfrm>
            <a:off x="378372" y="1694546"/>
            <a:ext cx="921984" cy="369332"/>
          </a:xfrm>
          <a:prstGeom prst="rect">
            <a:avLst/>
          </a:prstGeom>
          <a:noFill/>
        </p:spPr>
        <p:txBody>
          <a:bodyPr wrap="none" rtlCol="0">
            <a:spAutoFit/>
          </a:bodyPr>
          <a:lstStyle/>
          <a:p>
            <a:r>
              <a:rPr lang="en-US" b="1" u="sng" dirty="0"/>
              <a:t>Sources</a:t>
            </a:r>
            <a:endParaRPr lang="en-GB" b="1" u="sng" dirty="0"/>
          </a:p>
        </p:txBody>
      </p:sp>
      <p:sp>
        <p:nvSpPr>
          <p:cNvPr id="6" name="TextBox 5"/>
          <p:cNvSpPr txBox="1"/>
          <p:nvPr/>
        </p:nvSpPr>
        <p:spPr>
          <a:xfrm>
            <a:off x="378372" y="2136184"/>
            <a:ext cx="1658533" cy="646331"/>
          </a:xfrm>
          <a:prstGeom prst="rect">
            <a:avLst/>
          </a:prstGeom>
          <a:noFill/>
        </p:spPr>
        <p:txBody>
          <a:bodyPr wrap="square" rtlCol="0">
            <a:spAutoFit/>
          </a:bodyPr>
          <a:lstStyle/>
          <a:p>
            <a:r>
              <a:rPr lang="en-US" sz="1400" b="1" dirty="0"/>
              <a:t>Launches </a:t>
            </a:r>
            <a:r>
              <a:rPr lang="en-US" sz="1100" dirty="0"/>
              <a:t>(rocket bodies, payloads, mission related objects)</a:t>
            </a:r>
            <a:endParaRPr lang="en-GB" sz="1400" b="1" dirty="0"/>
          </a:p>
        </p:txBody>
      </p:sp>
      <p:sp>
        <p:nvSpPr>
          <p:cNvPr id="7" name="TextBox 6"/>
          <p:cNvSpPr txBox="1"/>
          <p:nvPr/>
        </p:nvSpPr>
        <p:spPr>
          <a:xfrm>
            <a:off x="378372" y="3214440"/>
            <a:ext cx="1798164" cy="477054"/>
          </a:xfrm>
          <a:prstGeom prst="rect">
            <a:avLst/>
          </a:prstGeom>
          <a:noFill/>
        </p:spPr>
        <p:txBody>
          <a:bodyPr wrap="square" rtlCol="0">
            <a:spAutoFit/>
          </a:bodyPr>
          <a:lstStyle/>
          <a:p>
            <a:r>
              <a:rPr lang="en-US" sz="1400" b="1" dirty="0"/>
              <a:t>Fragmentations </a:t>
            </a:r>
            <a:r>
              <a:rPr lang="en-US" sz="1100" dirty="0"/>
              <a:t>(explosions, collisions)</a:t>
            </a:r>
            <a:endParaRPr lang="en-GB" b="1" dirty="0"/>
          </a:p>
        </p:txBody>
      </p:sp>
      <p:sp>
        <p:nvSpPr>
          <p:cNvPr id="8" name="TextBox 7"/>
          <p:cNvSpPr txBox="1"/>
          <p:nvPr/>
        </p:nvSpPr>
        <p:spPr>
          <a:xfrm>
            <a:off x="153875" y="4292697"/>
            <a:ext cx="2125192" cy="646331"/>
          </a:xfrm>
          <a:prstGeom prst="rect">
            <a:avLst/>
          </a:prstGeom>
          <a:noFill/>
        </p:spPr>
        <p:txBody>
          <a:bodyPr wrap="square" rtlCol="0">
            <a:spAutoFit/>
          </a:bodyPr>
          <a:lstStyle/>
          <a:p>
            <a:r>
              <a:rPr lang="en-US" sz="1400" b="1" dirty="0"/>
              <a:t>Non-fragmentation debris </a:t>
            </a:r>
            <a:r>
              <a:rPr lang="en-US" sz="1100" dirty="0"/>
              <a:t>(surface degradation, solid rocket motor particles)</a:t>
            </a:r>
            <a:endParaRPr lang="en-GB" b="1" dirty="0"/>
          </a:p>
        </p:txBody>
      </p:sp>
      <p:sp>
        <p:nvSpPr>
          <p:cNvPr id="9" name="Up Arrow 8"/>
          <p:cNvSpPr/>
          <p:nvPr/>
        </p:nvSpPr>
        <p:spPr>
          <a:xfrm rot="6367487">
            <a:off x="2442480" y="2151234"/>
            <a:ext cx="251228" cy="742555"/>
          </a:xfrm>
          <a:prstGeom prst="upArrow">
            <a:avLst>
              <a:gd name="adj1" fmla="val 6007"/>
              <a:gd name="adj2" fmla="val 445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Up Arrow 9"/>
          <p:cNvSpPr/>
          <p:nvPr/>
        </p:nvSpPr>
        <p:spPr>
          <a:xfrm rot="5400000">
            <a:off x="2447440" y="2998863"/>
            <a:ext cx="266453" cy="727173"/>
          </a:xfrm>
          <a:prstGeom prst="upArrow">
            <a:avLst>
              <a:gd name="adj1" fmla="val 6007"/>
              <a:gd name="adj2" fmla="val 445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Up Arrow 10"/>
          <p:cNvSpPr/>
          <p:nvPr/>
        </p:nvSpPr>
        <p:spPr>
          <a:xfrm rot="3862377">
            <a:off x="2755749" y="4203257"/>
            <a:ext cx="266453" cy="738557"/>
          </a:xfrm>
          <a:prstGeom prst="upArrow">
            <a:avLst>
              <a:gd name="adj1" fmla="val 6007"/>
              <a:gd name="adj2" fmla="val 445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7317932" y="1700638"/>
            <a:ext cx="673261" cy="369332"/>
          </a:xfrm>
          <a:prstGeom prst="rect">
            <a:avLst/>
          </a:prstGeom>
          <a:noFill/>
        </p:spPr>
        <p:txBody>
          <a:bodyPr wrap="none" rtlCol="0">
            <a:spAutoFit/>
          </a:bodyPr>
          <a:lstStyle/>
          <a:p>
            <a:r>
              <a:rPr lang="en-US" b="1" u="sng" dirty="0"/>
              <a:t>Sinks</a:t>
            </a:r>
            <a:endParaRPr lang="en-GB" b="1" u="sng" dirty="0"/>
          </a:p>
        </p:txBody>
      </p:sp>
      <p:sp>
        <p:nvSpPr>
          <p:cNvPr id="13" name="TextBox 12"/>
          <p:cNvSpPr txBox="1"/>
          <p:nvPr/>
        </p:nvSpPr>
        <p:spPr>
          <a:xfrm>
            <a:off x="7317933" y="2136183"/>
            <a:ext cx="1658533" cy="815608"/>
          </a:xfrm>
          <a:prstGeom prst="rect">
            <a:avLst/>
          </a:prstGeom>
          <a:noFill/>
        </p:spPr>
        <p:txBody>
          <a:bodyPr wrap="square" rtlCol="0">
            <a:spAutoFit/>
          </a:bodyPr>
          <a:lstStyle/>
          <a:p>
            <a:r>
              <a:rPr lang="en-US" sz="1400" b="1" dirty="0"/>
              <a:t>Natural decay </a:t>
            </a:r>
            <a:r>
              <a:rPr lang="en-US" sz="1100" dirty="0"/>
              <a:t>(atmospheric drag, solar radiation pressure, lunisolar perturbations)</a:t>
            </a:r>
            <a:endParaRPr lang="en-GB" sz="1400" b="1" dirty="0"/>
          </a:p>
        </p:txBody>
      </p:sp>
      <p:sp>
        <p:nvSpPr>
          <p:cNvPr id="14" name="TextBox 13"/>
          <p:cNvSpPr txBox="1"/>
          <p:nvPr/>
        </p:nvSpPr>
        <p:spPr>
          <a:xfrm>
            <a:off x="7317932" y="3884894"/>
            <a:ext cx="1725861" cy="646331"/>
          </a:xfrm>
          <a:prstGeom prst="rect">
            <a:avLst/>
          </a:prstGeom>
          <a:noFill/>
        </p:spPr>
        <p:txBody>
          <a:bodyPr wrap="square" rtlCol="0">
            <a:spAutoFit/>
          </a:bodyPr>
          <a:lstStyle/>
          <a:p>
            <a:r>
              <a:rPr lang="en-US" sz="1400" b="1" dirty="0"/>
              <a:t>Active Removal </a:t>
            </a:r>
            <a:r>
              <a:rPr lang="en-US" sz="1100" dirty="0"/>
              <a:t>(de-orbit, non-propulsive maneuvers)</a:t>
            </a:r>
            <a:endParaRPr lang="en-GB" sz="1400" b="1" dirty="0"/>
          </a:p>
        </p:txBody>
      </p:sp>
      <p:sp>
        <p:nvSpPr>
          <p:cNvPr id="15" name="Up Arrow 14"/>
          <p:cNvSpPr/>
          <p:nvPr/>
        </p:nvSpPr>
        <p:spPr>
          <a:xfrm rot="6367487">
            <a:off x="6497596" y="3645133"/>
            <a:ext cx="251228" cy="742555"/>
          </a:xfrm>
          <a:prstGeom prst="upArrow">
            <a:avLst>
              <a:gd name="adj1" fmla="val 6007"/>
              <a:gd name="adj2" fmla="val 44506"/>
            </a:avLst>
          </a:prstGeom>
          <a:solidFill>
            <a:srgbClr val="008542"/>
          </a:solid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Up Arrow 15"/>
          <p:cNvSpPr/>
          <p:nvPr/>
        </p:nvSpPr>
        <p:spPr>
          <a:xfrm rot="4770611">
            <a:off x="6497596" y="2279662"/>
            <a:ext cx="251228" cy="742555"/>
          </a:xfrm>
          <a:prstGeom prst="upArrow">
            <a:avLst>
              <a:gd name="adj1" fmla="val 6007"/>
              <a:gd name="adj2" fmla="val 44506"/>
            </a:avLst>
          </a:prstGeom>
          <a:solidFill>
            <a:srgbClr val="008542"/>
          </a:solid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044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3AA786-4648-45EB-98F7-B8FC6CCDDEDB}"/>
              </a:ext>
            </a:extLst>
          </p:cNvPr>
          <p:cNvSpPr>
            <a:spLocks noGrp="1"/>
          </p:cNvSpPr>
          <p:nvPr>
            <p:ph type="title"/>
          </p:nvPr>
        </p:nvSpPr>
        <p:spPr>
          <a:xfrm>
            <a:off x="0" y="420"/>
            <a:ext cx="7543800" cy="748455"/>
          </a:xfrm>
        </p:spPr>
        <p:txBody>
          <a:bodyPr/>
          <a:lstStyle/>
          <a:p>
            <a:r>
              <a:rPr lang="en-GB" altLang="en-US" dirty="0"/>
              <a:t>Enhanced SST capabilities </a:t>
            </a:r>
            <a:endParaRPr lang="en-GB" dirty="0"/>
          </a:p>
        </p:txBody>
      </p:sp>
      <p:sp>
        <p:nvSpPr>
          <p:cNvPr id="7" name="Zástupný obsah 6">
            <a:extLst>
              <a:ext uri="{FF2B5EF4-FFF2-40B4-BE49-F238E27FC236}">
                <a16:creationId xmlns:a16="http://schemas.microsoft.com/office/drawing/2014/main" id="{5B900E4F-1E6C-485D-93EB-27ADCF92D5DC}"/>
              </a:ext>
            </a:extLst>
          </p:cNvPr>
          <p:cNvSpPr>
            <a:spLocks noGrp="1"/>
          </p:cNvSpPr>
          <p:nvPr>
            <p:ph idx="1"/>
          </p:nvPr>
        </p:nvSpPr>
        <p:spPr/>
        <p:txBody>
          <a:bodyPr/>
          <a:lstStyle/>
          <a:p>
            <a:endParaRPr lang="en-GB" dirty="0"/>
          </a:p>
        </p:txBody>
      </p:sp>
      <p:pic>
        <p:nvPicPr>
          <p:cNvPr id="9" name="Picture 6">
            <a:extLst>
              <a:ext uri="{FF2B5EF4-FFF2-40B4-BE49-F238E27FC236}">
                <a16:creationId xmlns:a16="http://schemas.microsoft.com/office/drawing/2014/main" id="{2481BD1B-3D17-47BB-8282-0EE042CEA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496" y="1794790"/>
            <a:ext cx="2092552" cy="2476367"/>
          </a:xfrm>
          <a:prstGeom prst="rect">
            <a:avLst/>
          </a:prstGeom>
        </p:spPr>
      </p:pic>
      <p:pic>
        <p:nvPicPr>
          <p:cNvPr id="10" name="Picture 2" descr="C:\Users\gpinna\Documents\SSA\Radar\SSA-Sensors3b.jpg">
            <a:extLst>
              <a:ext uri="{FF2B5EF4-FFF2-40B4-BE49-F238E27FC236}">
                <a16:creationId xmlns:a16="http://schemas.microsoft.com/office/drawing/2014/main" id="{01300657-2682-4683-960D-27A0A9D356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965" y="4379530"/>
            <a:ext cx="3921460" cy="1797877"/>
          </a:xfrm>
          <a:prstGeom prst="rect">
            <a:avLst/>
          </a:prstGeom>
          <a:noFill/>
          <a:extLst>
            <a:ext uri="{909E8E84-426E-40DD-AFC4-6F175D3DCCD1}">
              <a14:hiddenFill xmlns:a14="http://schemas.microsoft.com/office/drawing/2010/main">
                <a:solidFill>
                  <a:srgbClr val="FFFFFF"/>
                </a:solidFill>
              </a14:hiddenFill>
            </a:ext>
          </a:extLst>
        </p:spPr>
      </p:pic>
      <p:sp>
        <p:nvSpPr>
          <p:cNvPr id="11" name="Hexagon 11">
            <a:extLst>
              <a:ext uri="{FF2B5EF4-FFF2-40B4-BE49-F238E27FC236}">
                <a16:creationId xmlns:a16="http://schemas.microsoft.com/office/drawing/2014/main" id="{08D9A2AB-C159-47F6-8714-A21A164327F9}"/>
              </a:ext>
            </a:extLst>
          </p:cNvPr>
          <p:cNvSpPr/>
          <p:nvPr/>
        </p:nvSpPr>
        <p:spPr>
          <a:xfrm>
            <a:off x="5382841" y="1353141"/>
            <a:ext cx="1839455" cy="1583205"/>
          </a:xfrm>
          <a:prstGeom prst="hexagon">
            <a:avLst>
              <a:gd name="adj" fmla="val 25000"/>
              <a:gd name="vf" fmla="val 115470"/>
            </a:avLst>
          </a:prstGeom>
          <a:blipFill rotWithShape="1">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Hexagon 12">
            <a:extLst>
              <a:ext uri="{FF2B5EF4-FFF2-40B4-BE49-F238E27FC236}">
                <a16:creationId xmlns:a16="http://schemas.microsoft.com/office/drawing/2014/main" id="{29C4A4B5-5C18-423E-B5E7-294B627D5C0C}"/>
              </a:ext>
            </a:extLst>
          </p:cNvPr>
          <p:cNvSpPr/>
          <p:nvPr/>
        </p:nvSpPr>
        <p:spPr>
          <a:xfrm>
            <a:off x="3898295" y="2192059"/>
            <a:ext cx="1839455" cy="1583205"/>
          </a:xfrm>
          <a:prstGeom prst="hexagon">
            <a:avLst>
              <a:gd name="adj" fmla="val 25000"/>
              <a:gd name="vf" fmla="val 115470"/>
            </a:avLst>
          </a:prstGeom>
          <a:blipFill rotWithShape="1">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Hexagon 14">
            <a:extLst>
              <a:ext uri="{FF2B5EF4-FFF2-40B4-BE49-F238E27FC236}">
                <a16:creationId xmlns:a16="http://schemas.microsoft.com/office/drawing/2014/main" id="{03057AA4-26A6-4878-84A6-CA7C6E00D946}"/>
              </a:ext>
            </a:extLst>
          </p:cNvPr>
          <p:cNvSpPr/>
          <p:nvPr/>
        </p:nvSpPr>
        <p:spPr>
          <a:xfrm>
            <a:off x="6883299" y="2186833"/>
            <a:ext cx="1839455" cy="1583205"/>
          </a:xfrm>
          <a:prstGeom prst="hexagon">
            <a:avLst>
              <a:gd name="adj" fmla="val 25000"/>
              <a:gd name="vf" fmla="val 115470"/>
            </a:avLst>
          </a:prstGeom>
          <a:blipFill rotWithShape="1">
            <a:blip r:embed="rId6"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Hexagon 15">
            <a:extLst>
              <a:ext uri="{FF2B5EF4-FFF2-40B4-BE49-F238E27FC236}">
                <a16:creationId xmlns:a16="http://schemas.microsoft.com/office/drawing/2014/main" id="{C6DB4957-FA4A-4B36-8598-9BB0621EAFED}"/>
              </a:ext>
            </a:extLst>
          </p:cNvPr>
          <p:cNvSpPr/>
          <p:nvPr/>
        </p:nvSpPr>
        <p:spPr>
          <a:xfrm>
            <a:off x="5374919" y="3020525"/>
            <a:ext cx="1839455" cy="1583205"/>
          </a:xfrm>
          <a:prstGeom prst="hexagon">
            <a:avLst>
              <a:gd name="adj" fmla="val 25000"/>
              <a:gd name="vf" fmla="val 115470"/>
            </a:avLst>
          </a:prstGeom>
          <a:blipFill rotWithShape="1">
            <a:blip r:embed="rId7"/>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15" name="Picture 16">
            <a:extLst>
              <a:ext uri="{FF2B5EF4-FFF2-40B4-BE49-F238E27FC236}">
                <a16:creationId xmlns:a16="http://schemas.microsoft.com/office/drawing/2014/main" id="{F6D46FAB-290C-4033-A1CC-6323D79842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flipV="1">
            <a:off x="6891231" y="4198912"/>
            <a:ext cx="1924809" cy="1192269"/>
          </a:xfrm>
          <a:prstGeom prst="rect">
            <a:avLst/>
          </a:prstGeom>
          <a:blipFill rotWithShape="1">
            <a:blip r:embed="rId7"/>
            <a:stretch>
              <a:fillRect/>
            </a:stretch>
          </a:blipFill>
        </p:spPr>
      </p:pic>
    </p:spTree>
    <p:extLst>
      <p:ext uri="{BB962C8B-B14F-4D97-AF65-F5344CB8AC3E}">
        <p14:creationId xmlns:p14="http://schemas.microsoft.com/office/powerpoint/2010/main" val="3450922209"/>
      </p:ext>
    </p:extLst>
  </p:cSld>
  <p:clrMapOvr>
    <a:masterClrMapping/>
  </p:clrMapOvr>
</p:sld>
</file>

<file path=ppt/theme/theme1.xml><?xml version="1.0" encoding="utf-8"?>
<a:theme xmlns:a="http://schemas.openxmlformats.org/drawingml/2006/main" name="Retrospektiva">
  <a:themeElements>
    <a:clrScheme name="Retrospektiva">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9088</TotalTime>
  <Words>1774</Words>
  <Application>Microsoft Office PowerPoint</Application>
  <PresentationFormat>Předvádění na obrazovce (4:3)</PresentationFormat>
  <Paragraphs>186</Paragraphs>
  <Slides>46</Slides>
  <Notes>1</Notes>
  <HiddenSlides>0</HiddenSlides>
  <MMClips>2</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46</vt:i4>
      </vt:variant>
    </vt:vector>
  </HeadingPairs>
  <TitlesOfParts>
    <vt:vector size="53" baseType="lpstr">
      <vt:lpstr>Arial</vt:lpstr>
      <vt:lpstr>Calibri</vt:lpstr>
      <vt:lpstr>Calibri Light</vt:lpstr>
      <vt:lpstr>Courier New</vt:lpstr>
      <vt:lpstr>Verdana</vt:lpstr>
      <vt:lpstr>Wingdings</vt:lpstr>
      <vt:lpstr>Retrospektiva</vt:lpstr>
      <vt:lpstr>BSS194  Threats from Outer Space</vt:lpstr>
      <vt:lpstr>Content</vt:lpstr>
      <vt:lpstr>What is going on?</vt:lpstr>
      <vt:lpstr>Prezentace aplikace PowerPoint</vt:lpstr>
      <vt:lpstr>Space Situational Awareness</vt:lpstr>
      <vt:lpstr>Prezentace aplikace PowerPoint</vt:lpstr>
      <vt:lpstr>Prezentace aplikace PowerPoint</vt:lpstr>
      <vt:lpstr>Sources and Sinks of Space Debris</vt:lpstr>
      <vt:lpstr>Enhanced SST capabilities </vt:lpstr>
      <vt:lpstr>Prezentace aplikace PowerPoint</vt:lpstr>
      <vt:lpstr>Prezentace aplikace PowerPoint</vt:lpstr>
      <vt:lpstr>Why even care?</vt:lpstr>
      <vt:lpstr>http://www.unoosa.org/res/oosadoc/data/documents/2019/aac_105c_12019crp/aac_105c_12019crp_7_0_html/AC105_C1_2019_CRP07E.pdf</vt:lpstr>
      <vt:lpstr>What to do now?</vt:lpstr>
      <vt:lpstr>NEOs</vt:lpstr>
      <vt:lpstr>NEOs</vt:lpstr>
      <vt:lpstr>Stuff from space</vt:lpstr>
      <vt:lpstr>2018</vt:lpstr>
      <vt:lpstr>More Hunting to Do </vt:lpstr>
      <vt:lpstr>Prezentace aplikace PowerPoint</vt:lpstr>
      <vt:lpstr>Impacts</vt:lpstr>
      <vt:lpstr>Prezentace aplikace PowerPoint</vt:lpstr>
      <vt:lpstr>Impact consequences</vt:lpstr>
      <vt:lpstr>Impacts in the present</vt:lpstr>
      <vt:lpstr>Prezentace aplikace PowerPoint</vt:lpstr>
      <vt:lpstr>Asteroid / Planetary Defence</vt:lpstr>
      <vt:lpstr>Prezentace aplikace PowerPoint</vt:lpstr>
      <vt:lpstr>NASA‘ Double Asteroid Redirection Test + ESA Hera experiment</vt:lpstr>
      <vt:lpstr>Prezentace aplikace PowerPoint</vt:lpstr>
      <vt:lpstr>Space Weather</vt:lpstr>
      <vt:lpstr>Prezentace aplikace PowerPoint</vt:lpstr>
      <vt:lpstr>Space Weather event</vt:lpstr>
      <vt:lpstr>Prezentace aplikace PowerPoint</vt:lpstr>
      <vt:lpstr>Prezentace aplikace PowerPoint</vt:lpstr>
      <vt:lpstr>Space Weather</vt:lpstr>
      <vt:lpstr>Space Weather</vt:lpstr>
      <vt:lpstr>L1-L5 ESA Project</vt:lpstr>
      <vt:lpstr>Prezentace aplikace PowerPoint</vt:lpstr>
      <vt:lpstr>Prezentace aplikace PowerPoint</vt:lpstr>
      <vt:lpstr>Prezentace aplikace PowerPoint</vt:lpstr>
      <vt:lpstr>Prezentace aplikace PowerPoint</vt:lpstr>
      <vt:lpstr>Prezentace aplikace PowerPoint</vt:lpstr>
      <vt:lpstr>Honorable mentions - others</vt:lpstr>
      <vt:lpstr>Aliens</vt:lpstr>
      <vt:lpstr>Some other video sources</vt:lpstr>
      <vt:lpstr>   Some interesting sources </vt:lpstr>
    </vt:vector>
  </TitlesOfParts>
  <Company>FSS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BSS194  Introduction to security, threats and unintended consequences</dc:title>
  <dc:creator>171810</dc:creator>
  <cp:lastModifiedBy>Marek</cp:lastModifiedBy>
  <cp:revision>249</cp:revision>
  <dcterms:created xsi:type="dcterms:W3CDTF">2018-02-26T09:40:03Z</dcterms:created>
  <dcterms:modified xsi:type="dcterms:W3CDTF">2020-03-22T18:38:06Z</dcterms:modified>
</cp:coreProperties>
</file>