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259" r:id="rId4"/>
    <p:sldId id="262" r:id="rId5"/>
    <p:sldId id="260" r:id="rId6"/>
    <p:sldId id="261" r:id="rId7"/>
    <p:sldId id="282" r:id="rId8"/>
    <p:sldId id="283" r:id="rId9"/>
    <p:sldId id="284" r:id="rId10"/>
    <p:sldId id="285" r:id="rId11"/>
    <p:sldId id="281" r:id="rId12"/>
    <p:sldId id="288" r:id="rId13"/>
    <p:sldId id="289" r:id="rId14"/>
    <p:sldId id="290" r:id="rId15"/>
    <p:sldId id="300" r:id="rId16"/>
    <p:sldId id="293" r:id="rId17"/>
    <p:sldId id="294" r:id="rId18"/>
    <p:sldId id="295" r:id="rId19"/>
    <p:sldId id="273" r:id="rId20"/>
    <p:sldId id="274" r:id="rId21"/>
    <p:sldId id="275" r:id="rId22"/>
    <p:sldId id="276" r:id="rId23"/>
    <p:sldId id="296" r:id="rId24"/>
    <p:sldId id="297" r:id="rId25"/>
    <p:sldId id="304" r:id="rId26"/>
    <p:sldId id="303" r:id="rId27"/>
    <p:sldId id="30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>
        <p:scale>
          <a:sx n="100" d="100"/>
          <a:sy n="100" d="100"/>
        </p:scale>
        <p:origin x="-48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2A2C4-1E13-495E-8795-8FCDCDF4999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CECBE28-B80C-4BFC-AAE8-C9FF4CA1C127}">
      <dgm:prSet phldrT="[Text]"/>
      <dgm:spPr/>
      <dgm:t>
        <a:bodyPr/>
        <a:lstStyle/>
        <a:p>
          <a:r>
            <a:rPr lang="cs-CZ" dirty="0" smtClean="0"/>
            <a:t>Investiční technik + bezpečnostní manažer</a:t>
          </a:r>
          <a:endParaRPr lang="cs-CZ" dirty="0"/>
        </a:p>
      </dgm:t>
    </dgm:pt>
    <dgm:pt modelId="{25774FD9-A274-43DB-AE29-9AE608EAE324}" type="parTrans" cxnId="{E7835852-0237-49DC-9DB8-292A8552AF99}">
      <dgm:prSet/>
      <dgm:spPr/>
      <dgm:t>
        <a:bodyPr/>
        <a:lstStyle/>
        <a:p>
          <a:endParaRPr lang="cs-CZ"/>
        </a:p>
      </dgm:t>
    </dgm:pt>
    <dgm:pt modelId="{18940107-E967-4319-9B13-682CB43DB11E}" type="sibTrans" cxnId="{E7835852-0237-49DC-9DB8-292A8552AF99}">
      <dgm:prSet/>
      <dgm:spPr/>
      <dgm:t>
        <a:bodyPr/>
        <a:lstStyle/>
        <a:p>
          <a:endParaRPr lang="cs-CZ"/>
        </a:p>
      </dgm:t>
    </dgm:pt>
    <dgm:pt modelId="{E5263FBE-216E-47E8-9857-98C0E978ACE0}">
      <dgm:prSet phldrT="[Text]"/>
      <dgm:spPr/>
      <dgm:t>
        <a:bodyPr/>
        <a:lstStyle/>
        <a:p>
          <a:r>
            <a:rPr lang="cs-CZ" dirty="0" smtClean="0"/>
            <a:t>hasiči</a:t>
          </a:r>
          <a:endParaRPr lang="cs-CZ" dirty="0"/>
        </a:p>
      </dgm:t>
    </dgm:pt>
    <dgm:pt modelId="{F299683D-78DE-42A7-908F-BE379E106029}" type="parTrans" cxnId="{AD418699-CBFC-46EF-B10F-93841BDC0C94}">
      <dgm:prSet/>
      <dgm:spPr/>
      <dgm:t>
        <a:bodyPr/>
        <a:lstStyle/>
        <a:p>
          <a:endParaRPr lang="cs-CZ"/>
        </a:p>
      </dgm:t>
    </dgm:pt>
    <dgm:pt modelId="{A5475DC4-CF04-4E05-B3DF-2CA1DAEFAA8D}" type="sibTrans" cxnId="{AD418699-CBFC-46EF-B10F-93841BDC0C94}">
      <dgm:prSet/>
      <dgm:spPr/>
      <dgm:t>
        <a:bodyPr/>
        <a:lstStyle/>
        <a:p>
          <a:endParaRPr lang="cs-CZ"/>
        </a:p>
      </dgm:t>
    </dgm:pt>
    <dgm:pt modelId="{234538B1-3926-4A33-A232-0779560C6F38}">
      <dgm:prSet phldrT="[Text]"/>
      <dgm:spPr/>
      <dgm:t>
        <a:bodyPr/>
        <a:lstStyle/>
        <a:p>
          <a:r>
            <a:rPr lang="cs-CZ" dirty="0" smtClean="0"/>
            <a:t>Bezpečnostní technik</a:t>
          </a:r>
          <a:endParaRPr lang="cs-CZ" dirty="0"/>
        </a:p>
      </dgm:t>
    </dgm:pt>
    <dgm:pt modelId="{711ACD67-3CEF-433E-A5F1-0939E758B664}" type="parTrans" cxnId="{2DA5C080-D6FF-4DC3-B139-9B27E9A5D1A6}">
      <dgm:prSet/>
      <dgm:spPr/>
      <dgm:t>
        <a:bodyPr/>
        <a:lstStyle/>
        <a:p>
          <a:endParaRPr lang="cs-CZ"/>
        </a:p>
      </dgm:t>
    </dgm:pt>
    <dgm:pt modelId="{4F933988-9648-4CF9-8B9C-072D4EC3F6B7}" type="sibTrans" cxnId="{2DA5C080-D6FF-4DC3-B139-9B27E9A5D1A6}">
      <dgm:prSet/>
      <dgm:spPr/>
      <dgm:t>
        <a:bodyPr/>
        <a:lstStyle/>
        <a:p>
          <a:endParaRPr lang="cs-CZ"/>
        </a:p>
      </dgm:t>
    </dgm:pt>
    <dgm:pt modelId="{182B49FB-8462-43A6-A7F6-B4C462AEE128}">
      <dgm:prSet phldrT="[Text]"/>
      <dgm:spPr/>
      <dgm:t>
        <a:bodyPr/>
        <a:lstStyle/>
        <a:p>
          <a:r>
            <a:rPr lang="cs-CZ" dirty="0" smtClean="0"/>
            <a:t>zřizovatel</a:t>
          </a:r>
          <a:endParaRPr lang="cs-CZ" dirty="0"/>
        </a:p>
      </dgm:t>
    </dgm:pt>
    <dgm:pt modelId="{E7BA0902-4E20-430D-BFFF-B7E63FFAAE30}" type="parTrans" cxnId="{4F0D4FC6-941A-4C67-BF82-FF88E33C9D61}">
      <dgm:prSet/>
      <dgm:spPr/>
      <dgm:t>
        <a:bodyPr/>
        <a:lstStyle/>
        <a:p>
          <a:endParaRPr lang="cs-CZ"/>
        </a:p>
      </dgm:t>
    </dgm:pt>
    <dgm:pt modelId="{623D34CD-739E-4A74-B09F-B1F91B0B60F3}" type="sibTrans" cxnId="{4F0D4FC6-941A-4C67-BF82-FF88E33C9D61}">
      <dgm:prSet/>
      <dgm:spPr/>
      <dgm:t>
        <a:bodyPr/>
        <a:lstStyle/>
        <a:p>
          <a:endParaRPr lang="cs-CZ"/>
        </a:p>
      </dgm:t>
    </dgm:pt>
    <dgm:pt modelId="{B595B2E8-C8CA-4AE3-8CCF-782332C6BA18}">
      <dgm:prSet/>
      <dgm:spPr/>
      <dgm:t>
        <a:bodyPr/>
        <a:lstStyle/>
        <a:p>
          <a:r>
            <a:rPr lang="cs-CZ" dirty="0" smtClean="0"/>
            <a:t>Architekt + projektant PBŘ</a:t>
          </a:r>
          <a:endParaRPr lang="cs-CZ" dirty="0"/>
        </a:p>
      </dgm:t>
    </dgm:pt>
    <dgm:pt modelId="{3C3F6968-382B-4EC5-BEFA-2A8C83A1DCA6}" type="parTrans" cxnId="{24625093-0767-4C4B-B1C2-CB061BFFA277}">
      <dgm:prSet/>
      <dgm:spPr/>
      <dgm:t>
        <a:bodyPr/>
        <a:lstStyle/>
        <a:p>
          <a:endParaRPr lang="cs-CZ"/>
        </a:p>
      </dgm:t>
    </dgm:pt>
    <dgm:pt modelId="{FEBAD8E6-6741-45ED-A8AD-7B927F5D976D}" type="sibTrans" cxnId="{24625093-0767-4C4B-B1C2-CB061BFFA277}">
      <dgm:prSet/>
      <dgm:spPr/>
      <dgm:t>
        <a:bodyPr/>
        <a:lstStyle/>
        <a:p>
          <a:endParaRPr lang="cs-CZ"/>
        </a:p>
      </dgm:t>
    </dgm:pt>
    <dgm:pt modelId="{3ED41C67-515D-4391-85E0-ABBBE09561A9}">
      <dgm:prSet/>
      <dgm:spPr/>
      <dgm:t>
        <a:bodyPr/>
        <a:lstStyle/>
        <a:p>
          <a:r>
            <a:rPr lang="cs-CZ" dirty="0" smtClean="0"/>
            <a:t>Vedení MG</a:t>
          </a:r>
          <a:endParaRPr lang="cs-CZ" dirty="0"/>
        </a:p>
      </dgm:t>
    </dgm:pt>
    <dgm:pt modelId="{C8669E67-886B-42AB-8FEF-B7B1E2C96BAA}" type="parTrans" cxnId="{BD08315C-BA08-4BC1-A784-39B7ACCAB296}">
      <dgm:prSet/>
      <dgm:spPr/>
      <dgm:t>
        <a:bodyPr/>
        <a:lstStyle/>
        <a:p>
          <a:endParaRPr lang="cs-CZ"/>
        </a:p>
      </dgm:t>
    </dgm:pt>
    <dgm:pt modelId="{BAB0FE4E-0F90-4A17-876A-2DDF408F842C}" type="sibTrans" cxnId="{BD08315C-BA08-4BC1-A784-39B7ACCAB296}">
      <dgm:prSet/>
      <dgm:spPr/>
      <dgm:t>
        <a:bodyPr/>
        <a:lstStyle/>
        <a:p>
          <a:endParaRPr lang="cs-CZ"/>
        </a:p>
      </dgm:t>
    </dgm:pt>
    <dgm:pt modelId="{EC256F22-3D1E-4D9D-934E-CE4FE61A34A5}" type="pres">
      <dgm:prSet presAssocID="{82C2A2C4-1E13-495E-8795-8FCDCDF499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BB6D5EEF-46E9-4F79-8199-23890AE1072E}" type="pres">
      <dgm:prSet presAssocID="{8CECBE28-B80C-4BFC-AAE8-C9FF4CA1C127}" presName="singleCycle" presStyleCnt="0"/>
      <dgm:spPr/>
    </dgm:pt>
    <dgm:pt modelId="{9DF1A959-6FFC-4363-898F-C96ABAC654AB}" type="pres">
      <dgm:prSet presAssocID="{8CECBE28-B80C-4BFC-AAE8-C9FF4CA1C12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8B5C65C9-7025-4DE4-89AE-3C2C621ADDA5}" type="pres">
      <dgm:prSet presAssocID="{F299683D-78DE-42A7-908F-BE379E106029}" presName="Name56" presStyleLbl="parChTrans1D2" presStyleIdx="0" presStyleCnt="5"/>
      <dgm:spPr/>
      <dgm:t>
        <a:bodyPr/>
        <a:lstStyle/>
        <a:p>
          <a:endParaRPr lang="cs-CZ"/>
        </a:p>
      </dgm:t>
    </dgm:pt>
    <dgm:pt modelId="{3C0B3BF0-E3B5-44A9-AB94-C0A175066997}" type="pres">
      <dgm:prSet presAssocID="{E5263FBE-216E-47E8-9857-98C0E978ACE0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26C854-72B9-4A9E-A00D-45A1CA64E6E3}" type="pres">
      <dgm:prSet presAssocID="{711ACD67-3CEF-433E-A5F1-0939E758B664}" presName="Name56" presStyleLbl="parChTrans1D2" presStyleIdx="1" presStyleCnt="5"/>
      <dgm:spPr/>
      <dgm:t>
        <a:bodyPr/>
        <a:lstStyle/>
        <a:p>
          <a:endParaRPr lang="cs-CZ"/>
        </a:p>
      </dgm:t>
    </dgm:pt>
    <dgm:pt modelId="{9AA4C9EB-50E4-45CF-BBB2-D072655C37F6}" type="pres">
      <dgm:prSet presAssocID="{234538B1-3926-4A33-A232-0779560C6F38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E321E0-3773-4F8D-B2B3-4AEF94B750A2}" type="pres">
      <dgm:prSet presAssocID="{E7BA0902-4E20-430D-BFFF-B7E63FFAAE30}" presName="Name56" presStyleLbl="parChTrans1D2" presStyleIdx="2" presStyleCnt="5"/>
      <dgm:spPr/>
      <dgm:t>
        <a:bodyPr/>
        <a:lstStyle/>
        <a:p>
          <a:endParaRPr lang="cs-CZ"/>
        </a:p>
      </dgm:t>
    </dgm:pt>
    <dgm:pt modelId="{4D57EE0F-EB3D-4D69-8DA0-BB92650A5A2B}" type="pres">
      <dgm:prSet presAssocID="{182B49FB-8462-43A6-A7F6-B4C462AEE128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D7B5B8-075C-4D2D-9420-4AB32D9E24A8}" type="pres">
      <dgm:prSet presAssocID="{3C3F6968-382B-4EC5-BEFA-2A8C83A1DCA6}" presName="Name56" presStyleLbl="parChTrans1D2" presStyleIdx="3" presStyleCnt="5"/>
      <dgm:spPr/>
      <dgm:t>
        <a:bodyPr/>
        <a:lstStyle/>
        <a:p>
          <a:endParaRPr lang="cs-CZ"/>
        </a:p>
      </dgm:t>
    </dgm:pt>
    <dgm:pt modelId="{BEB4E7B4-523E-405C-9F36-D149415C9546}" type="pres">
      <dgm:prSet presAssocID="{B595B2E8-C8CA-4AE3-8CCF-782332C6BA18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ADD399-BF40-4387-A696-B963FB7ADB75}" type="pres">
      <dgm:prSet presAssocID="{C8669E67-886B-42AB-8FEF-B7B1E2C96BAA}" presName="Name56" presStyleLbl="parChTrans1D2" presStyleIdx="4" presStyleCnt="5"/>
      <dgm:spPr/>
      <dgm:t>
        <a:bodyPr/>
        <a:lstStyle/>
        <a:p>
          <a:endParaRPr lang="cs-CZ"/>
        </a:p>
      </dgm:t>
    </dgm:pt>
    <dgm:pt modelId="{F4113A4B-7746-4EDB-946A-BB7593591EBC}" type="pres">
      <dgm:prSet presAssocID="{3ED41C67-515D-4391-85E0-ABBBE09561A9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A5C080-D6FF-4DC3-B139-9B27E9A5D1A6}" srcId="{8CECBE28-B80C-4BFC-AAE8-C9FF4CA1C127}" destId="{234538B1-3926-4A33-A232-0779560C6F38}" srcOrd="1" destOrd="0" parTransId="{711ACD67-3CEF-433E-A5F1-0939E758B664}" sibTransId="{4F933988-9648-4CF9-8B9C-072D4EC3F6B7}"/>
    <dgm:cxn modelId="{E7835852-0237-49DC-9DB8-292A8552AF99}" srcId="{82C2A2C4-1E13-495E-8795-8FCDCDF4999A}" destId="{8CECBE28-B80C-4BFC-AAE8-C9FF4CA1C127}" srcOrd="0" destOrd="0" parTransId="{25774FD9-A274-43DB-AE29-9AE608EAE324}" sibTransId="{18940107-E967-4319-9B13-682CB43DB11E}"/>
    <dgm:cxn modelId="{F005316D-7D40-4A6D-B7A4-DE908573D7D5}" type="presOf" srcId="{3ED41C67-515D-4391-85E0-ABBBE09561A9}" destId="{F4113A4B-7746-4EDB-946A-BB7593591EBC}" srcOrd="0" destOrd="0" presId="urn:microsoft.com/office/officeart/2008/layout/RadialCluster"/>
    <dgm:cxn modelId="{24625093-0767-4C4B-B1C2-CB061BFFA277}" srcId="{8CECBE28-B80C-4BFC-AAE8-C9FF4CA1C127}" destId="{B595B2E8-C8CA-4AE3-8CCF-782332C6BA18}" srcOrd="3" destOrd="0" parTransId="{3C3F6968-382B-4EC5-BEFA-2A8C83A1DCA6}" sibTransId="{FEBAD8E6-6741-45ED-A8AD-7B927F5D976D}"/>
    <dgm:cxn modelId="{5D8AC0C5-A279-481E-A0A6-8F2199E3A521}" type="presOf" srcId="{8CECBE28-B80C-4BFC-AAE8-C9FF4CA1C127}" destId="{9DF1A959-6FFC-4363-898F-C96ABAC654AB}" srcOrd="0" destOrd="0" presId="urn:microsoft.com/office/officeart/2008/layout/RadialCluster"/>
    <dgm:cxn modelId="{AD418699-CBFC-46EF-B10F-93841BDC0C94}" srcId="{8CECBE28-B80C-4BFC-AAE8-C9FF4CA1C127}" destId="{E5263FBE-216E-47E8-9857-98C0E978ACE0}" srcOrd="0" destOrd="0" parTransId="{F299683D-78DE-42A7-908F-BE379E106029}" sibTransId="{A5475DC4-CF04-4E05-B3DF-2CA1DAEFAA8D}"/>
    <dgm:cxn modelId="{A25777FB-48A0-4DE8-8E2D-B03816382CC0}" type="presOf" srcId="{711ACD67-3CEF-433E-A5F1-0939E758B664}" destId="{4C26C854-72B9-4A9E-A00D-45A1CA64E6E3}" srcOrd="0" destOrd="0" presId="urn:microsoft.com/office/officeart/2008/layout/RadialCluster"/>
    <dgm:cxn modelId="{A04AABB2-F9EE-45B2-87DB-FD20BF80532E}" type="presOf" srcId="{F299683D-78DE-42A7-908F-BE379E106029}" destId="{8B5C65C9-7025-4DE4-89AE-3C2C621ADDA5}" srcOrd="0" destOrd="0" presId="urn:microsoft.com/office/officeart/2008/layout/RadialCluster"/>
    <dgm:cxn modelId="{4F0D4FC6-941A-4C67-BF82-FF88E33C9D61}" srcId="{8CECBE28-B80C-4BFC-AAE8-C9FF4CA1C127}" destId="{182B49FB-8462-43A6-A7F6-B4C462AEE128}" srcOrd="2" destOrd="0" parTransId="{E7BA0902-4E20-430D-BFFF-B7E63FFAAE30}" sibTransId="{623D34CD-739E-4A74-B09F-B1F91B0B60F3}"/>
    <dgm:cxn modelId="{BD08315C-BA08-4BC1-A784-39B7ACCAB296}" srcId="{8CECBE28-B80C-4BFC-AAE8-C9FF4CA1C127}" destId="{3ED41C67-515D-4391-85E0-ABBBE09561A9}" srcOrd="4" destOrd="0" parTransId="{C8669E67-886B-42AB-8FEF-B7B1E2C96BAA}" sibTransId="{BAB0FE4E-0F90-4A17-876A-2DDF408F842C}"/>
    <dgm:cxn modelId="{580323DF-6996-4B84-878D-446137F53FD4}" type="presOf" srcId="{234538B1-3926-4A33-A232-0779560C6F38}" destId="{9AA4C9EB-50E4-45CF-BBB2-D072655C37F6}" srcOrd="0" destOrd="0" presId="urn:microsoft.com/office/officeart/2008/layout/RadialCluster"/>
    <dgm:cxn modelId="{37A1C7AB-537B-44A6-A562-2E67D033B32C}" type="presOf" srcId="{B595B2E8-C8CA-4AE3-8CCF-782332C6BA18}" destId="{BEB4E7B4-523E-405C-9F36-D149415C9546}" srcOrd="0" destOrd="0" presId="urn:microsoft.com/office/officeart/2008/layout/RadialCluster"/>
    <dgm:cxn modelId="{3D01FFF1-CA9A-4556-AFF4-3C5FC99FAB31}" type="presOf" srcId="{C8669E67-886B-42AB-8FEF-B7B1E2C96BAA}" destId="{FCADD399-BF40-4387-A696-B963FB7ADB75}" srcOrd="0" destOrd="0" presId="urn:microsoft.com/office/officeart/2008/layout/RadialCluster"/>
    <dgm:cxn modelId="{29718554-9281-4A61-9846-259D1B5C38E8}" type="presOf" srcId="{182B49FB-8462-43A6-A7F6-B4C462AEE128}" destId="{4D57EE0F-EB3D-4D69-8DA0-BB92650A5A2B}" srcOrd="0" destOrd="0" presId="urn:microsoft.com/office/officeart/2008/layout/RadialCluster"/>
    <dgm:cxn modelId="{062233D7-9683-48EB-BF12-230F1D249E6D}" type="presOf" srcId="{E7BA0902-4E20-430D-BFFF-B7E63FFAAE30}" destId="{2CE321E0-3773-4F8D-B2B3-4AEF94B750A2}" srcOrd="0" destOrd="0" presId="urn:microsoft.com/office/officeart/2008/layout/RadialCluster"/>
    <dgm:cxn modelId="{467C7E2F-8904-49BE-A822-D4B38B4693A2}" type="presOf" srcId="{E5263FBE-216E-47E8-9857-98C0E978ACE0}" destId="{3C0B3BF0-E3B5-44A9-AB94-C0A175066997}" srcOrd="0" destOrd="0" presId="urn:microsoft.com/office/officeart/2008/layout/RadialCluster"/>
    <dgm:cxn modelId="{14C9B157-F11E-47AD-AFC8-973AC2B282EE}" type="presOf" srcId="{82C2A2C4-1E13-495E-8795-8FCDCDF4999A}" destId="{EC256F22-3D1E-4D9D-934E-CE4FE61A34A5}" srcOrd="0" destOrd="0" presId="urn:microsoft.com/office/officeart/2008/layout/RadialCluster"/>
    <dgm:cxn modelId="{9D134772-C5E9-40DC-8760-7C1879C2BA2C}" type="presOf" srcId="{3C3F6968-382B-4EC5-BEFA-2A8C83A1DCA6}" destId="{E6D7B5B8-075C-4D2D-9420-4AB32D9E24A8}" srcOrd="0" destOrd="0" presId="urn:microsoft.com/office/officeart/2008/layout/RadialCluster"/>
    <dgm:cxn modelId="{A65DA9D9-D756-484E-A005-3EE31CAD31D8}" type="presParOf" srcId="{EC256F22-3D1E-4D9D-934E-CE4FE61A34A5}" destId="{BB6D5EEF-46E9-4F79-8199-23890AE1072E}" srcOrd="0" destOrd="0" presId="urn:microsoft.com/office/officeart/2008/layout/RadialCluster"/>
    <dgm:cxn modelId="{5D930A63-EE2B-4E9E-B724-1600DF1036C5}" type="presParOf" srcId="{BB6D5EEF-46E9-4F79-8199-23890AE1072E}" destId="{9DF1A959-6FFC-4363-898F-C96ABAC654AB}" srcOrd="0" destOrd="0" presId="urn:microsoft.com/office/officeart/2008/layout/RadialCluster"/>
    <dgm:cxn modelId="{1B158E1E-756A-41FC-A2D3-718F46D09AE1}" type="presParOf" srcId="{BB6D5EEF-46E9-4F79-8199-23890AE1072E}" destId="{8B5C65C9-7025-4DE4-89AE-3C2C621ADDA5}" srcOrd="1" destOrd="0" presId="urn:microsoft.com/office/officeart/2008/layout/RadialCluster"/>
    <dgm:cxn modelId="{FB891019-41F5-4BD7-9F08-4C4519419E67}" type="presParOf" srcId="{BB6D5EEF-46E9-4F79-8199-23890AE1072E}" destId="{3C0B3BF0-E3B5-44A9-AB94-C0A175066997}" srcOrd="2" destOrd="0" presId="urn:microsoft.com/office/officeart/2008/layout/RadialCluster"/>
    <dgm:cxn modelId="{C6E1CC69-9111-4D2B-A07B-C04CDE92C8A2}" type="presParOf" srcId="{BB6D5EEF-46E9-4F79-8199-23890AE1072E}" destId="{4C26C854-72B9-4A9E-A00D-45A1CA64E6E3}" srcOrd="3" destOrd="0" presId="urn:microsoft.com/office/officeart/2008/layout/RadialCluster"/>
    <dgm:cxn modelId="{2A9ABEC8-B029-4750-9DA6-0D9EA57A1AE6}" type="presParOf" srcId="{BB6D5EEF-46E9-4F79-8199-23890AE1072E}" destId="{9AA4C9EB-50E4-45CF-BBB2-D072655C37F6}" srcOrd="4" destOrd="0" presId="urn:microsoft.com/office/officeart/2008/layout/RadialCluster"/>
    <dgm:cxn modelId="{2B954380-730D-4AD2-950F-4F961E06B692}" type="presParOf" srcId="{BB6D5EEF-46E9-4F79-8199-23890AE1072E}" destId="{2CE321E0-3773-4F8D-B2B3-4AEF94B750A2}" srcOrd="5" destOrd="0" presId="urn:microsoft.com/office/officeart/2008/layout/RadialCluster"/>
    <dgm:cxn modelId="{91FFD408-1C33-4BE6-8C1E-6974CAC471E6}" type="presParOf" srcId="{BB6D5EEF-46E9-4F79-8199-23890AE1072E}" destId="{4D57EE0F-EB3D-4D69-8DA0-BB92650A5A2B}" srcOrd="6" destOrd="0" presId="urn:microsoft.com/office/officeart/2008/layout/RadialCluster"/>
    <dgm:cxn modelId="{20327A28-5D67-4B4E-96EF-E75C37E9419D}" type="presParOf" srcId="{BB6D5EEF-46E9-4F79-8199-23890AE1072E}" destId="{E6D7B5B8-075C-4D2D-9420-4AB32D9E24A8}" srcOrd="7" destOrd="0" presId="urn:microsoft.com/office/officeart/2008/layout/RadialCluster"/>
    <dgm:cxn modelId="{6C9065E4-5C16-4F3A-A020-1967C3737088}" type="presParOf" srcId="{BB6D5EEF-46E9-4F79-8199-23890AE1072E}" destId="{BEB4E7B4-523E-405C-9F36-D149415C9546}" srcOrd="8" destOrd="0" presId="urn:microsoft.com/office/officeart/2008/layout/RadialCluster"/>
    <dgm:cxn modelId="{01977738-519B-48EB-81AF-11D5F972B50F}" type="presParOf" srcId="{BB6D5EEF-46E9-4F79-8199-23890AE1072E}" destId="{FCADD399-BF40-4387-A696-B963FB7ADB75}" srcOrd="9" destOrd="0" presId="urn:microsoft.com/office/officeart/2008/layout/RadialCluster"/>
    <dgm:cxn modelId="{1D8CCD2D-A303-447A-A797-50E9200D40E1}" type="presParOf" srcId="{BB6D5EEF-46E9-4F79-8199-23890AE1072E}" destId="{F4113A4B-7746-4EDB-946A-BB7593591EB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1A959-6FFC-4363-898F-C96ABAC654AB}">
      <dsp:nvSpPr>
        <dsp:cNvPr id="0" name=""/>
        <dsp:cNvSpPr/>
      </dsp:nvSpPr>
      <dsp:spPr>
        <a:xfrm>
          <a:off x="3463448" y="1747614"/>
          <a:ext cx="1343977" cy="1343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Investiční technik + bezpečnostní manažer</a:t>
          </a:r>
          <a:endParaRPr lang="cs-CZ" sz="1600" kern="1200" dirty="0"/>
        </a:p>
      </dsp:txBody>
      <dsp:txXfrm>
        <a:off x="3529056" y="1813222"/>
        <a:ext cx="1212761" cy="1212761"/>
      </dsp:txXfrm>
    </dsp:sp>
    <dsp:sp modelId="{8B5C65C9-7025-4DE4-89AE-3C2C621ADDA5}">
      <dsp:nvSpPr>
        <dsp:cNvPr id="0" name=""/>
        <dsp:cNvSpPr/>
      </dsp:nvSpPr>
      <dsp:spPr>
        <a:xfrm rot="16200000">
          <a:off x="3755938" y="1368115"/>
          <a:ext cx="758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89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B3BF0-E3B5-44A9-AB94-C0A175066997}">
      <dsp:nvSpPr>
        <dsp:cNvPr id="0" name=""/>
        <dsp:cNvSpPr/>
      </dsp:nvSpPr>
      <dsp:spPr>
        <a:xfrm>
          <a:off x="3685205" y="88151"/>
          <a:ext cx="900464" cy="900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hasiči</a:t>
          </a:r>
          <a:endParaRPr lang="cs-CZ" sz="2300" kern="1200" dirty="0"/>
        </a:p>
      </dsp:txBody>
      <dsp:txXfrm>
        <a:off x="3729162" y="132108"/>
        <a:ext cx="812550" cy="812550"/>
      </dsp:txXfrm>
    </dsp:sp>
    <dsp:sp modelId="{4C26C854-72B9-4A9E-A00D-45A1CA64E6E3}">
      <dsp:nvSpPr>
        <dsp:cNvPr id="0" name=""/>
        <dsp:cNvSpPr/>
      </dsp:nvSpPr>
      <dsp:spPr>
        <a:xfrm rot="20520000">
          <a:off x="4790265" y="2092912"/>
          <a:ext cx="701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2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4C9EB-50E4-45CF-BBB2-D072655C37F6}">
      <dsp:nvSpPr>
        <dsp:cNvPr id="0" name=""/>
        <dsp:cNvSpPr/>
      </dsp:nvSpPr>
      <dsp:spPr>
        <a:xfrm>
          <a:off x="5474350" y="1388041"/>
          <a:ext cx="900464" cy="900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Bezpečnostní technik</a:t>
          </a:r>
          <a:endParaRPr lang="cs-CZ" sz="1100" kern="1200" dirty="0"/>
        </a:p>
      </dsp:txBody>
      <dsp:txXfrm>
        <a:off x="5518307" y="1431998"/>
        <a:ext cx="812550" cy="812550"/>
      </dsp:txXfrm>
    </dsp:sp>
    <dsp:sp modelId="{2CE321E0-3773-4F8D-B2B3-4AEF94B750A2}">
      <dsp:nvSpPr>
        <dsp:cNvPr id="0" name=""/>
        <dsp:cNvSpPr/>
      </dsp:nvSpPr>
      <dsp:spPr>
        <a:xfrm rot="3240000">
          <a:off x="4521833" y="3291449"/>
          <a:ext cx="4940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0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7EE0F-EB3D-4D69-8DA0-BB92650A5A2B}">
      <dsp:nvSpPr>
        <dsp:cNvPr id="0" name=""/>
        <dsp:cNvSpPr/>
      </dsp:nvSpPr>
      <dsp:spPr>
        <a:xfrm>
          <a:off x="4790957" y="3491308"/>
          <a:ext cx="900464" cy="900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zřizovatel</a:t>
          </a:r>
          <a:endParaRPr lang="cs-CZ" sz="1500" kern="1200" dirty="0"/>
        </a:p>
      </dsp:txBody>
      <dsp:txXfrm>
        <a:off x="4834914" y="3535265"/>
        <a:ext cx="812550" cy="812550"/>
      </dsp:txXfrm>
    </dsp:sp>
    <dsp:sp modelId="{E6D7B5B8-075C-4D2D-9420-4AB32D9E24A8}">
      <dsp:nvSpPr>
        <dsp:cNvPr id="0" name=""/>
        <dsp:cNvSpPr/>
      </dsp:nvSpPr>
      <dsp:spPr>
        <a:xfrm rot="7560000">
          <a:off x="3254965" y="3291449"/>
          <a:ext cx="4940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40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4E7B4-523E-405C-9F36-D149415C9546}">
      <dsp:nvSpPr>
        <dsp:cNvPr id="0" name=""/>
        <dsp:cNvSpPr/>
      </dsp:nvSpPr>
      <dsp:spPr>
        <a:xfrm>
          <a:off x="2579452" y="3491308"/>
          <a:ext cx="900464" cy="900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Architekt + projektant PBŘ</a:t>
          </a:r>
          <a:endParaRPr lang="cs-CZ" sz="1300" kern="1200" dirty="0"/>
        </a:p>
      </dsp:txBody>
      <dsp:txXfrm>
        <a:off x="2623409" y="3535265"/>
        <a:ext cx="812550" cy="812550"/>
      </dsp:txXfrm>
    </dsp:sp>
    <dsp:sp modelId="{FCADD399-BF40-4387-A696-B963FB7ADB75}">
      <dsp:nvSpPr>
        <dsp:cNvPr id="0" name=""/>
        <dsp:cNvSpPr/>
      </dsp:nvSpPr>
      <dsp:spPr>
        <a:xfrm rot="11880000">
          <a:off x="2779364" y="2092912"/>
          <a:ext cx="701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2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113A4B-7746-4EDB-946A-BB7593591EBC}">
      <dsp:nvSpPr>
        <dsp:cNvPr id="0" name=""/>
        <dsp:cNvSpPr/>
      </dsp:nvSpPr>
      <dsp:spPr>
        <a:xfrm>
          <a:off x="1896059" y="1388041"/>
          <a:ext cx="900464" cy="900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Vedení MG</a:t>
          </a:r>
          <a:endParaRPr lang="cs-CZ" sz="2000" kern="1200" dirty="0"/>
        </a:p>
      </dsp:txBody>
      <dsp:txXfrm>
        <a:off x="1940016" y="1431998"/>
        <a:ext cx="812550" cy="81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87BE9-0926-48A6-9E08-F26851C75D7D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0284B-6DCE-4810-955E-C4E5C44B22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74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4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29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8" y="295253"/>
            <a:ext cx="8337685" cy="6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69465"/>
            <a:ext cx="6400800" cy="1752600"/>
          </a:xfrm>
        </p:spPr>
        <p:txBody>
          <a:bodyPr/>
          <a:lstStyle>
            <a:lvl1pPr marL="0" indent="0" algn="ctr">
              <a:buNone/>
              <a:defRPr sz="4500" b="1"/>
            </a:lvl1pPr>
            <a:lvl2pPr marL="191985" indent="0" algn="ctr">
              <a:buNone/>
              <a:defRPr/>
            </a:lvl2pPr>
            <a:lvl3pPr marL="383970" indent="0" algn="ctr">
              <a:buNone/>
              <a:defRPr/>
            </a:lvl3pPr>
            <a:lvl4pPr marL="575955" indent="0" algn="ctr">
              <a:buNone/>
              <a:defRPr/>
            </a:lvl4pPr>
            <a:lvl5pPr marL="767940" indent="0" algn="ctr">
              <a:buNone/>
              <a:defRPr/>
            </a:lvl5pPr>
            <a:lvl6pPr marL="959925" indent="0" algn="ctr">
              <a:buNone/>
              <a:defRPr/>
            </a:lvl6pPr>
            <a:lvl7pPr marL="1151909" indent="0" algn="ctr">
              <a:buNone/>
              <a:defRPr/>
            </a:lvl7pPr>
            <a:lvl8pPr marL="1343894" indent="0" algn="ctr">
              <a:buNone/>
              <a:defRPr/>
            </a:lvl8pPr>
            <a:lvl9pPr marL="1535879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52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8" y="336996"/>
            <a:ext cx="3646657" cy="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616" y="565784"/>
            <a:ext cx="2427036" cy="690987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5478163" cy="415628"/>
          </a:xfrm>
        </p:spPr>
        <p:txBody>
          <a:bodyPr anchor="b"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0"/>
          </p:nvPr>
        </p:nvSpPr>
        <p:spPr>
          <a:xfrm>
            <a:off x="6313617" y="1766424"/>
            <a:ext cx="2434037" cy="4479611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8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8" y="336996"/>
            <a:ext cx="3646657" cy="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616" y="565784"/>
            <a:ext cx="2427036" cy="690987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5478163" cy="415628"/>
          </a:xfrm>
        </p:spPr>
        <p:txBody>
          <a:bodyPr anchor="b"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0"/>
          </p:nvPr>
        </p:nvSpPr>
        <p:spPr>
          <a:xfrm>
            <a:off x="6313617" y="1766424"/>
            <a:ext cx="2434037" cy="4479611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8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8" y="336996"/>
            <a:ext cx="3646657" cy="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3616" y="565784"/>
            <a:ext cx="2427036" cy="690987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5478163" cy="415628"/>
          </a:xfrm>
        </p:spPr>
        <p:txBody>
          <a:bodyPr anchor="b"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0"/>
          </p:nvPr>
        </p:nvSpPr>
        <p:spPr>
          <a:xfrm>
            <a:off x="6313617" y="1766424"/>
            <a:ext cx="2434037" cy="4479611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98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36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97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34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46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78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1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61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FB9B-6F07-4EE0-8133-99315DE8B121}" type="datetimeFigureOut">
              <a:rPr lang="cs-CZ" smtClean="0"/>
              <a:t>12.11.2016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7EDF6-8F6C-4020-AC3D-B0A61F4D96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3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3"/>
          <p:cNvSpPr>
            <a:spLocks noGrp="1"/>
          </p:cNvSpPr>
          <p:nvPr>
            <p:ph type="subTitle" idx="1"/>
          </p:nvPr>
        </p:nvSpPr>
        <p:spPr>
          <a:xfrm>
            <a:off x="1371696" y="2969832"/>
            <a:ext cx="6400608" cy="11518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Požáry v galerijních a muzejních institucích</a:t>
            </a:r>
          </a:p>
        </p:txBody>
      </p:sp>
    </p:spTree>
    <p:extLst>
      <p:ext uri="{BB962C8B-B14F-4D97-AF65-F5344CB8AC3E}">
        <p14:creationId xmlns:p14="http://schemas.microsoft.com/office/powerpoint/2010/main" val="31737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3"/>
          <p:cNvSpPr>
            <a:spLocks noGrp="1"/>
          </p:cNvSpPr>
          <p:nvPr>
            <p:ph type="subTitle" idx="1"/>
          </p:nvPr>
        </p:nvSpPr>
        <p:spPr>
          <a:xfrm>
            <a:off x="1371696" y="2969832"/>
            <a:ext cx="6400608" cy="115188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Rekonstrukce chráněné únikové cesty v Pražákově paláci</a:t>
            </a:r>
          </a:p>
        </p:txBody>
      </p:sp>
    </p:spTree>
    <p:extLst>
      <p:ext uri="{BB962C8B-B14F-4D97-AF65-F5344CB8AC3E}">
        <p14:creationId xmlns:p14="http://schemas.microsoft.com/office/powerpoint/2010/main" val="15886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575" y="908720"/>
            <a:ext cx="8100900" cy="787657"/>
          </a:xfrm>
        </p:spPr>
        <p:txBody>
          <a:bodyPr>
            <a:noAutofit/>
          </a:bodyPr>
          <a:lstStyle/>
          <a:p>
            <a:r>
              <a:rPr lang="cs-CZ" sz="2400" dirty="0"/>
              <a:t>Obecně PO a galerie aneb co nám dělá největší starosti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76545" y="1943835"/>
            <a:ext cx="8271109" cy="4479611"/>
          </a:xfrm>
        </p:spPr>
        <p:txBody>
          <a:bodyPr/>
          <a:lstStyle/>
          <a:p>
            <a:r>
              <a:rPr lang="cs-CZ" sz="2000" dirty="0"/>
              <a:t>Nepružná legislativa</a:t>
            </a:r>
          </a:p>
          <a:p>
            <a:r>
              <a:rPr lang="cs-CZ" sz="2000" dirty="0"/>
              <a:t>Co hasič to názor</a:t>
            </a:r>
          </a:p>
          <a:p>
            <a:r>
              <a:rPr lang="cs-CZ" sz="2000" dirty="0"/>
              <a:t>Jedna strana nechápe tu druhou</a:t>
            </a:r>
          </a:p>
          <a:p>
            <a:r>
              <a:rPr lang="cs-CZ" sz="2000" dirty="0" smtClean="0"/>
              <a:t>Neznalost / nezkušenost </a:t>
            </a:r>
            <a:r>
              <a:rPr lang="cs-CZ" sz="2000" dirty="0"/>
              <a:t>zadavatele</a:t>
            </a:r>
          </a:p>
          <a:p>
            <a:r>
              <a:rPr lang="cs-CZ" sz="2000" dirty="0"/>
              <a:t>Bezpečnostní technik „nekope za náš tým“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5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575" y="908720"/>
            <a:ext cx="5478163" cy="787657"/>
          </a:xfrm>
        </p:spPr>
        <p:txBody>
          <a:bodyPr>
            <a:noAutofit/>
          </a:bodyPr>
          <a:lstStyle/>
          <a:p>
            <a:r>
              <a:rPr lang="cs-CZ" sz="2400" dirty="0" smtClean="0"/>
              <a:t>Podle čeho chráníme galerii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76545" y="1943835"/>
            <a:ext cx="8271109" cy="4479611"/>
          </a:xfrm>
        </p:spPr>
        <p:txBody>
          <a:bodyPr/>
          <a:lstStyle/>
          <a:p>
            <a:pPr algn="just"/>
            <a:r>
              <a:rPr lang="cs-CZ" sz="2000" dirty="0"/>
              <a:t>Metodický pokyn k tvorbě plánů prevence a ochrany v muzeích a galeriích</a:t>
            </a:r>
          </a:p>
          <a:p>
            <a:pPr algn="just"/>
            <a:r>
              <a:rPr lang="cs-CZ" sz="2000" dirty="0"/>
              <a:t>Metodický pokyn k ochraně sbírek muzejní povahy a sbírkových předmětů před krádežemi, vloupáním a požárem</a:t>
            </a:r>
          </a:p>
          <a:p>
            <a:pPr algn="just"/>
            <a:r>
              <a:rPr lang="cs-CZ" sz="2000" dirty="0"/>
              <a:t>Koncepce rozvoje muzejnictví v České republice v letech 2015 až 2020</a:t>
            </a:r>
          </a:p>
          <a:p>
            <a:pPr algn="just"/>
            <a:r>
              <a:rPr lang="cs-CZ" sz="2000" dirty="0"/>
              <a:t>Zákon č. 122/2000 Sb. o ochraně sbírek muzejní povahy (§9 Ochrana sbírek)</a:t>
            </a:r>
          </a:p>
          <a:p>
            <a:pPr algn="just"/>
            <a:r>
              <a:rPr lang="cs-CZ" sz="2000" dirty="0"/>
              <a:t>Vyhláška MK č</a:t>
            </a:r>
            <a:r>
              <a:rPr lang="cs-CZ" sz="2000" dirty="0" smtClean="0"/>
              <a:t>. 275 </a:t>
            </a:r>
            <a:r>
              <a:rPr lang="cs-CZ" sz="2000" dirty="0"/>
              <a:t>ze dne 28</a:t>
            </a:r>
            <a:r>
              <a:rPr lang="cs-CZ" sz="2000" dirty="0" smtClean="0"/>
              <a:t>. 7. 2000</a:t>
            </a:r>
            <a:r>
              <a:rPr lang="cs-CZ" sz="2000" dirty="0"/>
              <a:t>, kterou se provádí zákon č. 122/2000 Sb. (§1 Trvalé uchovávání sbírek muzejní povahy a sbírkových předmětů)</a:t>
            </a:r>
          </a:p>
          <a:p>
            <a:r>
              <a:rPr lang="cs-CZ" sz="2000" dirty="0"/>
              <a:t>Zákon č. 20/1987 Sb., o státní památkové péči (§9 Ochrana a užívání kulturních památek)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575" y="908720"/>
            <a:ext cx="5478163" cy="787657"/>
          </a:xfrm>
        </p:spPr>
        <p:txBody>
          <a:bodyPr>
            <a:noAutofit/>
          </a:bodyPr>
          <a:lstStyle/>
          <a:p>
            <a:r>
              <a:rPr lang="cs-CZ" sz="2400" dirty="0" smtClean="0"/>
              <a:t>Kdo nás kontroluje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76545" y="1943835"/>
            <a:ext cx="8271109" cy="4479611"/>
          </a:xfrm>
        </p:spPr>
        <p:txBody>
          <a:bodyPr/>
          <a:lstStyle/>
          <a:p>
            <a:pPr algn="just"/>
            <a:r>
              <a:rPr lang="cs-CZ" sz="2000" dirty="0"/>
              <a:t>Ministerský rada pro PO a BOZP – metodicky nás vede</a:t>
            </a:r>
          </a:p>
          <a:p>
            <a:pPr algn="just"/>
            <a:r>
              <a:rPr lang="cs-CZ" sz="2000" dirty="0"/>
              <a:t>Bezpečnostní technik – „házíme“ na něj odpovědnost a musíme ho mít</a:t>
            </a:r>
          </a:p>
          <a:p>
            <a:r>
              <a:rPr lang="cs-CZ" sz="2000" dirty="0"/>
              <a:t>Státní požární dozor – nařizuje co máme dělat</a:t>
            </a:r>
          </a:p>
          <a:p>
            <a:r>
              <a:rPr lang="cs-CZ" sz="2000" dirty="0"/>
              <a:t>Bezpečnostní manažer – hledá nejvhodnější řešení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575" y="908720"/>
            <a:ext cx="5478163" cy="787657"/>
          </a:xfrm>
        </p:spPr>
        <p:txBody>
          <a:bodyPr>
            <a:noAutofit/>
          </a:bodyPr>
          <a:lstStyle/>
          <a:p>
            <a:r>
              <a:rPr lang="cs-CZ" sz="2400" dirty="0" smtClean="0"/>
              <a:t>Jak to funguje v praxi</a:t>
            </a:r>
            <a:endParaRPr lang="cs-CZ" sz="2400" dirty="0"/>
          </a:p>
        </p:txBody>
      </p:sp>
      <p:graphicFrame>
        <p:nvGraphicFramePr>
          <p:cNvPr id="6" name="Zástupný symbol pro obsah 3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12799832"/>
              </p:ext>
            </p:extLst>
          </p:nvPr>
        </p:nvGraphicFramePr>
        <p:xfrm>
          <a:off x="476250" y="1943100"/>
          <a:ext cx="8270875" cy="447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/>
              <a:t>Jakou chceme galerii mít a co nám vadí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/>
              <a:t>Chceme, aby byla:</a:t>
            </a:r>
          </a:p>
          <a:p>
            <a:r>
              <a:rPr lang="cs-CZ" sz="1600" dirty="0"/>
              <a:t>Otevřená</a:t>
            </a:r>
          </a:p>
          <a:p>
            <a:r>
              <a:rPr lang="cs-CZ" sz="1600" dirty="0"/>
              <a:t>Bez příkazů</a:t>
            </a:r>
          </a:p>
          <a:p>
            <a:r>
              <a:rPr lang="cs-CZ" sz="1600" dirty="0"/>
              <a:t>Plná uměleckých předmětů a plná návštěvníků</a:t>
            </a:r>
          </a:p>
          <a:p>
            <a:r>
              <a:rPr lang="cs-CZ" sz="1600" dirty="0" smtClean="0"/>
              <a:t>Hezká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Co nám vadí:</a:t>
            </a:r>
          </a:p>
          <a:p>
            <a:r>
              <a:rPr lang="cs-CZ" sz="1600" dirty="0"/>
              <a:t>Zavřené dveře</a:t>
            </a:r>
          </a:p>
          <a:p>
            <a:r>
              <a:rPr lang="cs-CZ" sz="1600" dirty="0"/>
              <a:t>Škaredé a všudypřítomné bezpečnostní značení</a:t>
            </a:r>
          </a:p>
          <a:p>
            <a:r>
              <a:rPr lang="cs-CZ" sz="1600" dirty="0"/>
              <a:t>Prázdné a nevyužité prostory</a:t>
            </a:r>
          </a:p>
          <a:p>
            <a:r>
              <a:rPr lang="cs-CZ" sz="1600" dirty="0"/>
              <a:t>Škaredé hasičáky, hydranty a požární čidla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27" y="1624580"/>
            <a:ext cx="5842800" cy="41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 smtClean="0"/>
              <a:t>Příklad z praxe aneb co se nám stalo v Pražákově paláci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Autofit/>
          </a:bodyPr>
          <a:lstStyle/>
          <a:p>
            <a:r>
              <a:rPr lang="cs-CZ" sz="1800" dirty="0"/>
              <a:t>Do roku 2014 vše OK</a:t>
            </a:r>
          </a:p>
          <a:p>
            <a:r>
              <a:rPr lang="cs-CZ" sz="1800" dirty="0"/>
              <a:t>Duben 2014 kontrola HZS </a:t>
            </a:r>
            <a:r>
              <a:rPr lang="cs-CZ" sz="1800" dirty="0" smtClean="0"/>
              <a:t>JMK</a:t>
            </a:r>
          </a:p>
          <a:p>
            <a:pPr lvl="1"/>
            <a:r>
              <a:rPr lang="cs-CZ" sz="1800" dirty="0"/>
              <a:t>Závěr: Protipožární příčky nejsou úplně protipožární</a:t>
            </a:r>
          </a:p>
          <a:p>
            <a:pPr lvl="1"/>
            <a:r>
              <a:rPr lang="cs-CZ" sz="1800" dirty="0" smtClean="0"/>
              <a:t>V </a:t>
            </a:r>
            <a:r>
              <a:rPr lang="cs-CZ" sz="1800" dirty="0"/>
              <a:t>čem byla chyba?</a:t>
            </a:r>
          </a:p>
          <a:p>
            <a:pPr lvl="1"/>
            <a:r>
              <a:rPr lang="cs-CZ" sz="1800" dirty="0"/>
              <a:t>Proč se to zjistilo až teď?</a:t>
            </a:r>
          </a:p>
          <a:p>
            <a:pPr lvl="1"/>
            <a:r>
              <a:rPr lang="cs-CZ" sz="1800" dirty="0"/>
              <a:t>Proč to nevěděl bezpečnostní technik?</a:t>
            </a:r>
          </a:p>
          <a:p>
            <a:endParaRPr lang="cs-CZ" sz="18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27" y="1740123"/>
            <a:ext cx="5842800" cy="38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 smtClean="0"/>
              <a:t>Co teď…?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dirty="0"/>
              <a:t>Radikálně omezíme výstavní prostory…?</a:t>
            </a:r>
          </a:p>
          <a:p>
            <a:r>
              <a:rPr lang="cs-CZ" sz="2000" dirty="0"/>
              <a:t>Budeme prostory dále využívat…?</a:t>
            </a:r>
          </a:p>
          <a:p>
            <a:r>
              <a:rPr lang="cs-CZ" sz="2000" dirty="0"/>
              <a:t>Zavřeme galerii…?</a:t>
            </a:r>
          </a:p>
          <a:p>
            <a:r>
              <a:rPr lang="cs-CZ" sz="2000" dirty="0"/>
              <a:t>Pustíme se do nákladné rekonstrukce…?</a:t>
            </a:r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27" y="1740455"/>
            <a:ext cx="5842800" cy="38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 smtClean="0"/>
              <a:t>Rekonstrukce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Navrhovaná řešení:</a:t>
            </a:r>
          </a:p>
          <a:p>
            <a:r>
              <a:rPr lang="cs-CZ" sz="2000" dirty="0"/>
              <a:t>Výměna současných příček za protipožární SDK</a:t>
            </a:r>
          </a:p>
          <a:p>
            <a:r>
              <a:rPr lang="cs-CZ" sz="2000" dirty="0"/>
              <a:t>Výměna současných příček za typizované prvky</a:t>
            </a:r>
          </a:p>
          <a:p>
            <a:r>
              <a:rPr lang="cs-CZ" sz="2000" dirty="0"/>
              <a:t>Výměna současných příček za </a:t>
            </a:r>
            <a:r>
              <a:rPr lang="cs-CZ" sz="2000" dirty="0" err="1"/>
              <a:t>designově</a:t>
            </a:r>
            <a:r>
              <a:rPr lang="cs-CZ" sz="2000" dirty="0"/>
              <a:t> </a:t>
            </a:r>
            <a:r>
              <a:rPr lang="cs-CZ" sz="2000" dirty="0" smtClean="0"/>
              <a:t>přijatelné / atypické </a:t>
            </a:r>
            <a:r>
              <a:rPr lang="cs-CZ" sz="2000" dirty="0"/>
              <a:t>prvky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364" y="1740123"/>
            <a:ext cx="5827123" cy="38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862059" cy="64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0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(</a:t>
            </a:r>
            <a:r>
              <a:rPr lang="cs-CZ" sz="2400" dirty="0" smtClean="0"/>
              <a:t>1866 +) 1936: Křišťálový palác (Anglie)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1937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Škody</a:t>
            </a:r>
            <a:r>
              <a:rPr lang="cs-CZ" sz="2000" dirty="0" smtClean="0"/>
              <a:t>: Palác byl zcela zničen.</a:t>
            </a:r>
          </a:p>
          <a:p>
            <a:endParaRPr lang="cs-CZ" sz="2000" dirty="0" smtClean="0"/>
          </a:p>
          <a:p>
            <a:r>
              <a:rPr lang="cs-CZ" sz="2000" b="1" dirty="0" smtClean="0"/>
              <a:t>„Toto je konec věků“ </a:t>
            </a:r>
            <a:br>
              <a:rPr lang="cs-CZ" sz="2000" b="1" dirty="0" smtClean="0"/>
            </a:br>
            <a:r>
              <a:rPr lang="cs-CZ" sz="2000" dirty="0" smtClean="0"/>
              <a:t>Winston </a:t>
            </a:r>
            <a:r>
              <a:rPr lang="cs-CZ" sz="2000" dirty="0" err="1" smtClean="0"/>
              <a:t>Churchil</a:t>
            </a:r>
            <a:endParaRPr lang="cs-CZ" sz="2000" dirty="0"/>
          </a:p>
        </p:txBody>
      </p:sp>
      <p:pic>
        <p:nvPicPr>
          <p:cNvPr id="2050" name="Picture 2" descr="C:\Users\chybikova\Desktop\požáry v galerii\crystal palace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4530"/>
          <a:stretch/>
        </p:blipFill>
        <p:spPr bwMode="auto">
          <a:xfrm>
            <a:off x="385981" y="1583795"/>
            <a:ext cx="5842800" cy="4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192"/>
            <a:ext cx="8712194" cy="61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2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2767" cy="641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6" y="260648"/>
            <a:ext cx="9013449" cy="621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 smtClean="0"/>
              <a:t>Rekonstrukce aneb nebylo to jen o příčkách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Nové PBŘ</a:t>
            </a:r>
          </a:p>
          <a:p>
            <a:r>
              <a:rPr lang="cs-CZ" sz="2000" dirty="0"/>
              <a:t>Výměna a posunutí příček (cca 70m2 prosklených stěn)</a:t>
            </a:r>
          </a:p>
          <a:p>
            <a:r>
              <a:rPr lang="cs-CZ" sz="2000" dirty="0"/>
              <a:t>Instalace nové příčky v </a:t>
            </a:r>
            <a:r>
              <a:rPr lang="cs-CZ" sz="2000" dirty="0" smtClean="0"/>
              <a:t>5. NP</a:t>
            </a:r>
            <a:endParaRPr lang="cs-CZ" sz="2000" dirty="0"/>
          </a:p>
          <a:p>
            <a:r>
              <a:rPr lang="cs-CZ" sz="2000" dirty="0"/>
              <a:t>Výměna stávajících požárních dveří a úprava vybraných kazetových dveří (24 ks)</a:t>
            </a:r>
          </a:p>
          <a:p>
            <a:r>
              <a:rPr lang="cs-CZ" sz="2000" dirty="0"/>
              <a:t>Výměna technologie odvětrání CHÚC včetně kabeláže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96" y="1740123"/>
            <a:ext cx="5830060" cy="38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 smtClean="0"/>
              <a:t>Co jsme získali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dirty="0"/>
              <a:t>Cca 400 m2 výstavní plochy</a:t>
            </a:r>
          </a:p>
          <a:p>
            <a:r>
              <a:rPr lang="cs-CZ" sz="2000" dirty="0" err="1"/>
              <a:t>Designově</a:t>
            </a:r>
            <a:r>
              <a:rPr lang="cs-CZ" sz="2000" dirty="0"/>
              <a:t> čistý a přehledný prostor</a:t>
            </a:r>
          </a:p>
          <a:p>
            <a:r>
              <a:rPr lang="cs-CZ" sz="2000" dirty="0"/>
              <a:t>„Otevřený depozitář“</a:t>
            </a:r>
          </a:p>
          <a:p>
            <a:r>
              <a:rPr lang="cs-CZ" sz="2000" dirty="0"/>
              <a:t>Nevšední atrakci</a:t>
            </a:r>
          </a:p>
          <a:p>
            <a:r>
              <a:rPr lang="cs-CZ" sz="2000" dirty="0"/>
              <a:t>Kvalitní požární ochranu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896" y="1741041"/>
            <a:ext cx="5830060" cy="38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8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373" y="841143"/>
            <a:ext cx="8144107" cy="415628"/>
          </a:xfrm>
        </p:spPr>
        <p:txBody>
          <a:bodyPr>
            <a:noAutofit/>
          </a:bodyPr>
          <a:lstStyle/>
          <a:p>
            <a:r>
              <a:rPr lang="cs-CZ" sz="2400" dirty="0"/>
              <a:t>Omezení v CHÚC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842031" y="1448780"/>
            <a:ext cx="3919202" cy="4799801"/>
          </a:xfrm>
        </p:spPr>
        <p:txBody>
          <a:bodyPr>
            <a:normAutofit/>
          </a:bodyPr>
          <a:lstStyle/>
          <a:p>
            <a:r>
              <a:rPr lang="cs-CZ" sz="2000" dirty="0"/>
              <a:t>Vyhláška o technických podmínkách požární ochrany staveb:  1x hořlavý předmět umělecké či </a:t>
            </a:r>
            <a:r>
              <a:rPr lang="cs-CZ" sz="2000" dirty="0" smtClean="0"/>
              <a:t>historické </a:t>
            </a:r>
            <a:r>
              <a:rPr lang="cs-CZ" sz="2000" dirty="0"/>
              <a:t>hodnoty nepřesahující rozměry 2x2 m a nezasahující více než 5 cm do prostoru (nutné EPS a SHZ). Textil je nepřípustný.</a:t>
            </a:r>
          </a:p>
          <a:p>
            <a:r>
              <a:rPr lang="cs-CZ" sz="2000" dirty="0"/>
              <a:t>Nesmíme zakrývat VP PO a PBZ</a:t>
            </a:r>
          </a:p>
          <a:p>
            <a:r>
              <a:rPr lang="cs-CZ" sz="2000" dirty="0"/>
              <a:t>Skladovat a vystavovat</a:t>
            </a:r>
          </a:p>
          <a:p>
            <a:r>
              <a:rPr lang="cs-CZ" sz="2000" dirty="0"/>
              <a:t>Všechny požární dveře musí být zavřené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75" y="1448780"/>
            <a:ext cx="3748290" cy="47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7"/>
          <a:stretch/>
        </p:blipFill>
        <p:spPr>
          <a:xfrm>
            <a:off x="397207" y="546369"/>
            <a:ext cx="8349587" cy="57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dnadpis 3"/>
          <p:cNvSpPr>
            <a:spLocks noGrp="1"/>
          </p:cNvSpPr>
          <p:nvPr>
            <p:ph type="subTitle" idx="1"/>
          </p:nvPr>
        </p:nvSpPr>
        <p:spPr>
          <a:xfrm>
            <a:off x="1371696" y="2969832"/>
            <a:ext cx="6400608" cy="1151882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921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13617" y="1588955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Příčina</a:t>
            </a:r>
            <a:r>
              <a:rPr lang="cs-CZ" sz="2000" dirty="0" smtClean="0"/>
              <a:t>: Samovznícení chumáče </a:t>
            </a:r>
            <a:r>
              <a:rPr lang="cs-CZ" sz="2000" dirty="0"/>
              <a:t>čistící bavlny potřísněné </a:t>
            </a:r>
            <a:r>
              <a:rPr lang="cs-CZ" sz="2000" dirty="0" smtClean="0"/>
              <a:t>fermeží v důsledku jejího neopatrného uložení. </a:t>
            </a:r>
          </a:p>
          <a:p>
            <a:endParaRPr lang="cs-CZ" sz="2000" dirty="0" smtClean="0"/>
          </a:p>
          <a:p>
            <a:r>
              <a:rPr lang="cs-CZ" sz="2000" b="1" dirty="0" smtClean="0"/>
              <a:t>Škoda</a:t>
            </a:r>
            <a:r>
              <a:rPr lang="cs-CZ" sz="2000" dirty="0" smtClean="0"/>
              <a:t>: 224 milionů korun</a:t>
            </a:r>
            <a:endParaRPr lang="cs-CZ" sz="20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1974: Veletržní palác</a:t>
            </a:r>
            <a:endParaRPr lang="cs-CZ" sz="2400" dirty="0"/>
          </a:p>
        </p:txBody>
      </p:sp>
      <p:pic>
        <p:nvPicPr>
          <p:cNvPr id="35842" name="Picture 2" descr="C:\Users\chybikova\Desktop\požáry v galerii\1200x90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9" y="1581764"/>
            <a:ext cx="5842476" cy="41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282190" y="1599277"/>
            <a:ext cx="2434037" cy="4479611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Pravděpodobné příčiny</a:t>
            </a:r>
            <a:r>
              <a:rPr lang="cs-CZ" sz="2000" dirty="0" smtClean="0"/>
              <a:t>: Závada na elektroinstalaci, </a:t>
            </a:r>
            <a:r>
              <a:rPr lang="cs-CZ" sz="2000" dirty="0"/>
              <a:t>samovznícení od výparů z chemických látek, jimiž byla natírána podlaha v </a:t>
            </a:r>
            <a:r>
              <a:rPr lang="cs-CZ" sz="2000" dirty="0" smtClean="0"/>
              <a:t>depozitáři či jiskra, </a:t>
            </a:r>
            <a:r>
              <a:rPr lang="cs-CZ" sz="2000" dirty="0"/>
              <a:t>která odletěla při broušení podlahy</a:t>
            </a:r>
            <a:r>
              <a:rPr lang="cs-CZ" sz="2000" dirty="0" smtClean="0"/>
              <a:t>.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b="1" dirty="0" smtClean="0"/>
              <a:t>Škody</a:t>
            </a:r>
            <a:r>
              <a:rPr lang="cs-CZ" sz="2000" dirty="0" smtClean="0"/>
              <a:t>: 100 milionů korun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2005: Pernštejn</a:t>
            </a:r>
            <a:endParaRPr lang="cs-CZ" sz="2400" dirty="0"/>
          </a:p>
        </p:txBody>
      </p:sp>
      <p:pic>
        <p:nvPicPr>
          <p:cNvPr id="1026" name="Picture 2" descr="C:\Users\chybikova\Desktop\požáry v galerii\pernstejn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2065" r="1916" b="8193"/>
          <a:stretch/>
        </p:blipFill>
        <p:spPr bwMode="auto">
          <a:xfrm>
            <a:off x="386535" y="1583795"/>
            <a:ext cx="5842800" cy="4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2008: Průmyslový palác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13617" y="1581764"/>
            <a:ext cx="2434037" cy="44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/>
              <a:t>Příčina</a:t>
            </a:r>
            <a:r>
              <a:rPr lang="cs-CZ" sz="2000" dirty="0" smtClean="0"/>
              <a:t>: Na </a:t>
            </a:r>
            <a:r>
              <a:rPr lang="cs-CZ" sz="2000" dirty="0"/>
              <a:t>vařiči, který byl v kuchyňce výstavního stánku vzplály hořlavé předměty. Stánek byl součástí veletrhu zubařské </a:t>
            </a:r>
            <a:r>
              <a:rPr lang="cs-CZ" sz="2000" dirty="0" smtClean="0"/>
              <a:t>techniky.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Škody</a:t>
            </a:r>
            <a:r>
              <a:rPr lang="cs-CZ" sz="2000" dirty="0" smtClean="0"/>
              <a:t>: 1 miliarda korun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 b="5071"/>
          <a:stretch/>
        </p:blipFill>
        <p:spPr>
          <a:xfrm>
            <a:off x="392119" y="1581764"/>
            <a:ext cx="5842327" cy="4200309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2012: Krásna </a:t>
            </a:r>
            <a:r>
              <a:rPr lang="cs-CZ" sz="2400" dirty="0" err="1" smtClean="0"/>
              <a:t>Hôrka</a:t>
            </a:r>
            <a:r>
              <a:rPr lang="cs-CZ" sz="2400" dirty="0" smtClean="0"/>
              <a:t> (Slovensko)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0"/>
          </p:nvPr>
        </p:nvSpPr>
        <p:spPr>
          <a:xfrm>
            <a:off x="6313617" y="1599066"/>
            <a:ext cx="2434037" cy="44796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b="1" dirty="0" smtClean="0"/>
              <a:t>Příčina</a:t>
            </a:r>
            <a:r>
              <a:rPr lang="cs-CZ" sz="2000" dirty="0" smtClean="0"/>
              <a:t>: Dvě nezletilé děti neopatrnou manipulací s otevřeným ohněm podpálily křovinatý porost na svazích hradního vrchu, odkud se požár rychle rozšířil na střechy hradu.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Škody</a:t>
            </a:r>
            <a:r>
              <a:rPr lang="cs-CZ" sz="2000" dirty="0" smtClean="0"/>
              <a:t>: 8 milionů </a:t>
            </a:r>
            <a:r>
              <a:rPr lang="cs-CZ" sz="2000" dirty="0"/>
              <a:t>eur</a:t>
            </a:r>
          </a:p>
        </p:txBody>
      </p:sp>
      <p:pic>
        <p:nvPicPr>
          <p:cNvPr id="36866" name="Picture 2" descr="C:\Users\chybikova\Desktop\požáry v galerii\181857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9" y="1581764"/>
            <a:ext cx="5842476" cy="41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8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2014: Libušín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596514"/>
            <a:ext cx="2434037" cy="4479611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Příčina</a:t>
            </a:r>
            <a:r>
              <a:rPr lang="cs-CZ" sz="2000" dirty="0" smtClean="0"/>
              <a:t>: Špatně </a:t>
            </a:r>
            <a:r>
              <a:rPr lang="cs-CZ" sz="2000" dirty="0"/>
              <a:t>opravená kamna. Při opravě topení v roce 2008 v komínové soustavě vznikla vzduchová kapsa, která nebyla odizolovaná od dřevěných stěn a trámů. Závadu přitom nezjistili ani technici při revizi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b="1" dirty="0" smtClean="0"/>
              <a:t>Škody</a:t>
            </a:r>
            <a:r>
              <a:rPr lang="cs-CZ" sz="2000" dirty="0" smtClean="0"/>
              <a:t>: 80 milionu</a:t>
            </a:r>
            <a:endParaRPr lang="cs-CZ" sz="2000" dirty="0"/>
          </a:p>
        </p:txBody>
      </p:sp>
      <p:pic>
        <p:nvPicPr>
          <p:cNvPr id="3074" name="Picture 2" descr="C:\Users\chybikova\Desktop\požáry v galerii\libušín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1586436"/>
            <a:ext cx="5842800" cy="4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2016: Národní muzeum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587049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Příčina</a:t>
            </a:r>
            <a:r>
              <a:rPr lang="cs-CZ" sz="2000" dirty="0" smtClean="0"/>
              <a:t>: Závada </a:t>
            </a:r>
            <a:r>
              <a:rPr lang="cs-CZ" sz="2000" dirty="0"/>
              <a:t>elektroinstalace na zařízení umístěného v prostoru pod střechou </a:t>
            </a:r>
            <a:r>
              <a:rPr lang="cs-CZ" sz="2000" dirty="0" smtClean="0"/>
              <a:t>muzea.</a:t>
            </a:r>
          </a:p>
          <a:p>
            <a:endParaRPr lang="cs-CZ" sz="2000" dirty="0" smtClean="0"/>
          </a:p>
          <a:p>
            <a:r>
              <a:rPr lang="cs-CZ" sz="2000" b="1" dirty="0" smtClean="0"/>
              <a:t>Škody</a:t>
            </a:r>
            <a:r>
              <a:rPr lang="cs-CZ" sz="2000" dirty="0" smtClean="0"/>
              <a:t>: 10 milionů korun</a:t>
            </a:r>
          </a:p>
          <a:p>
            <a:endParaRPr lang="cs-CZ" sz="2000" dirty="0"/>
          </a:p>
        </p:txBody>
      </p:sp>
      <p:pic>
        <p:nvPicPr>
          <p:cNvPr id="4098" name="Picture 2" descr="C:\Users\chybikova\Desktop\požáry v galerii\národní muzeum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5100"/>
          <a:stretch/>
        </p:blipFill>
        <p:spPr bwMode="auto">
          <a:xfrm>
            <a:off x="394510" y="1583795"/>
            <a:ext cx="5842800" cy="4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8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2016: Plumlov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6327195" y="1600697"/>
            <a:ext cx="2434037" cy="447961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Pravděpodobná příčina</a:t>
            </a:r>
            <a:r>
              <a:rPr lang="cs-CZ" sz="2000" dirty="0" smtClean="0"/>
              <a:t>: Nedbalost. 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Škody</a:t>
            </a:r>
            <a:r>
              <a:rPr lang="cs-CZ" sz="2000" dirty="0" smtClean="0"/>
              <a:t>: 12 milionů korun</a:t>
            </a:r>
          </a:p>
          <a:p>
            <a:endParaRPr lang="cs-CZ" sz="2000" dirty="0"/>
          </a:p>
        </p:txBody>
      </p:sp>
      <p:pic>
        <p:nvPicPr>
          <p:cNvPr id="5122" name="Picture 2" descr="C:\Users\chybikova\Desktop\požáry v galerii\plumlov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 bwMode="auto">
          <a:xfrm>
            <a:off x="406527" y="1583795"/>
            <a:ext cx="5842800" cy="42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658</Words>
  <Application>Microsoft Office PowerPoint</Application>
  <PresentationFormat>Předvádění na obrazovce (4:3)</PresentationFormat>
  <Paragraphs>111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Chybíková Hana</dc:creator>
  <cp:lastModifiedBy>User</cp:lastModifiedBy>
  <cp:revision>16</cp:revision>
  <dcterms:created xsi:type="dcterms:W3CDTF">2016-11-10T14:09:18Z</dcterms:created>
  <dcterms:modified xsi:type="dcterms:W3CDTF">2016-11-13T08:40:00Z</dcterms:modified>
</cp:coreProperties>
</file>