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8" r:id="rId4"/>
    <p:sldId id="300" r:id="rId5"/>
    <p:sldId id="304" r:id="rId6"/>
    <p:sldId id="267" r:id="rId7"/>
    <p:sldId id="302" r:id="rId8"/>
    <p:sldId id="262" r:id="rId9"/>
    <p:sldId id="263" r:id="rId10"/>
    <p:sldId id="264" r:id="rId11"/>
    <p:sldId id="257" r:id="rId12"/>
    <p:sldId id="258" r:id="rId13"/>
    <p:sldId id="259" r:id="rId14"/>
    <p:sldId id="268" r:id="rId15"/>
    <p:sldId id="308" r:id="rId16"/>
    <p:sldId id="310" r:id="rId17"/>
    <p:sldId id="269" r:id="rId18"/>
    <p:sldId id="312" r:id="rId19"/>
    <p:sldId id="314" r:id="rId20"/>
    <p:sldId id="316" r:id="rId21"/>
    <p:sldId id="306" r:id="rId22"/>
    <p:sldId id="273" r:id="rId23"/>
    <p:sldId id="320" r:id="rId24"/>
    <p:sldId id="322" r:id="rId25"/>
    <p:sldId id="324" r:id="rId26"/>
    <p:sldId id="318" r:id="rId27"/>
    <p:sldId id="274" r:id="rId28"/>
    <p:sldId id="276" r:id="rId29"/>
    <p:sldId id="282" r:id="rId30"/>
    <p:sldId id="279" r:id="rId31"/>
    <p:sldId id="280" r:id="rId32"/>
    <p:sldId id="28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2" autoAdjust="0"/>
    <p:restoredTop sz="94660"/>
  </p:normalViewPr>
  <p:slideViewPr>
    <p:cSldViewPr>
      <p:cViewPr varScale="1">
        <p:scale>
          <a:sx n="70" d="100"/>
          <a:sy n="70" d="100"/>
        </p:scale>
        <p:origin x="9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0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8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2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60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90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2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5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6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3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3E557-90C0-472F-94C1-41E1BF2B6E59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B9C9A-85BE-4DEE-8DFF-1F47967FF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68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#f2212009"/><Relationship Id="rId2" Type="http://schemas.openxmlformats.org/officeDocument/2006/relationships/hyperlink" Target="#f2212033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Požární ochrana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9</a:t>
            </a:r>
            <a:r>
              <a:rPr lang="cs-CZ" smtClean="0"/>
              <a:t>.4.2020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453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Školení a odborná příprava zaměstnanců o požární ochraně</a:t>
            </a:r>
          </a:p>
          <a:p>
            <a:pPr lvl="1"/>
            <a:r>
              <a:rPr lang="cs-CZ" dirty="0" smtClean="0"/>
              <a:t>pravidelné </a:t>
            </a:r>
            <a:r>
              <a:rPr lang="cs-CZ" dirty="0"/>
              <a:t>školení zaměstnanců o požární ochraně a odbornou přípravu zaměstnanců zařazených do preventivních požárních </a:t>
            </a:r>
            <a:r>
              <a:rPr lang="cs-CZ" dirty="0" smtClean="0"/>
              <a:t>hlídek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/>
              <a:t>preventistů</a:t>
            </a:r>
            <a:r>
              <a:rPr lang="cs-CZ" dirty="0"/>
              <a:t> požární ochrany.</a:t>
            </a:r>
          </a:p>
          <a:p>
            <a:pPr lvl="1"/>
            <a:r>
              <a:rPr lang="cs-CZ" dirty="0" smtClean="0"/>
              <a:t>všechny </a:t>
            </a:r>
            <a:r>
              <a:rPr lang="cs-CZ" dirty="0"/>
              <a:t>fyzické osoby, které jsou v pracovním nebo jiném obdobném poměru k právnické osobě nebo podnikající fyzické </a:t>
            </a:r>
            <a:r>
              <a:rPr lang="cs-CZ" dirty="0" smtClean="0"/>
              <a:t>osobě.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smtClean="0"/>
              <a:t>zvlášť </a:t>
            </a:r>
            <a:r>
              <a:rPr lang="cs-CZ" dirty="0"/>
              <a:t>pro vedoucí zaměstnance a zvlášť pro ostatní zaměstnance.</a:t>
            </a:r>
          </a:p>
          <a:p>
            <a:pPr marL="0" indent="0">
              <a:buNone/>
            </a:pPr>
            <a:r>
              <a:rPr lang="cs-CZ" dirty="0" smtClean="0"/>
              <a:t>U </a:t>
            </a:r>
            <a:r>
              <a:rPr lang="cs-CZ" dirty="0"/>
              <a:t>právnických osob a podnikajících fyzických osob </a:t>
            </a:r>
            <a:r>
              <a:rPr lang="cs-CZ" dirty="0" smtClean="0"/>
              <a:t>provádí školení (se zvýšeným požárním nebezpečím):</a:t>
            </a:r>
            <a:endParaRPr lang="cs-CZ" dirty="0"/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nebo technik požární ochrany školení vedoucích zaměstnanců o požární ochraně,</a:t>
            </a:r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nebo technik požární ochrany odbornou přípravu </a:t>
            </a:r>
            <a:r>
              <a:rPr lang="cs-CZ" dirty="0" err="1"/>
              <a:t>preventistů</a:t>
            </a:r>
            <a:r>
              <a:rPr lang="cs-CZ" dirty="0"/>
              <a:t> požární ochrany a zaměstnanců zařazených do preventivních požárních hlídek,</a:t>
            </a:r>
          </a:p>
          <a:p>
            <a:pPr lvl="1"/>
            <a:r>
              <a:rPr lang="cs-CZ" dirty="0" smtClean="0"/>
              <a:t>proškolený </a:t>
            </a:r>
            <a:r>
              <a:rPr lang="cs-CZ" dirty="0"/>
              <a:t>vedoucí zaměstnanec nebo </a:t>
            </a:r>
            <a:r>
              <a:rPr lang="cs-CZ" dirty="0" err="1"/>
              <a:t>preventista</a:t>
            </a:r>
            <a:r>
              <a:rPr lang="cs-CZ" dirty="0"/>
              <a:t> požární ochrany školení ostatních zaměstnanců o požární ochraně.</a:t>
            </a:r>
          </a:p>
          <a:p>
            <a:pPr marL="0" indent="0">
              <a:buNone/>
            </a:pPr>
            <a:r>
              <a:rPr lang="cs-CZ" dirty="0" smtClean="0"/>
              <a:t>U </a:t>
            </a:r>
            <a:r>
              <a:rPr lang="cs-CZ" dirty="0"/>
              <a:t>právnických osob a podnikajících fyzických osob </a:t>
            </a:r>
            <a:r>
              <a:rPr lang="cs-CZ" dirty="0" smtClean="0"/>
              <a:t>provádí školení (s vysokým požárním nebezpečím)</a:t>
            </a:r>
            <a:endParaRPr lang="cs-CZ" dirty="0"/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nebo technik požární ochrany školení vedoucích zaměstnanců o požární ochraně,</a:t>
            </a:r>
          </a:p>
          <a:p>
            <a:pPr lvl="1"/>
            <a:r>
              <a:rPr lang="cs-CZ" dirty="0" smtClean="0"/>
              <a:t>odborně </a:t>
            </a:r>
            <a:r>
              <a:rPr lang="cs-CZ" dirty="0"/>
              <a:t>způsobilá osoba odbornou přípravu </a:t>
            </a:r>
            <a:r>
              <a:rPr lang="cs-CZ" dirty="0" err="1"/>
              <a:t>preventistů</a:t>
            </a:r>
            <a:r>
              <a:rPr lang="cs-CZ" dirty="0"/>
              <a:t> požární ochrany a zaměstnanců zařazených do preventivních požárních hlídek,</a:t>
            </a:r>
          </a:p>
          <a:p>
            <a:pPr lvl="1"/>
            <a:r>
              <a:rPr lang="cs-CZ" dirty="0" smtClean="0"/>
              <a:t>technik </a:t>
            </a:r>
            <a:r>
              <a:rPr lang="cs-CZ" dirty="0"/>
              <a:t>požární ochrany nebo proškolený vedoucí zaměstnanec školení ostatních zaměstnanců o požární ochraně.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772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Členění provozovaných činností podle požárního nebezpečí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bez zvýšeného požárního nebezpečí,</a:t>
            </a:r>
          </a:p>
          <a:p>
            <a:r>
              <a:rPr lang="cs-CZ" b="1" dirty="0"/>
              <a:t>b)</a:t>
            </a:r>
            <a:r>
              <a:rPr lang="cs-CZ" dirty="0"/>
              <a:t> se zvýšeným požárním nebezpečím,</a:t>
            </a:r>
          </a:p>
          <a:p>
            <a:r>
              <a:rPr lang="cs-CZ" b="1" dirty="0"/>
              <a:t>c)</a:t>
            </a:r>
            <a:r>
              <a:rPr lang="cs-CZ" dirty="0"/>
              <a:t> s vysokým požárním nebezpečím.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992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Zvýšené požární nebezpeční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provozované činnosti se zvýšeným požárním nebezpečím se považují činnosti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vyskytují v jednom prostoru nebo požárním </a:t>
            </a:r>
            <a:r>
              <a:rPr lang="cs-CZ" dirty="0" smtClean="0"/>
              <a:t>úseku</a:t>
            </a:r>
            <a:r>
              <a:rPr lang="cs-CZ" dirty="0"/>
              <a:t> látky a směsi klasifikované podle zvláštního právního předpisu upravujícího oblast chemických </a:t>
            </a:r>
            <a:r>
              <a:rPr lang="cs-CZ" dirty="0" smtClean="0"/>
              <a:t>látek</a:t>
            </a:r>
            <a:r>
              <a:rPr lang="cs-CZ" dirty="0"/>
              <a:t> 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vyskytují hořlavé nebo hoření podporující plyny v zásobnících, případně v nádobách (sudech, lahvích nebo kartuších), se součtem vnitřních objemů těchto nádob převyšujícím 100 litrů umístěných v jednom prostoru nebo požárním úseku...</a:t>
            </a:r>
          </a:p>
          <a:p>
            <a:r>
              <a:rPr lang="cs-CZ" dirty="0" smtClean="0"/>
              <a:t>u </a:t>
            </a:r>
            <a:r>
              <a:rPr lang="cs-CZ" dirty="0"/>
              <a:t>kterých se při výrobě nebo manipulaci vyskytuje hořlavý prach nebo páry hořlavých kapalin v ovzduší nebo v zařízení v takové míře, že nelze vyloučit vznik výbušné koncentrace nebo se hořlavý prach usazuje v souvislé vrstvě nejméně 1 mm,</a:t>
            </a:r>
          </a:p>
          <a:p>
            <a:r>
              <a:rPr lang="cs-CZ" dirty="0" smtClean="0"/>
              <a:t>ve </a:t>
            </a:r>
            <a:r>
              <a:rPr lang="cs-CZ" dirty="0"/>
              <a:t>výrobních provozech, ve kterých se na pracovištích s nejméně třemi zaměstnanci vyskytuje nahodilé požární zatížení 15 kg/m</a:t>
            </a:r>
            <a:r>
              <a:rPr lang="cs-CZ" baseline="30000" dirty="0"/>
              <a:t>2</a:t>
            </a:r>
            <a:r>
              <a:rPr lang="cs-CZ" dirty="0"/>
              <a:t> a vyšší,</a:t>
            </a:r>
          </a:p>
          <a:p>
            <a:r>
              <a:rPr lang="cs-CZ" dirty="0" smtClean="0"/>
              <a:t>v </a:t>
            </a:r>
            <a:r>
              <a:rPr lang="cs-CZ" dirty="0"/>
              <a:t>prostorách, ve kterých se vyskytuje nahodilé požární zatížení 120 kg/m</a:t>
            </a:r>
            <a:r>
              <a:rPr lang="cs-CZ" baseline="30000" dirty="0"/>
              <a:t>2</a:t>
            </a:r>
            <a:r>
              <a:rPr lang="cs-CZ" dirty="0"/>
              <a:t> a vyšší,</a:t>
            </a:r>
          </a:p>
          <a:p>
            <a:r>
              <a:rPr lang="cs-CZ" dirty="0" smtClean="0"/>
              <a:t>při </a:t>
            </a:r>
            <a:r>
              <a:rPr lang="cs-CZ" dirty="0"/>
              <a:t>nichž se používá otevřený oheň nebo jiné zdroje zapálení v bezprostřední přítomnosti hořlavých látek v pevném, kapalném nebo plynném stavu, kromě lokálních spotřebičů a zdrojů tepla určených k vytápění, vaření a ohřevu vody,</a:t>
            </a:r>
          </a:p>
          <a:p>
            <a:r>
              <a:rPr lang="cs-CZ" dirty="0" smtClean="0"/>
              <a:t>v budovách</a:t>
            </a:r>
            <a:r>
              <a:rPr lang="cs-CZ" dirty="0"/>
              <a:t> o sedmi a více nadzemních podlažích nebo o výšce větší než 22,5 m, kromě bytových </a:t>
            </a:r>
            <a:r>
              <a:rPr lang="cs-CZ" dirty="0" smtClean="0"/>
              <a:t>domů,</a:t>
            </a:r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stavbách pro shromažďování většího počtu </a:t>
            </a:r>
            <a:r>
              <a:rPr lang="cs-CZ" dirty="0" smtClean="0"/>
              <a:t>osob,</a:t>
            </a:r>
            <a:r>
              <a:rPr lang="cs-CZ" dirty="0"/>
              <a:t> ve stavbách pro </a:t>
            </a:r>
            <a:r>
              <a:rPr lang="cs-CZ" dirty="0" smtClean="0"/>
              <a:t>obchod,</a:t>
            </a:r>
            <a:r>
              <a:rPr lang="cs-CZ" dirty="0"/>
              <a:t> ve stavbách ubytovacích </a:t>
            </a:r>
            <a:r>
              <a:rPr lang="cs-CZ" dirty="0" smtClean="0"/>
              <a:t>zařízení</a:t>
            </a:r>
            <a:r>
              <a:rPr lang="cs-CZ" dirty="0"/>
              <a:t> a ve stavbách, které jsou na základě kolaudačního rozhodnutí určeny pro osoby se sníženou schopností pohybu a </a:t>
            </a:r>
            <a:r>
              <a:rPr lang="cs-CZ" dirty="0" smtClean="0"/>
              <a:t>orientace,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podzemních prostorách určených pro poskytování služeb nebo obchod s nahodilým požárním zatížením 15 kg/m</a:t>
            </a:r>
            <a:r>
              <a:rPr lang="cs-CZ" baseline="30000" dirty="0"/>
              <a:t>2</a:t>
            </a:r>
            <a:r>
              <a:rPr lang="cs-CZ" dirty="0"/>
              <a:t> a vyšším, ve kterých se může současně vyskytovat sedm a více osob,</a:t>
            </a:r>
          </a:p>
          <a:p>
            <a:r>
              <a:rPr lang="cs-CZ" dirty="0" smtClean="0"/>
              <a:t>u </a:t>
            </a:r>
            <a:r>
              <a:rPr lang="cs-CZ" dirty="0"/>
              <a:t>kterých nejsou běžné podmínky pro zásah.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460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požární nebezpeční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provozované činnosti s vysokým požárním nebezpečím se považují činnosti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vyskytují látky a směsi klasifikované podle zvláštního právního předpisu upravujícího oblast chemických </a:t>
            </a:r>
            <a:r>
              <a:rPr lang="cs-CZ" dirty="0" smtClean="0"/>
              <a:t>látek</a:t>
            </a:r>
            <a:r>
              <a:rPr lang="cs-CZ" dirty="0"/>
              <a:t> jako oxidující, extrémně hořlavé, vysoce hořlavé a hořlavé...</a:t>
            </a:r>
          </a:p>
          <a:p>
            <a:r>
              <a:rPr lang="cs-CZ" dirty="0" smtClean="0"/>
              <a:t>při </a:t>
            </a:r>
            <a:r>
              <a:rPr lang="cs-CZ" dirty="0"/>
              <a:t>nichž se vyrábějí nebo plní do zásobníků, cisteren nebo nádob hořlavé kapaliny nebo hořlavé plyny anebo hoření podporující plyny s roční produkcí 5 000 tun a vyšší,</a:t>
            </a:r>
          </a:p>
          <a:p>
            <a:r>
              <a:rPr lang="cs-CZ" dirty="0" smtClean="0"/>
              <a:t>v </a:t>
            </a:r>
            <a:r>
              <a:rPr lang="cs-CZ" dirty="0"/>
              <a:t>provozech, ve kterých se přečerpáváním a zvyšováním tlaku v potrubí o vnitřním průměru 0,8 m a větším zabezpečuje přeprava kapalných nebo plynných látek a směsí klasifikovaných podle zvláštního právního předpisu upravujícího oblast chemických </a:t>
            </a:r>
            <a:r>
              <a:rPr lang="cs-CZ" dirty="0" smtClean="0"/>
              <a:t>látek</a:t>
            </a:r>
            <a:r>
              <a:rPr lang="cs-CZ" b="1" u="sng" baseline="30000" dirty="0"/>
              <a:t> </a:t>
            </a:r>
            <a:r>
              <a:rPr lang="cs-CZ" dirty="0" smtClean="0"/>
              <a:t>jako </a:t>
            </a:r>
            <a:r>
              <a:rPr lang="cs-CZ" dirty="0"/>
              <a:t>extrémně hořlavé, vysoce hořlavé a hořlavé, anebo kapalných nebo plynných látek a směsí, které splňují kritéria tříd a kategorií nebezpečnosti 2.2 až 2.4; 2.6; 2.8 typu A až F; 2.9; 2.11 až 2.13 a 2.15 typu A až F stanovených v přímo použitelném předpisu Evropské </a:t>
            </a:r>
            <a:r>
              <a:rPr lang="cs-CZ" dirty="0" smtClean="0"/>
              <a:t>unie,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budovách o 15 a více nadzemních podlažích nebo o výšce větší než 45 m,</a:t>
            </a:r>
          </a:p>
          <a:p>
            <a:r>
              <a:rPr lang="cs-CZ" dirty="0" smtClean="0"/>
              <a:t>v </a:t>
            </a:r>
            <a:r>
              <a:rPr lang="cs-CZ" dirty="0"/>
              <a:t>podzemních prostorách s nahodilým požárním zatížením 15 kg/m</a:t>
            </a:r>
            <a:r>
              <a:rPr lang="cs-CZ" baseline="30000" dirty="0"/>
              <a:t>2</a:t>
            </a:r>
            <a:r>
              <a:rPr lang="cs-CZ" dirty="0"/>
              <a:t> a vyšším, ve kterých se může současně vyskytovat více než 200 osob.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214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VĚCNÉ </a:t>
            </a:r>
            <a:r>
              <a:rPr lang="cs-CZ" sz="1800" b="1" dirty="0"/>
              <a:t>PROSTŘEDKY POŽÁRNÍ OCHRANY A POŽÁRNĚ </a:t>
            </a:r>
            <a:r>
              <a:rPr lang="cs-CZ" sz="1800" b="1" dirty="0" smtClean="0"/>
              <a:t>BEZPEČNOSTNÍ ZAŘÍZENÍ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40000" lnSpcReduction="20000"/>
          </a:bodyPr>
          <a:lstStyle/>
          <a:p>
            <a:r>
              <a:rPr lang="cs-CZ" dirty="0" smtClean="0"/>
              <a:t>Množství</a:t>
            </a:r>
            <a:r>
              <a:rPr lang="cs-CZ" dirty="0"/>
              <a:t>, druhy a způsob vybavení prostor a zařízení </a:t>
            </a:r>
            <a:r>
              <a:rPr lang="cs-CZ" dirty="0" smtClean="0"/>
              <a:t>věcnými </a:t>
            </a:r>
            <a:r>
              <a:rPr lang="cs-CZ" dirty="0"/>
              <a:t>prostředky požární ochrany a požárně bezpečnostními zařízeními vyplývá z požárně bezpečnostního řešení </a:t>
            </a:r>
            <a:r>
              <a:rPr lang="cs-CZ" dirty="0" smtClean="0"/>
              <a:t>stavby</a:t>
            </a:r>
          </a:p>
          <a:p>
            <a:r>
              <a:rPr lang="cs-CZ" dirty="0" smtClean="0"/>
              <a:t>Druhy </a:t>
            </a:r>
            <a:r>
              <a:rPr lang="cs-CZ" dirty="0"/>
              <a:t>věcných prostředků požární ochrany se rozumí</a:t>
            </a:r>
          </a:p>
          <a:p>
            <a:pPr lvl="1"/>
            <a:r>
              <a:rPr lang="cs-CZ" dirty="0" smtClean="0"/>
              <a:t>hasicí </a:t>
            </a:r>
            <a:r>
              <a:rPr lang="cs-CZ" dirty="0"/>
              <a:t>přístroje (přenosné, přívěsné a pojízdné),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ochranné prostředky,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pro záchranu a evakuaci osob (např. seskokové matrace, plachty a záchranné tunely, žebříky, hydraulické vyprošťovací zařízení, pneumatické vaky),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pro práci ve výškách, nad volnými hloubkami, na vodě, ve vodě a pod hladinou,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pro práci s nebezpečnými látkami a pro dekontaminaci, analyzátory plynů, kapalin a nebezpečných látek,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výzbroj, stejnokrojové a výstrojní součástky a doplňky,</a:t>
            </a:r>
          </a:p>
          <a:p>
            <a:pPr lvl="1"/>
            <a:r>
              <a:rPr lang="cs-CZ" dirty="0" smtClean="0"/>
              <a:t>spojovací </a:t>
            </a:r>
            <a:r>
              <a:rPr lang="cs-CZ" dirty="0"/>
              <a:t>a komunikační prostředky a technologie operačních středisek,</a:t>
            </a:r>
          </a:p>
          <a:p>
            <a:pPr lvl="1"/>
            <a:r>
              <a:rPr lang="cs-CZ" dirty="0" smtClean="0"/>
              <a:t>hasiva </a:t>
            </a:r>
            <a:r>
              <a:rPr lang="cs-CZ" dirty="0"/>
              <a:t>a příměsi do hasiv,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příslušenství,</a:t>
            </a:r>
          </a:p>
          <a:p>
            <a:pPr lvl="1"/>
            <a:r>
              <a:rPr lang="cs-CZ" dirty="0" smtClean="0"/>
              <a:t>přenosné </a:t>
            </a:r>
            <a:r>
              <a:rPr lang="cs-CZ" dirty="0"/>
              <a:t>zásahové prostředky (např. požární stříkačky, generátory, ventilátory</a:t>
            </a:r>
            <a:r>
              <a:rPr lang="cs-CZ" dirty="0" smtClean="0"/>
              <a:t>).</a:t>
            </a:r>
          </a:p>
          <a:p>
            <a:r>
              <a:rPr lang="cs-CZ" dirty="0"/>
              <a:t>Umístění hasicích přístrojů</a:t>
            </a:r>
          </a:p>
          <a:p>
            <a:pPr lvl="1"/>
            <a:r>
              <a:rPr lang="cs-CZ" dirty="0" smtClean="0"/>
              <a:t>Umístění </a:t>
            </a:r>
            <a:r>
              <a:rPr lang="cs-CZ" dirty="0"/>
              <a:t>hasicích přístrojů musí umožňovat jejich snadné a rychlé použití.</a:t>
            </a:r>
          </a:p>
          <a:p>
            <a:pPr lvl="1"/>
            <a:r>
              <a:rPr lang="cs-CZ" dirty="0" smtClean="0"/>
              <a:t>Hasicí </a:t>
            </a:r>
            <a:r>
              <a:rPr lang="cs-CZ" dirty="0"/>
              <a:t>přístroje se umísťují tak, aby byly snadno viditelné a volně přístupné. Je-li to nezbytné (např. z provozních důvodů), lze hasicí přístroje umístit i do skrytých prostor. V případech, kdy je omezena nebo ztížena orientace osob z hlediska rozmístění hasicích přístrojů (např. v nepřehledných, rozlehlých nebo skrytých prostorách) se k označení umístění hasicích přístrojů použije příslušná požární </a:t>
            </a:r>
            <a:r>
              <a:rPr lang="cs-CZ" dirty="0" smtClean="0"/>
              <a:t>značka</a:t>
            </a:r>
            <a:r>
              <a:rPr lang="cs-CZ" b="1" u="sng" baseline="30000" dirty="0"/>
              <a:t> </a:t>
            </a:r>
            <a:r>
              <a:rPr lang="cs-CZ" dirty="0" smtClean="0"/>
              <a:t>umístěná </a:t>
            </a:r>
            <a:r>
              <a:rPr lang="cs-CZ" dirty="0"/>
              <a:t>na viditelném místě.</a:t>
            </a:r>
          </a:p>
          <a:p>
            <a:pPr lvl="1"/>
            <a:r>
              <a:rPr lang="cs-CZ" dirty="0" smtClean="0"/>
              <a:t>Hasicí </a:t>
            </a:r>
            <a:r>
              <a:rPr lang="cs-CZ" dirty="0"/>
              <a:t>přístroje se umísťují v místech, kde je nejvyšší pravděpodobnost vzniku požáru nebo v jejich dosahu. </a:t>
            </a:r>
            <a:endParaRPr lang="cs-CZ" dirty="0" smtClean="0"/>
          </a:p>
          <a:p>
            <a:pPr lvl="1"/>
            <a:r>
              <a:rPr lang="cs-CZ" dirty="0" smtClean="0"/>
              <a:t>umísťují se na </a:t>
            </a:r>
            <a:r>
              <a:rPr lang="cs-CZ" dirty="0"/>
              <a:t>svislé stavební konstrukci a v případě, že jsou k tomu konstrukčně přizpůsobeny, na vodorovné stavební konstrukci. </a:t>
            </a:r>
            <a:endParaRPr lang="cs-CZ" dirty="0" smtClean="0"/>
          </a:p>
          <a:p>
            <a:pPr lvl="1"/>
            <a:r>
              <a:rPr lang="cs-CZ" dirty="0" smtClean="0"/>
              <a:t>Rukojeť </a:t>
            </a:r>
            <a:r>
              <a:rPr lang="cs-CZ" dirty="0"/>
              <a:t>hasicího přístroje umístěného na svislé stavební konstrukci musí být nejvýše 1,5 m nad podlahou. Hasicí přístroje umístěné na podlaze nebo na jiné vodorovné stavební konstrukci musí být vhodným způsobem zajištěny proti pádu.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37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Třídy požáru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861021"/>
              </p:ext>
            </p:extLst>
          </p:nvPr>
        </p:nvGraphicFramePr>
        <p:xfrm>
          <a:off x="457200" y="160020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1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Třídy požáru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PEVNÝCH LÁTEK HOŘÍCÍCH PLAMENEM</a:t>
                      </a:r>
                      <a:r>
                        <a:rPr lang="cs-CZ" baseline="0" dirty="0" smtClean="0"/>
                        <a:t> NEBO ŽHNUTÍM (DŘEVO, UHLÍ, TEXTIL, PAPÍR, SLÁMA, PLASTY)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KAPALNÝCH LÁTEK A TĚCH,</a:t>
                      </a:r>
                      <a:r>
                        <a:rPr lang="cs-CZ" baseline="0" dirty="0" smtClean="0"/>
                        <a:t> KTERÉ DO KAPALNÉHO USKUPENÍ PŘECHÁZEJÍ (BENZIN, NAFTA, OLEJE BARVY A LAKY, ŘEDIDLA…)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POŽÁRY PLYNŮ (METAN, PROPAN)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LEHKÝCH ALKALICKÝCH KOVŮ (HOŘČÍK A JEHO SLITINY S HLINÍKEM)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HOŘENÍ JEDLÝCH OLEJŮ A TUKŮ VE FRITÉZÁCH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5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přenosných hasících přístrojů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Vodní přenosné hasící přístroje</a:t>
            </a:r>
          </a:p>
          <a:p>
            <a:pPr lvl="1"/>
            <a:r>
              <a:rPr lang="cs-CZ" dirty="0" smtClean="0"/>
              <a:t>Požár třídy A</a:t>
            </a:r>
          </a:p>
          <a:p>
            <a:r>
              <a:rPr lang="cs-CZ" dirty="0" smtClean="0"/>
              <a:t>Přenosné hasící přístroje používající vodní mlhu</a:t>
            </a:r>
          </a:p>
          <a:p>
            <a:pPr lvl="1"/>
            <a:r>
              <a:rPr lang="cs-CZ" dirty="0" smtClean="0"/>
              <a:t>Požár třídy A</a:t>
            </a:r>
          </a:p>
          <a:p>
            <a:pPr lvl="1"/>
            <a:r>
              <a:rPr lang="cs-CZ" dirty="0" smtClean="0"/>
              <a:t>Vodní mlha je nevodivá (lze hasit elektrická zařízení)</a:t>
            </a:r>
          </a:p>
          <a:p>
            <a:r>
              <a:rPr lang="cs-CZ" dirty="0" smtClean="0"/>
              <a:t>Pěnové přenosné hasící přístroje</a:t>
            </a:r>
          </a:p>
          <a:p>
            <a:pPr lvl="1"/>
            <a:r>
              <a:rPr lang="cs-CZ" dirty="0" smtClean="0"/>
              <a:t>Požár třídy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</a:p>
          <a:p>
            <a:r>
              <a:rPr lang="cs-CZ" dirty="0" smtClean="0"/>
              <a:t>Přenosné hasící přístroje s CO2</a:t>
            </a:r>
          </a:p>
          <a:p>
            <a:pPr lvl="1"/>
            <a:r>
              <a:rPr lang="cs-CZ" dirty="0" smtClean="0"/>
              <a:t>Čisté hasivo na požár třídy B a C</a:t>
            </a:r>
          </a:p>
          <a:p>
            <a:r>
              <a:rPr lang="cs-CZ" dirty="0" smtClean="0"/>
              <a:t>Přenosné hasící přístroje práškové</a:t>
            </a:r>
          </a:p>
          <a:p>
            <a:pPr lvl="1"/>
            <a:r>
              <a:rPr lang="cs-CZ" dirty="0" smtClean="0"/>
              <a:t>Požár třídy A,B,C a D</a:t>
            </a:r>
          </a:p>
          <a:p>
            <a:r>
              <a:rPr lang="cs-CZ" dirty="0" err="1" smtClean="0"/>
              <a:t>Halonové</a:t>
            </a:r>
            <a:r>
              <a:rPr lang="cs-CZ" dirty="0" smtClean="0"/>
              <a:t> přenosné hasící přístroje používající </a:t>
            </a:r>
            <a:r>
              <a:rPr lang="cs-CZ" dirty="0" err="1" smtClean="0"/>
              <a:t>halonové</a:t>
            </a:r>
            <a:r>
              <a:rPr lang="cs-CZ" dirty="0" smtClean="0"/>
              <a:t> alternativy</a:t>
            </a:r>
          </a:p>
          <a:p>
            <a:pPr lvl="1"/>
            <a:r>
              <a:rPr lang="cs-CZ" dirty="0" smtClean="0"/>
              <a:t>Požár třídy B a 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104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Požárně bezpečnostní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Druhy </a:t>
            </a:r>
            <a:r>
              <a:rPr lang="cs-CZ" dirty="0"/>
              <a:t>požárně bezpečnostních </a:t>
            </a:r>
            <a:r>
              <a:rPr lang="cs-CZ" dirty="0" smtClean="0"/>
              <a:t>zařízení</a:t>
            </a:r>
            <a:r>
              <a:rPr lang="cs-CZ" dirty="0"/>
              <a:t> se rozumí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požární signalizaci (např. elektrická požární signalizace, zařízení dálkového přenosu, zařízení pro detekci hořlavých plynů a par, autonomní požární signalizace, ruční požárně poplachové zařízení),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potlačení požáru nebo výbuchu (např. stabilní nebo </a:t>
            </a:r>
            <a:r>
              <a:rPr lang="cs-CZ" dirty="0" err="1"/>
              <a:t>polostabilní</a:t>
            </a:r>
            <a:r>
              <a:rPr lang="cs-CZ" dirty="0"/>
              <a:t> hasicí zařízení, automatické </a:t>
            </a:r>
            <a:r>
              <a:rPr lang="cs-CZ" dirty="0" err="1"/>
              <a:t>protivýbuchové</a:t>
            </a:r>
            <a:r>
              <a:rPr lang="cs-CZ" dirty="0"/>
              <a:t> zařízení, samočinné hasicí systémy),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usměrňování pohybu kouře při požáru (např. zařízení pro odvod kouře a tepla, zařízení přetlakové ventilace, kouřová klapka včetně ovládacího mechanismu, </a:t>
            </a:r>
            <a:r>
              <a:rPr lang="cs-CZ" dirty="0" err="1"/>
              <a:t>kouřotěsné</a:t>
            </a:r>
            <a:r>
              <a:rPr lang="cs-CZ" dirty="0"/>
              <a:t> dveře, zařízení přirozeného odvětrání kouře),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únik osob při požáru (např. požární nebo evakuační výtah, nouzové osvětlení, nouzové sdělovací zařízení, funkční vybavení dveří, bezpečnostní a výstražné zařízení),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zásobování požární vodou (např. vnější požární vodovod včetně nadzemních a podzemních hydrantů, plnících míst a požárních výtokových stojanů, vnitřní požární vodovod včetně nástěnných hydrantů, hadicových a hydrantových systémů, nezavodněné požární potrubí),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pro omezení šíření požáru (např. požární klapka, požární dveře a požární uzávěry otvorů včetně jejich funkčního vybavení, systémy a prvky zajišťující zvýšení požární odolnosti stavebních konstrukcí nebo snížení hořlavosti stavebních hmot, vodní clony, požární přepážky a ucpávky),</a:t>
            </a:r>
          </a:p>
          <a:p>
            <a:pPr lvl="1"/>
            <a:r>
              <a:rPr lang="cs-CZ" dirty="0" smtClean="0"/>
              <a:t>náhradní </a:t>
            </a:r>
            <a:r>
              <a:rPr lang="cs-CZ" dirty="0"/>
              <a:t>zdroje a prostředky určené k zajištění provozuschopnosti požárně bezpečnostních zařízení, zdroje nebo zásoba hasebních látek u zařízení pro potlačení požáru nebo výbuchu a zařízení pro zásobování požární vodou, zdroje vody určené k hašení požárů,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zamezující iniciaci požáru nebo výbuchu.</a:t>
            </a:r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prostorách a zařízeních právnických osob a podnikajících fyzických osob, u nichž nebylo stanoveno množství, druhy a způsob vybavení věcnými prostředky požární ochrany a požárně bezpečnostními </a:t>
            </a:r>
            <a:r>
              <a:rPr lang="cs-CZ" dirty="0" smtClean="0"/>
              <a:t>zařízeními </a:t>
            </a:r>
            <a:r>
              <a:rPr lang="cs-CZ" dirty="0"/>
              <a:t>se zabezpečují a instalují alespoň</a:t>
            </a:r>
          </a:p>
          <a:p>
            <a:pPr lvl="1"/>
            <a:r>
              <a:rPr lang="cs-CZ" dirty="0" smtClean="0"/>
              <a:t>na </a:t>
            </a:r>
            <a:r>
              <a:rPr lang="cs-CZ" dirty="0"/>
              <a:t>každých započatých 200 m</a:t>
            </a:r>
            <a:r>
              <a:rPr lang="cs-CZ" baseline="30000" dirty="0"/>
              <a:t>2</a:t>
            </a:r>
            <a:r>
              <a:rPr lang="cs-CZ" dirty="0"/>
              <a:t> půdorysné plochy podlaží objektu přenosné hasicí </a:t>
            </a:r>
            <a:r>
              <a:rPr lang="cs-CZ" dirty="0" smtClean="0"/>
              <a:t>přístroje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580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Elektrická požární signalizace je soubor technických zařízení, která slouží k tomu, aby detekovala požár, a to již při jeho vzniku a rychle přivolala na místo vzniku požáru osobu, která je schopna vznikající požár sama zlikvidovat nebo přivolat další pomoc. </a:t>
            </a:r>
          </a:p>
          <a:p>
            <a:r>
              <a:rPr lang="cs-CZ" dirty="0" smtClean="0"/>
              <a:t>Kromě uvedených vlastností může ještě ovládat automatické protipožární zařízení, Stabilní hasící zařízení (SHZ), kouřové klapky, elektrické zámky na nouzových východech apod. </a:t>
            </a:r>
          </a:p>
          <a:p>
            <a:r>
              <a:rPr lang="cs-CZ" dirty="0" smtClean="0"/>
              <a:t>Systém EPS zpravidla tvoří: </a:t>
            </a:r>
          </a:p>
          <a:p>
            <a:pPr lvl="1"/>
            <a:r>
              <a:rPr lang="cs-CZ" dirty="0" smtClean="0"/>
              <a:t>Ústředna EPS</a:t>
            </a:r>
          </a:p>
          <a:p>
            <a:pPr lvl="1"/>
            <a:r>
              <a:rPr lang="cs-CZ" dirty="0" smtClean="0"/>
              <a:t>Požární hlásiče </a:t>
            </a:r>
            <a:endParaRPr lang="cs-CZ" dirty="0"/>
          </a:p>
          <a:p>
            <a:pPr lvl="1"/>
            <a:r>
              <a:rPr lang="cs-CZ" dirty="0" smtClean="0"/>
              <a:t>Požární poplachová zařízení</a:t>
            </a:r>
          </a:p>
          <a:p>
            <a:pPr lvl="1"/>
            <a:r>
              <a:rPr lang="cs-CZ" dirty="0" smtClean="0"/>
              <a:t>Zařízení pro přenos požárního poplachu </a:t>
            </a:r>
          </a:p>
          <a:p>
            <a:pPr lvl="1"/>
            <a:r>
              <a:rPr lang="cs-CZ" dirty="0" smtClean="0"/>
              <a:t>Obslužné pole požární ochrany (OPPO) </a:t>
            </a:r>
            <a:endParaRPr lang="cs-CZ" dirty="0"/>
          </a:p>
          <a:p>
            <a:pPr lvl="1"/>
            <a:r>
              <a:rPr lang="cs-CZ" dirty="0" smtClean="0"/>
              <a:t>Ovládací panely </a:t>
            </a:r>
            <a:endParaRPr lang="cs-CZ" dirty="0"/>
          </a:p>
          <a:p>
            <a:pPr lvl="1"/>
            <a:r>
              <a:rPr lang="cs-CZ" dirty="0" smtClean="0"/>
              <a:t>Klíčový trezor požární ochrany (KPTO) </a:t>
            </a:r>
            <a:endParaRPr lang="cs-CZ" dirty="0"/>
          </a:p>
          <a:p>
            <a:pPr lvl="1"/>
            <a:r>
              <a:rPr lang="cs-CZ" dirty="0" smtClean="0"/>
              <a:t>Řídící jednotka samočinného zařízení požární ochrany</a:t>
            </a:r>
          </a:p>
          <a:p>
            <a:pPr lvl="1"/>
            <a:r>
              <a:rPr lang="cs-CZ" dirty="0" smtClean="0"/>
              <a:t>Zařízení pro přenos hlášení poruchových stavů</a:t>
            </a:r>
          </a:p>
          <a:p>
            <a:pPr lvl="1"/>
            <a:r>
              <a:rPr lang="cs-CZ" dirty="0" smtClean="0"/>
              <a:t>Přídržné magnety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312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Požární hlásiče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Požární hlásiče manuální </a:t>
            </a:r>
          </a:p>
          <a:p>
            <a:pPr lvl="1"/>
            <a:r>
              <a:rPr lang="cs-CZ" dirty="0" smtClean="0"/>
              <a:t>Tlačítkové hlásiče (adresné, neadresné)</a:t>
            </a:r>
          </a:p>
          <a:p>
            <a:r>
              <a:rPr lang="cs-CZ" dirty="0" smtClean="0"/>
              <a:t>Požární hlásiče automatické</a:t>
            </a:r>
          </a:p>
          <a:p>
            <a:pPr lvl="1"/>
            <a:r>
              <a:rPr lang="cs-CZ" dirty="0"/>
              <a:t>zařízení, která reagují na vnější průvodní jevy požáru,</a:t>
            </a:r>
          </a:p>
          <a:p>
            <a:pPr lvl="1"/>
            <a:r>
              <a:rPr lang="cs-CZ" dirty="0"/>
              <a:t>typ hlásiče musí odpovídat předpokládanému druhu požáru a způsobu jeho šíření. </a:t>
            </a:r>
          </a:p>
          <a:p>
            <a:r>
              <a:rPr lang="cs-CZ" dirty="0" smtClean="0"/>
              <a:t>Typy hlásičů</a:t>
            </a:r>
          </a:p>
          <a:p>
            <a:pPr lvl="1"/>
            <a:r>
              <a:rPr lang="cs-CZ" dirty="0"/>
              <a:t>ionizační </a:t>
            </a:r>
          </a:p>
          <a:p>
            <a:pPr lvl="2"/>
            <a:r>
              <a:rPr lang="cs-CZ" dirty="0"/>
              <a:t>detekují plyny a kouř na bázi uhlíku. Jsou velmi citlivé a reagují na kouř lidskému oku neviditelný</a:t>
            </a:r>
          </a:p>
          <a:p>
            <a:pPr lvl="1"/>
            <a:r>
              <a:rPr lang="cs-CZ" dirty="0"/>
              <a:t>optické </a:t>
            </a:r>
          </a:p>
          <a:p>
            <a:pPr lvl="2"/>
            <a:r>
              <a:rPr lang="cs-CZ" dirty="0"/>
              <a:t>detekují kouř pomocí změny intenzity pulzujícího </a:t>
            </a:r>
            <a:r>
              <a:rPr lang="cs-CZ" dirty="0" err="1"/>
              <a:t>infrapaprsku</a:t>
            </a:r>
            <a:r>
              <a:rPr lang="cs-CZ" dirty="0"/>
              <a:t> dopadajícího na fotodiodu</a:t>
            </a:r>
          </a:p>
          <a:p>
            <a:pPr lvl="2"/>
            <a:r>
              <a:rPr lang="cs-CZ" dirty="0"/>
              <a:t>nejpoužívanější</a:t>
            </a:r>
          </a:p>
          <a:p>
            <a:pPr lvl="1"/>
            <a:r>
              <a:rPr lang="cs-CZ" dirty="0"/>
              <a:t>tepelné </a:t>
            </a:r>
          </a:p>
          <a:p>
            <a:pPr lvl="2"/>
            <a:r>
              <a:rPr lang="cs-CZ" dirty="0"/>
              <a:t>reagují na okolní teplotu</a:t>
            </a:r>
          </a:p>
          <a:p>
            <a:pPr lvl="1"/>
            <a:r>
              <a:rPr lang="cs-CZ" dirty="0"/>
              <a:t>kombinované </a:t>
            </a:r>
          </a:p>
          <a:p>
            <a:pPr lvl="2"/>
            <a:r>
              <a:rPr lang="cs-CZ" dirty="0"/>
              <a:t>V místech ,kde je nutné minimalizovat plané poplachy </a:t>
            </a:r>
          </a:p>
          <a:p>
            <a:pPr lvl="2"/>
            <a:r>
              <a:rPr lang="cs-CZ" dirty="0"/>
              <a:t>Např. opticko-kouřové</a:t>
            </a:r>
          </a:p>
          <a:p>
            <a:pPr lvl="1"/>
            <a:r>
              <a:rPr lang="cs-CZ" dirty="0"/>
              <a:t>Lineární hlásič</a:t>
            </a:r>
          </a:p>
          <a:p>
            <a:pPr lvl="2"/>
            <a:r>
              <a:rPr lang="cs-CZ" dirty="0"/>
              <a:t>je používán tam, kde není možno z důvodu konstrukce budovy použít hlásiče předchozí.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4893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Zákon 133/1985 o požární ochraně</a:t>
            </a:r>
          </a:p>
          <a:p>
            <a:r>
              <a:rPr lang="cs-CZ" dirty="0"/>
              <a:t>Zákon 320/2015 o Hasičském záchranném sboru</a:t>
            </a:r>
          </a:p>
          <a:p>
            <a:r>
              <a:rPr lang="cs-CZ" dirty="0"/>
              <a:t>Zákon 172/2001 k provedení zákona o požární ochraně</a:t>
            </a:r>
          </a:p>
          <a:p>
            <a:r>
              <a:rPr lang="cs-CZ" dirty="0"/>
              <a:t>Zákon 246/2001 o stanovení podmínek požární bezpečnosti a výkonu státního 			požárního dozoru (vyhláška o požární prevenci)</a:t>
            </a:r>
          </a:p>
          <a:p>
            <a:r>
              <a:rPr lang="cs-CZ" dirty="0"/>
              <a:t>Zákon 247/2001 o organizaci a činnosti jednotek požární ochrany</a:t>
            </a:r>
          </a:p>
          <a:p>
            <a:r>
              <a:rPr lang="cs-CZ" dirty="0"/>
              <a:t>Zákon 23/2008 o technických podmínkách požární ochrany staveb</a:t>
            </a:r>
          </a:p>
          <a:p>
            <a:r>
              <a:rPr lang="cs-CZ" dirty="0"/>
              <a:t>Zákon 34/2016 o čištění, kontrole a revizi spalinových cest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576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Požární poplachová zařízení </a:t>
            </a:r>
          </a:p>
          <a:p>
            <a:pPr lvl="1"/>
            <a:r>
              <a:rPr lang="cs-CZ" dirty="0" smtClean="0"/>
              <a:t>akustická</a:t>
            </a:r>
          </a:p>
          <a:p>
            <a:pPr lvl="2"/>
            <a:r>
              <a:rPr lang="cs-CZ" dirty="0"/>
              <a:t>sirény, bzučáky nebo požární zvony. V případě, že je ústředna EPS spojena s evakuačním rozhlasem, jsou prostřednictvím reproduktorů informovány osoby přehráváním předem nahraných zpráv.</a:t>
            </a:r>
            <a:endParaRPr lang="cs-CZ" dirty="0" smtClean="0"/>
          </a:p>
          <a:p>
            <a:pPr lvl="1"/>
            <a:r>
              <a:rPr lang="cs-CZ" dirty="0" smtClean="0"/>
              <a:t>optická. </a:t>
            </a:r>
          </a:p>
          <a:p>
            <a:pPr lvl="2"/>
            <a:r>
              <a:rPr lang="cs-CZ" dirty="0" smtClean="0"/>
              <a:t>především majáky, žárovková nebo výbojková signalizační světla, signálky, kontrolky nebo informační displeje. </a:t>
            </a:r>
            <a:endParaRPr lang="cs-CZ" dirty="0"/>
          </a:p>
          <a:p>
            <a:r>
              <a:rPr lang="cs-CZ" dirty="0" smtClean="0"/>
              <a:t>Zařízení pro přenos požárního poplachu</a:t>
            </a:r>
          </a:p>
          <a:p>
            <a:pPr lvl="1"/>
            <a:r>
              <a:rPr lang="cs-CZ" dirty="0" smtClean="0"/>
              <a:t> Prostřednictvím tohoto zařízení je propojena ústředna EZS s ohlašovnou požáru nebo s dispečinkem jednotky požární ochrany. Přenos může být místní nebo </a:t>
            </a:r>
            <a:r>
              <a:rPr lang="cs-CZ" dirty="0" err="1" smtClean="0"/>
              <a:t>dálkovýObslužné</a:t>
            </a:r>
            <a:r>
              <a:rPr lang="cs-CZ" dirty="0" smtClean="0"/>
              <a:t> pole požární ochrany (OPPO) </a:t>
            </a:r>
          </a:p>
          <a:p>
            <a:pPr lvl="1"/>
            <a:r>
              <a:rPr lang="cs-CZ" dirty="0" smtClean="0"/>
              <a:t>Je univerzální typizovaný ovladač pro všechny u nás používané ústředny EPS. </a:t>
            </a:r>
          </a:p>
          <a:p>
            <a:r>
              <a:rPr lang="cs-CZ" dirty="0" smtClean="0"/>
              <a:t>Klíčový trezor požární ochrany (KTPO) </a:t>
            </a:r>
          </a:p>
          <a:p>
            <a:pPr lvl="1"/>
            <a:r>
              <a:rPr lang="cs-CZ" dirty="0" smtClean="0"/>
              <a:t>speciální schránku sloužící k uložení klíčů od objektu.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98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Stabilní hasící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SHZ na bázi vody</a:t>
            </a:r>
          </a:p>
          <a:p>
            <a:pPr lvl="1"/>
            <a:r>
              <a:rPr lang="cs-CZ" dirty="0" err="1" smtClean="0"/>
              <a:t>Sprinklerové</a:t>
            </a:r>
            <a:r>
              <a:rPr lang="cs-CZ" dirty="0" smtClean="0"/>
              <a:t> systémy</a:t>
            </a:r>
          </a:p>
          <a:p>
            <a:pPr lvl="2"/>
            <a:r>
              <a:rPr lang="cs-CZ" dirty="0" smtClean="0"/>
              <a:t>Systémy suchého potrubí</a:t>
            </a:r>
          </a:p>
          <a:p>
            <a:pPr lvl="2"/>
            <a:r>
              <a:rPr lang="cs-CZ" dirty="0" smtClean="0"/>
              <a:t>Systémy mokrého potrubí</a:t>
            </a:r>
          </a:p>
          <a:p>
            <a:pPr lvl="1"/>
            <a:r>
              <a:rPr lang="cs-CZ" dirty="0" smtClean="0"/>
              <a:t>Systémy na bázi vodní mlhy</a:t>
            </a:r>
          </a:p>
          <a:p>
            <a:r>
              <a:rPr lang="cs-CZ" dirty="0" smtClean="0"/>
              <a:t>SHZ na bázi plynů</a:t>
            </a:r>
          </a:p>
          <a:p>
            <a:pPr lvl="1"/>
            <a:r>
              <a:rPr lang="cs-CZ" dirty="0" smtClean="0"/>
              <a:t>SHZ na bázi </a:t>
            </a:r>
            <a:r>
              <a:rPr lang="cs-CZ" dirty="0" err="1" smtClean="0"/>
              <a:t>halonových</a:t>
            </a:r>
            <a:r>
              <a:rPr lang="cs-CZ" dirty="0" smtClean="0"/>
              <a:t> alternativ (</a:t>
            </a:r>
            <a:r>
              <a:rPr lang="cs-CZ" dirty="0" err="1" smtClean="0"/>
              <a:t>heptafluorpropan</a:t>
            </a:r>
            <a:r>
              <a:rPr lang="cs-CZ" dirty="0" smtClean="0"/>
              <a:t>…)</a:t>
            </a:r>
          </a:p>
          <a:p>
            <a:pPr lvl="1"/>
            <a:r>
              <a:rPr lang="cs-CZ" dirty="0" smtClean="0"/>
              <a:t>SHZ na bázi inertních plynů a snížení koncentrace kyslíku</a:t>
            </a:r>
          </a:p>
        </p:txBody>
      </p:sp>
    </p:spTree>
    <p:extLst>
      <p:ext uri="{BB962C8B-B14F-4D97-AF65-F5344CB8AC3E}">
        <p14:creationId xmlns:p14="http://schemas.microsoft.com/office/powerpoint/2010/main" val="3230798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Složité podmínky pro zásah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činnosti</a:t>
            </a:r>
            <a:r>
              <a:rPr lang="cs-CZ" dirty="0"/>
              <a:t>, u kterých nejsou běžné podmínky pro zásah, a to za okolností, kdy jsou tyto činnosti provozovány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dispozičně složitých a nepřehledných </a:t>
            </a:r>
            <a:r>
              <a:rPr lang="cs-CZ" dirty="0" smtClean="0"/>
              <a:t>objektech </a:t>
            </a:r>
            <a:r>
              <a:rPr lang="cs-CZ" dirty="0"/>
              <a:t>(např. podzemní hromadné garáže, tunely nad 350 m délky, podzemní systémy hromadné dopravy osob),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prostorách a zařízeních, kde by vstup nebo činnost jednotky požární ochrany bez upozornění na zvláštní nebezpečí nebo postup hašení znamenal ohrožení zdraví a životů hasičů (např. výroba, skladování nebo prodej výbušin, pyrotechnických výrobků, hořlavých nebo hoření podporujících </a:t>
            </a:r>
            <a:r>
              <a:rPr lang="cs-CZ" dirty="0" smtClean="0"/>
              <a:t>plynů…m</a:t>
            </a:r>
            <a:r>
              <a:rPr lang="cs-CZ" dirty="0"/>
              <a:t>),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podmínek, při nichž se vyskytují vybrané nebezpečné chemické látky a přípravky v množství stejném nebo větším, než je množství uvedené v příloze č. 1 zvláštního právního </a:t>
            </a:r>
            <a:r>
              <a:rPr lang="cs-CZ" dirty="0" smtClean="0"/>
              <a:t>předpisu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 provozů chemické </a:t>
            </a:r>
            <a:r>
              <a:rPr lang="cs-CZ" dirty="0" smtClean="0"/>
              <a:t>výroby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 administrativních, školských a zdravotnických provozů uvedených v příloze č. </a:t>
            </a:r>
            <a:r>
              <a:rPr lang="cs-CZ" dirty="0" smtClean="0"/>
              <a:t>2 </a:t>
            </a:r>
            <a:r>
              <a:rPr lang="cs-CZ" dirty="0"/>
              <a:t>vyhlášky o 7 a více nadzemních podlažích, nebo o 4 a více nadzemních podlažích, pokud tyto objekty nemají zřízeny chráněné únikové cesty,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stavbách pro osoby se sníženou schopností pohybu a orientace, ve stavbách ubytovacích zařízení o 7 a více nadzemních podlažích nebo o 4 a více nadzemních podlažích, pokud tyto objekty nemají zřízeny chráněné únikové cesty,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stavbách pro shromažďování většího počtu osob a ve stavbách pro obchod</a:t>
            </a:r>
          </a:p>
        </p:txBody>
      </p:sp>
    </p:spTree>
    <p:extLst>
      <p:ext uri="{BB962C8B-B14F-4D97-AF65-F5344CB8AC3E}">
        <p14:creationId xmlns:p14="http://schemas.microsoft.com/office/powerpoint/2010/main" val="2157565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Evakuace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Faktory ovlivňující evakuaci</a:t>
            </a:r>
          </a:p>
          <a:p>
            <a:pPr lvl="1"/>
            <a:r>
              <a:rPr lang="cs-CZ" dirty="0" smtClean="0"/>
              <a:t>Zplodiny hoření</a:t>
            </a:r>
          </a:p>
          <a:p>
            <a:pPr lvl="1"/>
            <a:r>
              <a:rPr lang="cs-CZ" dirty="0" smtClean="0"/>
              <a:t>Nedostatek kyslíku</a:t>
            </a:r>
          </a:p>
          <a:p>
            <a:pPr lvl="1"/>
            <a:r>
              <a:rPr lang="cs-CZ" dirty="0" smtClean="0"/>
              <a:t>Plamen</a:t>
            </a:r>
          </a:p>
          <a:p>
            <a:pPr lvl="1"/>
            <a:r>
              <a:rPr lang="cs-CZ" dirty="0" smtClean="0"/>
              <a:t>Teplo</a:t>
            </a:r>
          </a:p>
          <a:p>
            <a:pPr lvl="1"/>
            <a:r>
              <a:rPr lang="cs-CZ" dirty="0" smtClean="0"/>
              <a:t>Psychický stav</a:t>
            </a:r>
          </a:p>
          <a:p>
            <a:pPr lvl="1"/>
            <a:r>
              <a:rPr lang="cs-CZ" dirty="0" smtClean="0"/>
              <a:t>Fyzický stav</a:t>
            </a:r>
          </a:p>
          <a:p>
            <a:r>
              <a:rPr lang="cs-CZ" dirty="0" smtClean="0"/>
              <a:t>Doba evakuace</a:t>
            </a:r>
          </a:p>
          <a:p>
            <a:pPr lvl="1"/>
            <a:r>
              <a:rPr lang="cs-CZ" dirty="0" smtClean="0"/>
              <a:t>Celková doba potřebná pro evakuaci osob z objektu (RSET) a dostupná doba pro evakuaci osob z objektu (ASET)</a:t>
            </a:r>
          </a:p>
          <a:p>
            <a:pPr lvl="1"/>
            <a:r>
              <a:rPr lang="cs-CZ" dirty="0" smtClean="0"/>
              <a:t>Cca 10 minut</a:t>
            </a:r>
          </a:p>
          <a:p>
            <a:pPr lvl="1"/>
            <a:r>
              <a:rPr lang="cs-CZ" dirty="0" smtClean="0"/>
              <a:t>Požární inženýrství</a:t>
            </a:r>
          </a:p>
          <a:p>
            <a:r>
              <a:rPr lang="cs-CZ" dirty="0" smtClean="0"/>
              <a:t>Faktory ovlivňující dobu evakuace</a:t>
            </a:r>
          </a:p>
          <a:p>
            <a:pPr lvl="1"/>
            <a:r>
              <a:rPr lang="cs-CZ" dirty="0" smtClean="0"/>
              <a:t>Způsob detekce požáru</a:t>
            </a:r>
          </a:p>
          <a:p>
            <a:pPr lvl="1"/>
            <a:r>
              <a:rPr lang="cs-CZ" dirty="0" smtClean="0"/>
              <a:t>Způsob vyhlášení evakuace</a:t>
            </a:r>
          </a:p>
          <a:p>
            <a:pPr lvl="1"/>
            <a:r>
              <a:rPr lang="cs-CZ" dirty="0" smtClean="0"/>
              <a:t>Dispoziční řešení stavby</a:t>
            </a:r>
          </a:p>
          <a:p>
            <a:pPr lvl="1"/>
            <a:r>
              <a:rPr lang="cs-CZ" dirty="0" smtClean="0"/>
              <a:t>Dobrý příklad</a:t>
            </a:r>
          </a:p>
          <a:p>
            <a:pPr lvl="1"/>
            <a:r>
              <a:rPr lang="cs-CZ" dirty="0" smtClean="0"/>
              <a:t>Pozornost</a:t>
            </a:r>
          </a:p>
          <a:p>
            <a:pPr lvl="1"/>
            <a:r>
              <a:rPr lang="cs-CZ" dirty="0" smtClean="0"/>
              <a:t>Školení a trénink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403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Evakuační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Současná evakuace (neřízená)</a:t>
            </a:r>
          </a:p>
          <a:p>
            <a:pPr lvl="1"/>
            <a:r>
              <a:rPr lang="cs-CZ" dirty="0" smtClean="0"/>
              <a:t>Organizačně jednodušší</a:t>
            </a:r>
          </a:p>
          <a:p>
            <a:pPr lvl="1"/>
            <a:r>
              <a:rPr lang="cs-CZ" dirty="0" smtClean="0"/>
              <a:t>Postačuje jasná a včasná výzva k evakuaci</a:t>
            </a:r>
          </a:p>
          <a:p>
            <a:pPr lvl="1"/>
            <a:r>
              <a:rPr lang="cs-CZ" dirty="0" smtClean="0"/>
              <a:t>V úzkých místech se mohou tvořit fronty</a:t>
            </a:r>
          </a:p>
          <a:p>
            <a:pPr lvl="1"/>
            <a:r>
              <a:rPr lang="cs-CZ" dirty="0" smtClean="0"/>
              <a:t>Rychlejší šíření požáru</a:t>
            </a:r>
          </a:p>
          <a:p>
            <a:r>
              <a:rPr lang="cs-CZ" dirty="0" smtClean="0"/>
              <a:t>Postupná evakuace (řízená)</a:t>
            </a:r>
          </a:p>
          <a:p>
            <a:pPr lvl="1"/>
            <a:r>
              <a:rPr lang="cs-CZ" dirty="0" smtClean="0"/>
              <a:t>Nutná pečlivá příprava a školení zaměstnanců</a:t>
            </a:r>
          </a:p>
          <a:p>
            <a:pPr lvl="1"/>
            <a:r>
              <a:rPr lang="cs-CZ" dirty="0" smtClean="0"/>
              <a:t>Nejprve evakuace osob z podlaží, kde je požár</a:t>
            </a:r>
          </a:p>
          <a:p>
            <a:pPr lvl="1"/>
            <a:r>
              <a:rPr lang="cs-CZ" dirty="0" smtClean="0"/>
              <a:t>Dále z podlaží nad požárem, následně z podlaží pod požárem a nakonec z ostatních podlaží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469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Únikové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Nechráněné</a:t>
            </a:r>
          </a:p>
          <a:p>
            <a:pPr lvl="1"/>
            <a:r>
              <a:rPr lang="cs-CZ" dirty="0" smtClean="0"/>
              <a:t>Jakýkoliv trvale volný komunikační prostor směřující z požárního úseku k východu na volné prostranství nebo do CHÚC</a:t>
            </a:r>
          </a:p>
          <a:p>
            <a:r>
              <a:rPr lang="cs-CZ" dirty="0" smtClean="0"/>
              <a:t>Částečně chráněné</a:t>
            </a:r>
          </a:p>
          <a:p>
            <a:pPr lvl="1"/>
            <a:r>
              <a:rPr lang="cs-CZ" dirty="0" smtClean="0"/>
              <a:t>Stejné podmínky jako nechráněné, navíc jsou situovány v požárním úseku bez požárního rizika</a:t>
            </a:r>
          </a:p>
          <a:p>
            <a:r>
              <a:rPr lang="cs-CZ" dirty="0" smtClean="0"/>
              <a:t>Chráněné</a:t>
            </a:r>
          </a:p>
          <a:p>
            <a:pPr lvl="1"/>
            <a:r>
              <a:rPr lang="cs-CZ" dirty="0" smtClean="0"/>
              <a:t>Musí být chráněny proti účinkům požáru a odvětrávány</a:t>
            </a:r>
          </a:p>
        </p:txBody>
      </p:sp>
    </p:spTree>
    <p:extLst>
      <p:ext uri="{BB962C8B-B14F-4D97-AF65-F5344CB8AC3E}">
        <p14:creationId xmlns:p14="http://schemas.microsoft.com/office/powerpoint/2010/main" val="3735449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Požární odolnost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požární </a:t>
            </a:r>
            <a:r>
              <a:rPr lang="cs-CZ" dirty="0"/>
              <a:t>odolnost stavebních konstrukcí je doba, po kterou jsou konstrukce schopny odolávat účinkům plamene a vysokým teplotám</a:t>
            </a:r>
            <a:r>
              <a:rPr lang="cs-CZ" dirty="0" smtClean="0"/>
              <a:t>.</a:t>
            </a:r>
          </a:p>
          <a:p>
            <a:r>
              <a:rPr lang="cs-CZ" dirty="0"/>
              <a:t>Uvádí se v minutách v základní hodnotové stupnici: </a:t>
            </a:r>
            <a:r>
              <a:rPr lang="cs-CZ" b="1" dirty="0" smtClean="0"/>
              <a:t>15, </a:t>
            </a:r>
            <a:r>
              <a:rPr lang="cs-CZ" b="1" dirty="0"/>
              <a:t>30, 45, 60, 90, 120 a 180</a:t>
            </a:r>
            <a:r>
              <a:rPr lang="cs-CZ" dirty="0"/>
              <a:t> minut</a:t>
            </a:r>
            <a:r>
              <a:rPr lang="cs-CZ" dirty="0" smtClean="0"/>
              <a:t>.</a:t>
            </a:r>
          </a:p>
          <a:p>
            <a:r>
              <a:rPr lang="cs-CZ" b="1" dirty="0"/>
              <a:t>Požární </a:t>
            </a:r>
            <a:r>
              <a:rPr lang="cs-CZ" b="1" dirty="0" err="1"/>
              <a:t>úzávěry</a:t>
            </a:r>
            <a:r>
              <a:rPr lang="cs-CZ" b="1" dirty="0"/>
              <a:t> dělíme z hlediska kritérií požární </a:t>
            </a:r>
            <a:r>
              <a:rPr lang="cs-CZ" b="1" dirty="0" smtClean="0"/>
              <a:t>odolnosti </a:t>
            </a:r>
            <a:r>
              <a:rPr lang="cs-CZ" b="1" dirty="0"/>
              <a:t>na:</a:t>
            </a:r>
            <a:endParaRPr lang="cs-CZ" dirty="0"/>
          </a:p>
          <a:p>
            <a:pPr lvl="1"/>
            <a:r>
              <a:rPr lang="cs-CZ" b="1" dirty="0"/>
              <a:t>EW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/>
              <a:t>omezující požár, u kterých je sledováno množství sálavého tepla vyzařující z povrchu na straně odvrácené od požáru.</a:t>
            </a:r>
          </a:p>
          <a:p>
            <a:pPr lvl="1"/>
            <a:r>
              <a:rPr lang="cs-CZ" b="1" dirty="0" smtClean="0"/>
              <a:t>EI</a:t>
            </a:r>
            <a:r>
              <a:rPr lang="cs-CZ" dirty="0" smtClean="0"/>
              <a:t>- </a:t>
            </a:r>
            <a:r>
              <a:rPr lang="cs-CZ" dirty="0"/>
              <a:t>bránící požáru, u kterých se na straně odvrácené od požáru sleduje přímo povrchová teplota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270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Druhy dokumentace požární ochrany</a:t>
            </a:r>
            <a:endParaRPr lang="cs-CZ" dirty="0"/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o začlenění do kategorie činností se zvýšeným požárním nebezpečím nebo s vysokým požárním nebezpečím,</a:t>
            </a:r>
          </a:p>
          <a:p>
            <a:pPr lvl="1"/>
            <a:r>
              <a:rPr lang="cs-CZ" dirty="0" smtClean="0"/>
              <a:t>posouzení </a:t>
            </a:r>
            <a:r>
              <a:rPr lang="cs-CZ" dirty="0"/>
              <a:t>požárního nebezpečí,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organizace zabezpečení požární ochrany,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řád,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poplachové směrnice,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evakuační plán,</a:t>
            </a:r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zdolávání požárů,</a:t>
            </a:r>
          </a:p>
          <a:p>
            <a:pPr lvl="1"/>
            <a:r>
              <a:rPr lang="cs-CZ" dirty="0" smtClean="0"/>
              <a:t>řád </a:t>
            </a:r>
            <a:r>
              <a:rPr lang="cs-CZ" dirty="0"/>
              <a:t>ohlašovny požárů,</a:t>
            </a:r>
          </a:p>
          <a:p>
            <a:pPr lvl="1"/>
            <a:r>
              <a:rPr lang="cs-CZ" dirty="0" smtClean="0"/>
              <a:t>tematický </a:t>
            </a:r>
            <a:r>
              <a:rPr lang="cs-CZ" dirty="0"/>
              <a:t>plán a časový rozvrh školení zaměstnanců a odborné přípravy preventivních požárních hlídek a </a:t>
            </a:r>
            <a:r>
              <a:rPr lang="cs-CZ" dirty="0" err="1"/>
              <a:t>preventistů</a:t>
            </a:r>
            <a:r>
              <a:rPr lang="cs-CZ" dirty="0"/>
              <a:t> požární ochrany,</a:t>
            </a:r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o provedeném školení zaměstnanců a odborné přípravě preventivních požárních hlídek a </a:t>
            </a:r>
            <a:r>
              <a:rPr lang="cs-CZ" dirty="0" err="1"/>
              <a:t>preventistů</a:t>
            </a:r>
            <a:r>
              <a:rPr lang="cs-CZ" dirty="0"/>
              <a:t> požární ochrany,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kniha,</a:t>
            </a:r>
          </a:p>
          <a:p>
            <a:pPr lvl="1"/>
            <a:r>
              <a:rPr lang="cs-CZ" dirty="0" smtClean="0"/>
              <a:t>dokumentace </a:t>
            </a:r>
            <a:r>
              <a:rPr lang="cs-CZ" dirty="0"/>
              <a:t>o činnosti a akceschopnosti jednotky požární ochrany, popřípadě požární </a:t>
            </a:r>
            <a:r>
              <a:rPr lang="cs-CZ" dirty="0" smtClean="0"/>
              <a:t>hlídky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161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Požárně bezpečnostní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Požárně </a:t>
            </a:r>
            <a:r>
              <a:rPr lang="cs-CZ" dirty="0"/>
              <a:t>bezpečnostní řešení </a:t>
            </a:r>
            <a:r>
              <a:rPr lang="cs-CZ" dirty="0" smtClean="0"/>
              <a:t>obsahuje</a:t>
            </a:r>
            <a:endParaRPr lang="cs-CZ" dirty="0"/>
          </a:p>
          <a:p>
            <a:pPr lvl="1"/>
            <a:r>
              <a:rPr lang="cs-CZ" dirty="0" smtClean="0"/>
              <a:t>seznam </a:t>
            </a:r>
            <a:r>
              <a:rPr lang="cs-CZ" dirty="0"/>
              <a:t>použitých podkladů pro zpracování,</a:t>
            </a:r>
          </a:p>
          <a:p>
            <a:pPr lvl="1"/>
            <a:r>
              <a:rPr lang="cs-CZ" dirty="0" smtClean="0"/>
              <a:t>stručný </a:t>
            </a:r>
            <a:r>
              <a:rPr lang="cs-CZ" dirty="0"/>
              <a:t>popis stavby z hlediska stavebních konstrukcí, výšky stavby, účelu užití, popřípadě popisu a zhodnocení technologie a provozu, umístění stavby ve vztahu k okolní zástavbě,</a:t>
            </a:r>
          </a:p>
          <a:p>
            <a:pPr lvl="1"/>
            <a:r>
              <a:rPr lang="cs-CZ" dirty="0" smtClean="0"/>
              <a:t>rozdělení </a:t>
            </a:r>
            <a:r>
              <a:rPr lang="cs-CZ" dirty="0"/>
              <a:t>stavby do požárních úseků,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požárního rizika, popřípadě ekonomického rizika, stanovení stupně požární bezpečnosti a posouzení velikosti požárních úseků,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navržených stavebních konstrukcí a požárních uzávěrů z hlediska jejich požární odolnosti,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navržených stavebních hmot (stupeň hořlavosti, odkapávání v podmínkách požáru, rychlost šíření plamene po povrchu, toxicita zplodin hoření apod.),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možnosti provedení požárního zásahu, evakuace osob, zvířat a majetku a stanovení druhů a počtu únikových cest, jejich kapacity, provedení a vybavení,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 err="1"/>
              <a:t>odstupových</a:t>
            </a:r>
            <a:r>
              <a:rPr lang="cs-CZ" dirty="0"/>
              <a:t>, popřípadě bezpečnostních vzdáleností a vymezení požárně nebezpečného prostoru, zhodnocení </a:t>
            </a:r>
            <a:r>
              <a:rPr lang="cs-CZ" dirty="0" err="1"/>
              <a:t>odstupových</a:t>
            </a:r>
            <a:r>
              <a:rPr lang="cs-CZ" dirty="0"/>
              <a:t>, popřípadě bezpečnostních vzdáleností ve vztahu k okolní zástavbě, sousedním pozemkům a volným skladům,</a:t>
            </a:r>
          </a:p>
          <a:p>
            <a:pPr lvl="1"/>
            <a:r>
              <a:rPr lang="cs-CZ" dirty="0" smtClean="0"/>
              <a:t>určení </a:t>
            </a:r>
            <a:r>
              <a:rPr lang="cs-CZ" dirty="0"/>
              <a:t>způsobu zabezpečení stavby požární vodou včetně rozmístění vnitřních a vnějších odběrních míst, popřípadě způsobu zabezpečení jiných hasebních prostředků u staveb, kde nelze použít vodu jako hasební látku,</a:t>
            </a:r>
          </a:p>
          <a:p>
            <a:pPr lvl="1"/>
            <a:r>
              <a:rPr lang="cs-CZ" dirty="0" smtClean="0"/>
              <a:t>vymezení </a:t>
            </a:r>
            <a:r>
              <a:rPr lang="cs-CZ" dirty="0"/>
              <a:t>zásahových cest a jejich technického vybavení, opatření k zajištění bezpečnosti osob provádějících hašení požáru a záchranné práce, zhodnocení příjezdových komunikací, popřípadě nástupních ploch pro požární techniku,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počtu, druhů a způsobu rozmístění hasicích přístrojů, popřípadě dalších věcných prostředků požární ochrany nebo požární techniky,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technických, popřípadě technologických zařízení stavby (rozvodná potrubí, vzduchotechnická zařízení, vytápění apod.) z hlediska požadavků požární bezpečnosti,</a:t>
            </a:r>
          </a:p>
          <a:p>
            <a:pPr lvl="1"/>
            <a:r>
              <a:rPr lang="cs-CZ" dirty="0" smtClean="0"/>
              <a:t>stanovení </a:t>
            </a:r>
            <a:r>
              <a:rPr lang="cs-CZ" dirty="0"/>
              <a:t>zvláštních požadavků na zvýšení požární odolnosti stavebních konstrukcí nebo snížení hořlavosti stavebních hmot,</a:t>
            </a:r>
          </a:p>
          <a:p>
            <a:pPr lvl="1"/>
            <a:r>
              <a:rPr lang="cs-CZ" dirty="0" smtClean="0"/>
              <a:t>posouzení </a:t>
            </a:r>
            <a:r>
              <a:rPr lang="cs-CZ" dirty="0"/>
              <a:t>požadavků na zabezpečení stavby požárně bezpečnostními zařízeními, následně stanovení podmínek a návrh způsobu jejich umístění a instalace do stavby (dále jen "návrh"); návrh vždy </a:t>
            </a:r>
            <a:r>
              <a:rPr lang="cs-CZ" dirty="0" smtClean="0"/>
              <a:t>obsahuje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Vyžaduje-li </a:t>
            </a:r>
            <a:r>
              <a:rPr lang="cs-CZ" dirty="0"/>
              <a:t>to rozsah stavby nebo v případě požadavku orgánu státního požárního dozoru tvoří nedílnou součást požárně bezpečnostního řešení výkresy požární bezpečnosti zpracované podle normativních požadavků.</a:t>
            </a:r>
            <a:r>
              <a:rPr lang="cs-CZ" b="1" u="sng" baseline="30000" dirty="0">
                <a:hlinkClick r:id="rId2"/>
              </a:rPr>
              <a:t>33</a:t>
            </a:r>
            <a:r>
              <a:rPr lang="cs-CZ" b="1" u="sng" dirty="0">
                <a:hlinkClick r:id="rId2"/>
              </a:rPr>
              <a:t>)</a:t>
            </a:r>
            <a:r>
              <a:rPr lang="cs-CZ" dirty="0"/>
              <a:t> Výkresy požární bezpečnosti stavby obsahují</a:t>
            </a:r>
          </a:p>
          <a:p>
            <a:pPr lvl="1"/>
            <a:r>
              <a:rPr lang="cs-CZ" dirty="0" smtClean="0"/>
              <a:t>grafické </a:t>
            </a:r>
            <a:r>
              <a:rPr lang="cs-CZ" dirty="0"/>
              <a:t>označení požárních úseků včetně uvedení stupně požární bezpečnosti,</a:t>
            </a:r>
          </a:p>
          <a:p>
            <a:pPr lvl="1"/>
            <a:r>
              <a:rPr lang="cs-CZ" dirty="0" smtClean="0"/>
              <a:t>požární </a:t>
            </a:r>
            <a:r>
              <a:rPr lang="cs-CZ" dirty="0"/>
              <a:t>odolnost stavebních konstrukcí a požárních uzávěrů,</a:t>
            </a:r>
          </a:p>
          <a:p>
            <a:pPr lvl="1"/>
            <a:r>
              <a:rPr lang="cs-CZ" dirty="0" smtClean="0"/>
              <a:t>vyznačení </a:t>
            </a:r>
            <a:r>
              <a:rPr lang="cs-CZ" dirty="0"/>
              <a:t>únikových cest, směrů úniku a východů do volného prostoru, celkový počet unikajících osob a počty osob unikajících jednotlivými směry,</a:t>
            </a:r>
          </a:p>
          <a:p>
            <a:pPr lvl="1"/>
            <a:r>
              <a:rPr lang="cs-CZ" dirty="0" smtClean="0"/>
              <a:t>schéma </a:t>
            </a:r>
            <a:r>
              <a:rPr lang="cs-CZ" dirty="0"/>
              <a:t>vybavení požárně bezpečnostními zařízeními,</a:t>
            </a:r>
          </a:p>
          <a:p>
            <a:pPr lvl="1"/>
            <a:r>
              <a:rPr lang="cs-CZ" dirty="0" smtClean="0"/>
              <a:t>zdroje </a:t>
            </a:r>
            <a:r>
              <a:rPr lang="cs-CZ" dirty="0"/>
              <a:t>požární vody (vnější a vnitřní odběrní místa),</a:t>
            </a:r>
          </a:p>
          <a:p>
            <a:pPr lvl="1"/>
            <a:r>
              <a:rPr lang="cs-CZ" dirty="0" smtClean="0"/>
              <a:t>umístění </a:t>
            </a:r>
            <a:r>
              <a:rPr lang="cs-CZ" dirty="0"/>
              <a:t>hlavních uzávěrů vody, plynu, popřípadě dalších rozvodů, umístění hlavních vypínačů elektrické energie,</a:t>
            </a:r>
          </a:p>
          <a:p>
            <a:pPr lvl="1"/>
            <a:r>
              <a:rPr lang="cs-CZ" dirty="0" smtClean="0"/>
              <a:t>způsob </a:t>
            </a:r>
            <a:r>
              <a:rPr lang="cs-CZ" dirty="0"/>
              <a:t>rozmístění a druhy hasicích přístrojů, bezpečnostních značek a tabulek,</a:t>
            </a:r>
            <a:r>
              <a:rPr lang="cs-CZ" b="1" u="sng" baseline="30000" dirty="0">
                <a:hlinkClick r:id="rId3"/>
              </a:rPr>
              <a:t>9</a:t>
            </a:r>
            <a:r>
              <a:rPr lang="cs-CZ" b="1" u="sng" dirty="0">
                <a:hlinkClick r:id="rId3"/>
              </a:rPr>
              <a:t>)</a:t>
            </a:r>
            <a:endParaRPr lang="cs-CZ" dirty="0"/>
          </a:p>
          <a:p>
            <a:pPr lvl="1"/>
            <a:r>
              <a:rPr lang="cs-CZ" dirty="0" smtClean="0"/>
              <a:t>vyznačení </a:t>
            </a:r>
            <a:r>
              <a:rPr lang="cs-CZ" dirty="0"/>
              <a:t>požárně nebezpečného prostoru stavby a sousedních objektů, přístupových komunikací, nástupních ploch pro požární techniku a zásahových cest.</a:t>
            </a:r>
          </a:p>
          <a:p>
            <a:pPr lvl="1"/>
            <a:r>
              <a:rPr lang="cs-CZ" dirty="0" smtClean="0"/>
              <a:t>Rozsah </a:t>
            </a:r>
            <a:r>
              <a:rPr lang="cs-CZ" dirty="0"/>
              <a:t>zpracování a obsah požárně bezpečnostního řešení může být v jednotlivých případech, v závislosti na rozsahu a velikosti stavby, přiměřeně omezen nebo rozšířen. Vždy však musí být dostatečným podkladem pro posouzení požární bezpečnosti navrhované stavby. V odůvodněných případech může být součástí požárně bezpečnostního řešení expertní zpráva nebo expertní posudek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66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CHÚC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900" dirty="0" smtClean="0"/>
              <a:t>Na </a:t>
            </a:r>
            <a:r>
              <a:rPr lang="cs-CZ" sz="900" dirty="0"/>
              <a:t>chráněné únikové cestě lze umístit předmět z hořlavé látky (dále jen „hořlavý předmět") za těchto podmínek</a:t>
            </a:r>
          </a:p>
          <a:p>
            <a:r>
              <a:rPr lang="cs-CZ" sz="900" b="1" dirty="0"/>
              <a:t>a)</a:t>
            </a:r>
            <a:r>
              <a:rPr lang="cs-CZ" sz="900" dirty="0"/>
              <a:t> vzdálenost hořlavého předmětu od části stavby z hořlavých hmot s výjimkou podlahy nebo jiného hořlavého předmětu musí bránit přenesení hoření, přičemž tato vzdálenost nesmí být menší než 2 m,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hořlavý předmět nebo jeho část nesmí být z plastu, není-li dále uvedeno jinak,</a:t>
            </a:r>
          </a:p>
          <a:p>
            <a:r>
              <a:rPr lang="cs-CZ" sz="900" b="1" dirty="0"/>
              <a:t>c)</a:t>
            </a:r>
            <a:r>
              <a:rPr lang="cs-CZ" sz="900" dirty="0"/>
              <a:t> hořlavý předmět nesmí být umístěn na strop nebo podhled nebo do prostoru pod stropem nebo podhledem v části chráněné únikové cesty určené pro pohyb osob nebo činnost jednotek požární ochrany,</a:t>
            </a:r>
          </a:p>
          <a:p>
            <a:r>
              <a:rPr lang="cs-CZ" sz="900" b="1" dirty="0"/>
              <a:t>d)</a:t>
            </a:r>
            <a:r>
              <a:rPr lang="cs-CZ" sz="900" dirty="0"/>
              <a:t> hořlavý předmět musí být připevněn tak, aby nedošlo k jeho uvolnění při úniku osob nebo při činnosti jednotek požární ochrany,</a:t>
            </a:r>
          </a:p>
          <a:p>
            <a:r>
              <a:rPr lang="cs-CZ" sz="900" b="1" dirty="0"/>
              <a:t>e)</a:t>
            </a:r>
            <a:r>
              <a:rPr lang="cs-CZ" sz="900" dirty="0"/>
              <a:t> v prostoru chráněné únikové cesty lze na stěnu o ploše 60 m</a:t>
            </a:r>
            <a:r>
              <a:rPr lang="cs-CZ" sz="900" baseline="30000" dirty="0"/>
              <a:t>2</a:t>
            </a:r>
            <a:r>
              <a:rPr lang="cs-CZ" sz="900" dirty="0"/>
              <a:t> umístit pouze jeden hořlavý předmět. Na podlaží chráněné únikové cesty nesmí být umístěny více než tři hořlavé předměty,</a:t>
            </a:r>
          </a:p>
          <a:p>
            <a:r>
              <a:rPr lang="cs-CZ" sz="900" b="1" dirty="0"/>
              <a:t>f)</a:t>
            </a:r>
            <a:r>
              <a:rPr lang="cs-CZ" sz="900" dirty="0"/>
              <a:t> hořlavý předmět ve tvaru „nástěnky" nesmí být v prostoru chráněné únikové cesty umístěn, je-li větší než 1,3 m</a:t>
            </a:r>
            <a:r>
              <a:rPr lang="cs-CZ" sz="900" baseline="30000" dirty="0"/>
              <a:t>2</a:t>
            </a:r>
            <a:r>
              <a:rPr lang="cs-CZ" sz="900" dirty="0"/>
              <a:t> při tloušťce 4 mm; umístění jiných hořlavých předmětů, není-li uvedeno jinak v bodu A.2., je možné pouze tehdy, bude-li dosaženo nejméně stejné úrovně požární bezpečnosti, přičemž plocha 1,3 m</a:t>
            </a:r>
            <a:r>
              <a:rPr lang="cs-CZ" sz="900" baseline="30000" dirty="0"/>
              <a:t>2</a:t>
            </a:r>
            <a:r>
              <a:rPr lang="cs-CZ" sz="900" dirty="0"/>
              <a:t> nesmí být překročena.</a:t>
            </a:r>
          </a:p>
          <a:p>
            <a:pPr marL="0" indent="0">
              <a:buNone/>
            </a:pPr>
            <a:r>
              <a:rPr lang="cs-CZ" sz="900" dirty="0" smtClean="0"/>
              <a:t> </a:t>
            </a:r>
            <a:r>
              <a:rPr lang="cs-CZ" sz="900" dirty="0"/>
              <a:t>V prostoru chráněné únikové cesty lze dále umístit</a:t>
            </a:r>
          </a:p>
          <a:p>
            <a:r>
              <a:rPr lang="cs-CZ" sz="900" dirty="0" smtClean="0"/>
              <a:t>jeden </a:t>
            </a:r>
            <a:r>
              <a:rPr lang="cs-CZ" sz="900" dirty="0"/>
              <a:t>malý závěsný automat na nápoje, jiné zboží nebo službu pro tři podlaží,</a:t>
            </a:r>
          </a:p>
          <a:p>
            <a:r>
              <a:rPr lang="cs-CZ" sz="900" dirty="0" smtClean="0"/>
              <a:t>květinovou </a:t>
            </a:r>
            <a:r>
              <a:rPr lang="cs-CZ" sz="900" dirty="0"/>
              <a:t>výzdobu z plastů, pokud průmět plochy této výzdoby na stěnu není větší než 0,5 m</a:t>
            </a:r>
            <a:r>
              <a:rPr lang="cs-CZ" sz="900" baseline="30000" dirty="0"/>
              <a:t>2</a:t>
            </a:r>
            <a:r>
              <a:rPr lang="cs-CZ" sz="900" dirty="0"/>
              <a:t> a hloubka této výzdoby nepřesahuje 0,1 m. Při umístění této výzdoby nesmí být omezena minimální šířka únikové cesty stanovená výpočtem.</a:t>
            </a:r>
          </a:p>
          <a:p>
            <a:pPr marL="0" indent="0">
              <a:buNone/>
            </a:pPr>
            <a:r>
              <a:rPr lang="cs-CZ" sz="900" dirty="0" smtClean="0"/>
              <a:t>Hořlavý </a:t>
            </a:r>
            <a:r>
              <a:rPr lang="cs-CZ" sz="900" dirty="0"/>
              <a:t>předmět neuvedený </a:t>
            </a:r>
            <a:r>
              <a:rPr lang="cs-CZ" sz="900" dirty="0" smtClean="0"/>
              <a:t>výše. </a:t>
            </a:r>
            <a:r>
              <a:rPr lang="cs-CZ" sz="900" dirty="0"/>
              <a:t>lze v prostoru chráněné únikové cesty umístit, jestliže</a:t>
            </a:r>
          </a:p>
          <a:p>
            <a:r>
              <a:rPr lang="cs-CZ" sz="900" b="1" dirty="0"/>
              <a:t>a)</a:t>
            </a:r>
            <a:r>
              <a:rPr lang="cs-CZ" sz="900" dirty="0"/>
              <a:t> jde o židli z nehořlavé konstrukce s čalouněnou úpravou. Při umístění více než dvou židlí, musí být tyto z nehořlavé konstrukce a zároveň musí být splněna podmínka podle § 19 odst. 3.,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jde o jiný sedací nábytek, jehož čalouněná část musí splňovat podmínku podle § 19 odst. 3 a jeho konstrukce je vyrobena z materiálu, který splňuje tyto požadavky - třídu reakce na oheň nejméně D podle české technické normy uvedené v příloze č. 1 část 5 nebo stupeň hořlavosti nejméně C2 podle české technické normy uvedené v příloze č. 1 část 1 bod 3 a zároveň velikost předmětu nesmí být o rozměrech větších, než jsou obvyklé u běžné židle.</a:t>
            </a:r>
          </a:p>
          <a:p>
            <a:pPr marL="0" indent="0">
              <a:buNone/>
            </a:pPr>
            <a:r>
              <a:rPr lang="cs-CZ" sz="900" dirty="0" smtClean="0"/>
              <a:t>Předměty </a:t>
            </a:r>
            <a:r>
              <a:rPr lang="cs-CZ" sz="900" dirty="0"/>
              <a:t>uvedené </a:t>
            </a:r>
            <a:r>
              <a:rPr lang="cs-CZ" sz="900" dirty="0" smtClean="0"/>
              <a:t>výše </a:t>
            </a:r>
            <a:r>
              <a:rPr lang="cs-CZ" sz="900" dirty="0"/>
              <a:t>nesmí svým umístěním,</a:t>
            </a:r>
          </a:p>
          <a:p>
            <a:r>
              <a:rPr lang="cs-CZ" sz="900" b="1" dirty="0"/>
              <a:t>a)</a:t>
            </a:r>
            <a:r>
              <a:rPr lang="cs-CZ" sz="900" dirty="0"/>
              <a:t> ovlivňovat pohyb osob v chráněné únikové cestě nebo při vstupu na ni nebo výstupu z ní, zejména při převržení, pádu nebo odvalení,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zasahovat do minimální šíře chráněné únikové cesty, stanovené v projektové nebo obdobné dokumentaci nebo výpočtem podle českých technických norem uvedených v příloze č. 1 část 2,</a:t>
            </a:r>
          </a:p>
          <a:p>
            <a:r>
              <a:rPr lang="cs-CZ" sz="900" b="1" dirty="0"/>
              <a:t>c)</a:t>
            </a:r>
            <a:r>
              <a:rPr lang="cs-CZ" sz="900" dirty="0"/>
              <a:t> bránit otevírání či zavírání dveří na této komunikaci nebo na vstupu na ni nebo výstupu z ní.</a:t>
            </a:r>
          </a:p>
          <a:p>
            <a:pPr marL="0" indent="0">
              <a:buNone/>
            </a:pPr>
            <a:r>
              <a:rPr lang="cs-CZ" sz="900" dirty="0" smtClean="0"/>
              <a:t>V </a:t>
            </a:r>
            <a:r>
              <a:rPr lang="cs-CZ" sz="900" dirty="0"/>
              <a:t>chráněné únikové cestě lze umístit jeden hořlavý předmět umělecké či historické hodnoty nepřesahující rozměry 2 x 2 m za podmínky, že je stavba v části umístění tohoto předmětu zajištěna</a:t>
            </a:r>
          </a:p>
          <a:p>
            <a:r>
              <a:rPr lang="cs-CZ" sz="900" b="1" dirty="0"/>
              <a:t>a)</a:t>
            </a:r>
            <a:r>
              <a:rPr lang="cs-CZ" sz="900" dirty="0"/>
              <a:t> elektrickou požární signalizací a zároveň stabilním hasicím zařízením, nebo</a:t>
            </a:r>
          </a:p>
          <a:p>
            <a:r>
              <a:rPr lang="cs-CZ" sz="900" b="1" dirty="0"/>
              <a:t>b)</a:t>
            </a:r>
            <a:r>
              <a:rPr lang="cs-CZ" sz="900" dirty="0"/>
              <a:t> elektrickou požární signalizací a osobou schopnou provést prvotní hasební zásah po dobu přítomnosti osob ve stavbě.</a:t>
            </a:r>
          </a:p>
          <a:p>
            <a:pPr marL="0" indent="0">
              <a:buNone/>
            </a:pPr>
            <a:r>
              <a:rPr lang="cs-CZ" sz="900" dirty="0"/>
              <a:t>Hořlavý předmět nesmí zasahovat do prostoru chráněné únikové cesty víc než 5 cm. Textilní hořlavé předměty nejsou přípustné.</a:t>
            </a:r>
          </a:p>
          <a:p>
            <a:pPr marL="0" indent="0">
              <a:buNone/>
            </a:pPr>
            <a:r>
              <a:rPr lang="cs-CZ" sz="900" dirty="0" smtClean="0"/>
              <a:t>Podmínky </a:t>
            </a:r>
            <a:r>
              <a:rPr lang="cs-CZ" sz="900" dirty="0"/>
              <a:t>podle této přílohy se nevztahují na</a:t>
            </a:r>
          </a:p>
          <a:p>
            <a:r>
              <a:rPr lang="cs-CZ" sz="900" b="1" dirty="0"/>
              <a:t>a)</a:t>
            </a:r>
            <a:r>
              <a:rPr lang="cs-CZ" sz="900" dirty="0"/>
              <a:t> hořlavé předměty nebo hořlavé části stavebních konstrukcí, které jsou součástí stavby, pokud je jejich užití v souladu s požárně bezpečnostním řešením, jiným obdobným dokumentem nebo českými technickými normami uvedenými v příloze č. 1 část 2,</a:t>
            </a:r>
          </a:p>
          <a:p>
            <a:r>
              <a:rPr lang="cs-CZ" sz="900" b="1" dirty="0"/>
              <a:t>b)</a:t>
            </a:r>
            <a:r>
              <a:rPr lang="cs-CZ" sz="900" dirty="0"/>
              <a:t> povrchovou úpravu provedenou v souladu s požárně bezpečnostním řešením, jiným obdobným dokumentem nebo českými technickými normami uvedenými v příloze č. 1 část 2.</a:t>
            </a:r>
          </a:p>
          <a:p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7167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Povinnosti právnických osob a podnikajících fyzických osob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obstarávat </a:t>
            </a:r>
            <a:r>
              <a:rPr lang="cs-CZ" dirty="0"/>
              <a:t>a zabezpečovat v potřebném množství a druzích požární techniku, věcné prostředky požární ochrany a požárně bezpečnostní zařízení</a:t>
            </a:r>
          </a:p>
          <a:p>
            <a:r>
              <a:rPr lang="cs-CZ" dirty="0" smtClean="0"/>
              <a:t>vytvářet </a:t>
            </a:r>
            <a:r>
              <a:rPr lang="cs-CZ" dirty="0"/>
              <a:t>podmínky pro hašení požárů a pro záchranné práce, zejména udržovat volné příjezdové komunikace a nástupní plochy pro požární techniku, únikové cesty a volný přístup k nouzovým východům, k rozvodným zařízením elektrické energie, k uzávěrům vody, plynu, topení a produktovodům, k věcným prostředkům požární ochrany a k ručnímu ovládání požárně bezpečnostních zařízení,</a:t>
            </a:r>
          </a:p>
          <a:p>
            <a:r>
              <a:rPr lang="cs-CZ" dirty="0" smtClean="0"/>
              <a:t>dodržovat </a:t>
            </a:r>
            <a:r>
              <a:rPr lang="cs-CZ" dirty="0"/>
              <a:t>technické podmínky a návody vztahující se k požární bezpečnosti výrobků nebo činností,</a:t>
            </a:r>
          </a:p>
          <a:p>
            <a:r>
              <a:rPr lang="cs-CZ" dirty="0" smtClean="0"/>
              <a:t>označovat </a:t>
            </a:r>
            <a:r>
              <a:rPr lang="cs-CZ" dirty="0"/>
              <a:t>pracoviště a ostatní místa příslušnými bezpečnostními značkami, příkazy, zákazy a pokyny ve vztahu k požární ochraně,</a:t>
            </a:r>
          </a:p>
          <a:p>
            <a:r>
              <a:rPr lang="cs-CZ" dirty="0" smtClean="0"/>
              <a:t>pravidelně </a:t>
            </a:r>
            <a:r>
              <a:rPr lang="cs-CZ" dirty="0"/>
              <a:t>kontrolovat prostřednictvím odborně způsobilé osoby (§ 11 odst. 1), technika požární ochrany (§ 11 odst. 2) nebo </a:t>
            </a:r>
            <a:r>
              <a:rPr lang="cs-CZ" dirty="0" err="1"/>
              <a:t>preventisty</a:t>
            </a:r>
            <a:r>
              <a:rPr lang="cs-CZ" dirty="0"/>
              <a:t> požární ochrany (§ 11 odst. 6) dodržování předpisů o požární ochraně a neprodleně odstraňovat zjištěné závady,</a:t>
            </a:r>
          </a:p>
          <a:p>
            <a:r>
              <a:rPr lang="cs-CZ" dirty="0" smtClean="0"/>
              <a:t>umožnit </a:t>
            </a:r>
            <a:r>
              <a:rPr lang="cs-CZ" dirty="0"/>
              <a:t>orgánu státního požárního dozoru provedení kontroly plnění povinností na úseku požární ochrany,</a:t>
            </a:r>
          </a:p>
          <a:p>
            <a:r>
              <a:rPr lang="cs-CZ" dirty="0" smtClean="0"/>
              <a:t>bezodkladně </a:t>
            </a:r>
            <a:r>
              <a:rPr lang="cs-CZ" dirty="0"/>
              <a:t>oznamovat územně příslušnému operačnímu středisku hasičského záchranného sboru </a:t>
            </a:r>
            <a:r>
              <a:rPr lang="cs-CZ" dirty="0" smtClean="0"/>
              <a:t>kraje</a:t>
            </a:r>
            <a:r>
              <a:rPr lang="cs-CZ" dirty="0"/>
              <a:t> každý požár vzniklý při činnostech, které provozují, nebo v prostorách, které vlastní nebo užívají.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386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Stavba zdravotnického zařízení a sociální péče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Při </a:t>
            </a:r>
            <a:r>
              <a:rPr lang="cs-CZ" dirty="0"/>
              <a:t>navrhování stavby zdravotnického zařízení a zařízení sociální péče se postupuje podle české technické normy uvedené v příloze č. 1 části 1 bodu 4, pokud není dále stanoveno jinak.</a:t>
            </a:r>
          </a:p>
          <a:p>
            <a:r>
              <a:rPr lang="cs-CZ" dirty="0" smtClean="0"/>
              <a:t>Jesle </a:t>
            </a:r>
            <a:r>
              <a:rPr lang="cs-CZ" dirty="0"/>
              <a:t>nesmí být umístěny v podzemním podlaží. To neplatí, je-li z tohoto prostoru východ přímo na volné prostranství</a:t>
            </a:r>
          </a:p>
          <a:p>
            <a:r>
              <a:rPr lang="cs-CZ" dirty="0" smtClean="0"/>
              <a:t>Schodiště </a:t>
            </a:r>
            <a:r>
              <a:rPr lang="cs-CZ" dirty="0"/>
              <a:t>ve stavbě zdravotnického zařízení a zařízení sociální péče s třemi a více nadzemními podlažími nebo se dvěma a více podzemními podlažími musí být označeno u vstupu do každého podlaží.</a:t>
            </a:r>
          </a:p>
          <a:p>
            <a:r>
              <a:rPr lang="cs-CZ" dirty="0" smtClean="0"/>
              <a:t>Požárně </a:t>
            </a:r>
            <a:r>
              <a:rPr lang="cs-CZ" dirty="0"/>
              <a:t>dělicí a nosná stavební konstrukce stavby zdravotnického zařízení a zařízení sociální péče musí být navržena s požární odolností 30 minut,</a:t>
            </a:r>
          </a:p>
          <a:p>
            <a:r>
              <a:rPr lang="cs-CZ" dirty="0" smtClean="0"/>
              <a:t>Stavba </a:t>
            </a:r>
            <a:r>
              <a:rPr lang="cs-CZ" dirty="0"/>
              <a:t>sociální péče, na kterou se nevztahuje požadavek podle české technické normy uvedené v příloze č. 1 části 1 bodu 4 na zajištění elektrickou požární signalizací, musí být vybavena zařízením autonomní detekce a signalizace. Zařízení autonomní detekce a signalizace musí být umístěno v každé ubytovací jednotce a v části vedoucí k východu z domu, pokud se nejedná o chráněnou únikovou cestu.</a:t>
            </a:r>
          </a:p>
          <a:p>
            <a:r>
              <a:rPr lang="cs-CZ" dirty="0" smtClean="0"/>
              <a:t>Ve </a:t>
            </a:r>
            <a:r>
              <a:rPr lang="cs-CZ" dirty="0"/>
              <a:t>stavbě zdravotnického zařízení a zařízení sociální péče s projektovanou kapacitou nad 50 osob musí být v lůžkových částech prokázáno zkouškou provedenou podle českých technických norem uvedených v příloze č. 1 části 10, že</a:t>
            </a:r>
          </a:p>
          <a:p>
            <a:pPr lvl="1"/>
            <a:r>
              <a:rPr lang="cs-CZ" dirty="0" smtClean="0"/>
              <a:t>zápalnost </a:t>
            </a:r>
            <a:r>
              <a:rPr lang="cs-CZ" dirty="0"/>
              <a:t>textilní záclony a závěsu je delší než 20 sekund a</a:t>
            </a:r>
          </a:p>
          <a:p>
            <a:pPr lvl="1"/>
            <a:r>
              <a:rPr lang="cs-CZ" dirty="0" smtClean="0"/>
              <a:t>čalouněné </a:t>
            </a:r>
            <a:r>
              <a:rPr lang="cs-CZ" dirty="0"/>
              <a:t>materiály vyhovují z hlediska zápalnosti.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0074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sz="2200" b="1" dirty="0"/>
              <a:t>Stavba užívaná k činnosti školy a školského zařízení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Při </a:t>
            </a:r>
            <a:r>
              <a:rPr lang="cs-CZ" dirty="0"/>
              <a:t>navrhování stavby užívané k činnosti školy a školského </a:t>
            </a:r>
            <a:r>
              <a:rPr lang="cs-CZ" dirty="0" smtClean="0"/>
              <a:t>zařízení</a:t>
            </a:r>
            <a:r>
              <a:rPr lang="cs-CZ" b="1" u="sng" baseline="30000" dirty="0"/>
              <a:t> </a:t>
            </a:r>
            <a:r>
              <a:rPr lang="cs-CZ" dirty="0" smtClean="0"/>
              <a:t>se </a:t>
            </a:r>
            <a:r>
              <a:rPr lang="cs-CZ" dirty="0"/>
              <a:t>postupuje podle české technické normy uvedené v příloze č. 1 části 1 bodu 1, pokud není dále stanoveno jinak.</a:t>
            </a:r>
          </a:p>
          <a:p>
            <a:r>
              <a:rPr lang="cs-CZ" dirty="0" smtClean="0"/>
              <a:t>Stavba </a:t>
            </a:r>
            <a:r>
              <a:rPr lang="cs-CZ" dirty="0"/>
              <a:t>mateřské školy nesmí mít více než 2 nadzemní podlaží. Podzemní podlaží nesmí být navrženo pro pobyt dětí. Při umístění mateřské školy ve stavbě jiného účelu, než je stavba užívaná k činnosti školy, musí být prostor mateřské školy situován nejvýše ve druhém nadzemním podlaží.</a:t>
            </a:r>
          </a:p>
          <a:p>
            <a:r>
              <a:rPr lang="cs-CZ" dirty="0" smtClean="0"/>
              <a:t>Pro </a:t>
            </a:r>
            <a:r>
              <a:rPr lang="cs-CZ" dirty="0"/>
              <a:t>stavbu mateřské školy musí být navržena požárně dělicí konstrukce a konstrukce zajišťující stabilitu stavby z konstrukcí druhu DP1, popřípadě DP2.</a:t>
            </a:r>
          </a:p>
          <a:p>
            <a:r>
              <a:rPr lang="cs-CZ" dirty="0" smtClean="0"/>
              <a:t>Každá </a:t>
            </a:r>
            <a:r>
              <a:rPr lang="cs-CZ" dirty="0"/>
              <a:t>třída mateřské školy musí tvořit samostatný požární úsek.</a:t>
            </a:r>
          </a:p>
          <a:p>
            <a:r>
              <a:rPr lang="cs-CZ" dirty="0" smtClean="0"/>
              <a:t>Ve </a:t>
            </a:r>
            <a:r>
              <a:rPr lang="cs-CZ" dirty="0"/>
              <a:t>stavbě mateřské školy určené pro více než 20 dětí musí být navrženy dvě únikové cesty.</a:t>
            </a:r>
          </a:p>
          <a:p>
            <a:r>
              <a:rPr lang="cs-CZ" dirty="0" smtClean="0"/>
              <a:t>Ve </a:t>
            </a:r>
            <a:r>
              <a:rPr lang="cs-CZ" dirty="0"/>
              <a:t>stavbě mateřské školy, základní školy, základní školy a střední školy určené pro žáky se zdravotním postižením nesmí být na únikové cestě použity kývavé nebo turniketové dveře.</a:t>
            </a:r>
          </a:p>
          <a:p>
            <a:r>
              <a:rPr lang="cs-CZ" dirty="0" smtClean="0"/>
              <a:t>Stavba </a:t>
            </a:r>
            <a:r>
              <a:rPr lang="cs-CZ" dirty="0"/>
              <a:t>školy určená pro více než 100 dětí, žáků nebo studentů musí být navržena s domácím rozhlasem s nuceným poslechem.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306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Památkové objekty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Stavba památkově chráněná</a:t>
            </a:r>
            <a:endParaRPr lang="cs-CZ" dirty="0"/>
          </a:p>
          <a:p>
            <a:pPr lvl="1"/>
            <a:r>
              <a:rPr lang="cs-CZ" dirty="0" smtClean="0"/>
              <a:t>Stavba </a:t>
            </a:r>
            <a:r>
              <a:rPr lang="cs-CZ" dirty="0"/>
              <a:t>památkově chráněná musí být vybavena</a:t>
            </a:r>
          </a:p>
          <a:p>
            <a:pPr lvl="2"/>
            <a:r>
              <a:rPr lang="cs-CZ" dirty="0" smtClean="0"/>
              <a:t>elektrickou </a:t>
            </a:r>
            <a:r>
              <a:rPr lang="cs-CZ" dirty="0"/>
              <a:t>požární signalizací nebo hlásičem požáru použitým v elektrické zabezpečovací signalizaci,</a:t>
            </a:r>
          </a:p>
          <a:p>
            <a:pPr lvl="2"/>
            <a:r>
              <a:rPr lang="cs-CZ" dirty="0" smtClean="0"/>
              <a:t>stabilním </a:t>
            </a:r>
            <a:r>
              <a:rPr lang="cs-CZ" dirty="0"/>
              <a:t>hasicím zařízením v</a:t>
            </a:r>
          </a:p>
          <a:p>
            <a:pPr lvl="3"/>
            <a:r>
              <a:rPr lang="cs-CZ" dirty="0" smtClean="0"/>
              <a:t>jedinečných </a:t>
            </a:r>
            <a:r>
              <a:rPr lang="cs-CZ" dirty="0"/>
              <a:t>prostorech staveb nebo prostorech s jedinečnými sbírkami historických předmětů,</a:t>
            </a:r>
          </a:p>
          <a:p>
            <a:pPr lvl="3"/>
            <a:r>
              <a:rPr lang="cs-CZ" dirty="0" smtClean="0"/>
              <a:t>jedinečných </a:t>
            </a:r>
            <a:r>
              <a:rPr lang="cs-CZ" dirty="0"/>
              <a:t>dřevěných stavbách včetně jejich vnější ochrany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/>
              <a:t>Ochrana movitých kulturních památek</a:t>
            </a:r>
            <a:endParaRPr lang="cs-CZ" dirty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stavby, v níž jsou umístěny movité kulturní památky, musí být vybavena</a:t>
            </a:r>
          </a:p>
          <a:p>
            <a:pPr lvl="2"/>
            <a:r>
              <a:rPr lang="cs-CZ" dirty="0" smtClean="0"/>
              <a:t>elektrickou </a:t>
            </a:r>
            <a:r>
              <a:rPr lang="cs-CZ" dirty="0"/>
              <a:t>požární signalizací nebo hlásičem požáru použitým v elektrické zabezpečovací signalizaci,</a:t>
            </a:r>
          </a:p>
          <a:p>
            <a:pPr lvl="2"/>
            <a:r>
              <a:rPr lang="cs-CZ" dirty="0" smtClean="0"/>
              <a:t>stabilním </a:t>
            </a:r>
            <a:r>
              <a:rPr lang="cs-CZ" dirty="0"/>
              <a:t>hasicím zařízením, jde-li o jedinečnou sbírku historických předmětů.</a:t>
            </a:r>
          </a:p>
          <a:p>
            <a:pPr lvl="2"/>
            <a:r>
              <a:rPr lang="cs-CZ" dirty="0" smtClean="0"/>
              <a:t>Požadavky </a:t>
            </a:r>
            <a:r>
              <a:rPr lang="cs-CZ" dirty="0"/>
              <a:t>podle odstavce 1 neplatí pro stavbu, v níž byly movité kulturní památky umístěny přede dnem účinnosti této vyhlášky.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76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fyzických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počínat </a:t>
            </a:r>
            <a:r>
              <a:rPr lang="cs-CZ" dirty="0"/>
              <a:t>si tak, aby nedocházelo ke vzniku požáru, zejména při používání tepelných, elektrických, plynových a jiných spotřebičů a komínů, při skladování a používání hořlavých nebo požárně nebezpečných látek, manipulaci s nimi nebo s otevřeným ohněm či jiným zdrojem zapálení,</a:t>
            </a:r>
          </a:p>
          <a:p>
            <a:r>
              <a:rPr lang="cs-CZ" dirty="0" smtClean="0"/>
              <a:t>zajistit </a:t>
            </a:r>
            <a:r>
              <a:rPr lang="cs-CZ" dirty="0"/>
              <a:t>přístup k rozvodným zařízením elektrické energie a k uzávěrům plynu, vody a topení,</a:t>
            </a:r>
          </a:p>
          <a:p>
            <a:r>
              <a:rPr lang="cs-CZ" dirty="0" smtClean="0"/>
              <a:t>plnit </a:t>
            </a:r>
            <a:r>
              <a:rPr lang="cs-CZ" dirty="0"/>
              <a:t>příkazy a dodržovat zákazy týkající se požární ochrany na označených místech,</a:t>
            </a:r>
          </a:p>
          <a:p>
            <a:r>
              <a:rPr lang="cs-CZ" dirty="0" smtClean="0"/>
              <a:t>obstarat </a:t>
            </a:r>
            <a:r>
              <a:rPr lang="cs-CZ" dirty="0"/>
              <a:t>požárně bezpečnostní zařízení a věcné prostředky požární ochrany v rozsahu stanoveném zákonem,</a:t>
            </a:r>
          </a:p>
          <a:p>
            <a:r>
              <a:rPr lang="cs-CZ" dirty="0" smtClean="0"/>
              <a:t>zajistit </a:t>
            </a:r>
            <a:r>
              <a:rPr lang="cs-CZ" dirty="0"/>
              <a:t>přístup k požárně bezpečnostním zařízením a věcným prostředkům požární ochrany za účelem jejich včasného použití a dále udržovat tato zařízení a věcné prostředky v provozuschopném stavu; uvedené povinnosti se vztahují na osoby, které mají uvedená zařízení a věcné prostředky ve vlastnictví či užívání,</a:t>
            </a:r>
          </a:p>
          <a:p>
            <a:r>
              <a:rPr lang="cs-CZ" dirty="0" smtClean="0"/>
              <a:t>vytvářet </a:t>
            </a:r>
            <a:r>
              <a:rPr lang="cs-CZ" dirty="0"/>
              <a:t>v prostorách ve svém vlastnictví nebo užívání podmínky pro rychlé zdolání požáru a pro záchranné práce,</a:t>
            </a:r>
          </a:p>
          <a:p>
            <a:r>
              <a:rPr lang="cs-CZ" dirty="0" smtClean="0"/>
              <a:t>umožnit </a:t>
            </a:r>
            <a:r>
              <a:rPr lang="cs-CZ" dirty="0"/>
              <a:t>orgánu státního požárního dozoru provedení potřebných úkonů při zjišťování příčiny vzniku požáru a v odůvodněných případech mu bezúplatně poskytnout výrobky nebo vzorky k provedení požárně technické expertizy ke zjištění příčiny vzniku požáru,</a:t>
            </a:r>
          </a:p>
          <a:p>
            <a:r>
              <a:rPr lang="cs-CZ" dirty="0" smtClean="0"/>
              <a:t>oznamovat </a:t>
            </a:r>
            <a:r>
              <a:rPr lang="cs-CZ" dirty="0"/>
              <a:t>bez odkladu územně příslušnému hasičskému záchrannému sboru každý požár vzniklý při činnostech, které vykonává, nebo v prostorách, které vlastní nebo užívá,</a:t>
            </a:r>
          </a:p>
          <a:p>
            <a:r>
              <a:rPr lang="cs-CZ" dirty="0" smtClean="0"/>
              <a:t>dodržovat </a:t>
            </a:r>
            <a:r>
              <a:rPr lang="cs-CZ" dirty="0"/>
              <a:t>podmínky nebo návody vztahující se k požární bezpečnosti výrobků nebo činností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05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Osobní/věcná pomoc, vstup na nemovitost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/>
              <a:t>Osobní pomoc</a:t>
            </a:r>
            <a:endParaRPr lang="cs-CZ" dirty="0"/>
          </a:p>
          <a:p>
            <a:r>
              <a:rPr lang="cs-CZ" dirty="0"/>
              <a:t>Každý je povinen v souvislosti se zdoláváním požáru</a:t>
            </a:r>
          </a:p>
          <a:p>
            <a:pPr lvl="1"/>
            <a:r>
              <a:rPr lang="cs-CZ" dirty="0" smtClean="0"/>
              <a:t>provést </a:t>
            </a:r>
            <a:r>
              <a:rPr lang="cs-CZ" dirty="0"/>
              <a:t>nutná opatření pro záchranu ohrožených osob,</a:t>
            </a:r>
          </a:p>
          <a:p>
            <a:pPr lvl="1"/>
            <a:r>
              <a:rPr lang="cs-CZ" dirty="0" smtClean="0"/>
              <a:t>uhasit </a:t>
            </a:r>
            <a:r>
              <a:rPr lang="cs-CZ" dirty="0"/>
              <a:t>požár, jestliže je to možné, nebo provést nutná opatření k zamezení jeho šíření,</a:t>
            </a:r>
          </a:p>
          <a:p>
            <a:pPr lvl="1"/>
            <a:r>
              <a:rPr lang="cs-CZ" dirty="0" smtClean="0"/>
              <a:t>ohlásit </a:t>
            </a:r>
            <a:r>
              <a:rPr lang="cs-CZ" dirty="0"/>
              <a:t>neodkladně na určeném místě zjištěný požár nebo zabezpečit jeho ohlášení,</a:t>
            </a:r>
          </a:p>
          <a:p>
            <a:pPr lvl="1"/>
            <a:r>
              <a:rPr lang="cs-CZ" dirty="0" smtClean="0"/>
              <a:t>poskytnout </a:t>
            </a:r>
            <a:r>
              <a:rPr lang="cs-CZ" dirty="0"/>
              <a:t>osobní pomoc jednotce požární ochrany na výzvu velitele zásahu, velitele jednotky požární ochrany nebo obce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Věcná pomoc</a:t>
            </a:r>
            <a:endParaRPr lang="cs-CZ" dirty="0"/>
          </a:p>
          <a:p>
            <a:r>
              <a:rPr lang="cs-CZ" dirty="0"/>
              <a:t>Každý je povinen na výzvu velitele zásahu, velitele jednotky požární ochrany nebo obce poskytnout dopravní prostředky, zdroje vody, spojová zařízení a jiné věci potřebné ke zdolání </a:t>
            </a:r>
            <a:r>
              <a:rPr lang="cs-CZ" dirty="0" smtClean="0"/>
              <a:t>požáru.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Vstup </a:t>
            </a:r>
            <a:r>
              <a:rPr lang="cs-CZ" b="1" dirty="0"/>
              <a:t>na nemovitosti</a:t>
            </a:r>
            <a:endParaRPr lang="cs-CZ" dirty="0"/>
          </a:p>
          <a:p>
            <a:r>
              <a:rPr lang="cs-CZ" dirty="0" smtClean="0"/>
              <a:t>Vlastník </a:t>
            </a:r>
            <a:r>
              <a:rPr lang="cs-CZ" dirty="0"/>
              <a:t>(správce, uživatel) nemovitosti je povinen umožnit vstup na nemovitost k provedení opatření nutných ke zdolání požáru nebo k zamezení jeho šíření, popřípadě k provedení jiných záchranných prací, zejména vyklidit nebo strpět vyklizení pozemku, odstranit nebo strpět odstranění staveb, jejich částí nebo porostů. O potřebě a rozsahu těchto opatření rozhoduje velitel zásahu.</a:t>
            </a:r>
          </a:p>
          <a:p>
            <a:r>
              <a:rPr lang="cs-CZ" dirty="0" smtClean="0"/>
              <a:t>Je-li </a:t>
            </a:r>
            <a:r>
              <a:rPr lang="cs-CZ" dirty="0"/>
              <a:t>to nezbytně nutné pro účely cvičení jednotky požární ochrany, vlastník (správce, uživatel) nemovitosti je povinen umožnit vstup na nemovitost; o tomto vstupu musí být hasičským záchranným sborem kraje nebo obcí, které cvičení jednotky požární ochrany organizují, předem </a:t>
            </a:r>
            <a:r>
              <a:rPr lang="cs-CZ" dirty="0" err="1"/>
              <a:t>uvědoměn</a:t>
            </a:r>
            <a:r>
              <a:rPr lang="cs-CZ" dirty="0"/>
              <a:t>, a to nejméně 24 hodiny před zahájením cvičení. Přitom se musí dbát, aby cvičením jednotky požární ochrany bylo co nejméně rušeno užívání nemovitosti a aby nevznikly škody, kterým lze zabránit.</a:t>
            </a:r>
          </a:p>
          <a:p>
            <a:r>
              <a:rPr lang="cs-CZ" dirty="0" smtClean="0"/>
              <a:t>Nesouhlasí-li </a:t>
            </a:r>
            <a:r>
              <a:rPr lang="cs-CZ" dirty="0"/>
              <a:t>vlastník (správce, uživatel) nemovitosti se vstupem na </a:t>
            </a:r>
            <a:r>
              <a:rPr lang="cs-CZ" dirty="0" smtClean="0"/>
              <a:t>nemovitost, </a:t>
            </a:r>
            <a:r>
              <a:rPr lang="cs-CZ" dirty="0"/>
              <a:t>rozhodne hasičský záchranný sbor kraje nebo obec, které cvičení jednotky požární ochrany organizují, o tom, zda vstup na nemovitost je pro cvičení této jednotky nutný. To neplatí, jde-li o obydlí, kam lze vstupovat jen s předchozím souhlasem vlastníka nebo uživatele.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67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požární dozor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Výkon </a:t>
            </a:r>
            <a:r>
              <a:rPr lang="cs-CZ" b="1" dirty="0"/>
              <a:t>státního požárního dozoru</a:t>
            </a:r>
            <a:endParaRPr lang="cs-CZ" dirty="0"/>
          </a:p>
          <a:p>
            <a:r>
              <a:rPr lang="cs-CZ" dirty="0" smtClean="0"/>
              <a:t>Státní </a:t>
            </a:r>
            <a:r>
              <a:rPr lang="cs-CZ" dirty="0"/>
              <a:t>požární dozor se </a:t>
            </a:r>
            <a:r>
              <a:rPr lang="cs-CZ" dirty="0" smtClean="0"/>
              <a:t>vykonává kontrolou </a:t>
            </a:r>
            <a:r>
              <a:rPr lang="cs-CZ" dirty="0"/>
              <a:t>dodržování povinností stanovených předpisy o požární ochraně</a:t>
            </a:r>
            <a:r>
              <a:rPr lang="cs-CZ" dirty="0" smtClean="0"/>
              <a:t>,</a:t>
            </a:r>
          </a:p>
          <a:p>
            <a:r>
              <a:rPr lang="cs-CZ" dirty="0" smtClean="0"/>
              <a:t>Stavební prevence</a:t>
            </a:r>
          </a:p>
          <a:p>
            <a:r>
              <a:rPr lang="cs-CZ" dirty="0" smtClean="0"/>
              <a:t>Zjišťování příčin požáru</a:t>
            </a:r>
          </a:p>
          <a:p>
            <a:r>
              <a:rPr lang="cs-CZ" dirty="0" smtClean="0"/>
              <a:t>Krajská ředitelství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90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Způsob provádění pravidelných kontrol</a:t>
            </a:r>
            <a:endParaRPr lang="cs-CZ" dirty="0"/>
          </a:p>
          <a:p>
            <a:pPr lvl="1"/>
            <a:r>
              <a:rPr lang="cs-CZ" dirty="0" smtClean="0"/>
              <a:t>formou </a:t>
            </a:r>
            <a:r>
              <a:rPr lang="cs-CZ" dirty="0"/>
              <a:t>preventivních požárních prohlídek a prověřováním dokladů o plnění povinností stanovených předpisy o požární ochraně</a:t>
            </a:r>
          </a:p>
          <a:p>
            <a:pPr lvl="1"/>
            <a:r>
              <a:rPr lang="cs-CZ" dirty="0" smtClean="0"/>
              <a:t>Preventivní </a:t>
            </a:r>
            <a:r>
              <a:rPr lang="cs-CZ" dirty="0"/>
              <a:t>požární prohlídky se provádějí ve všech objektech a zařízeních, kde právnické osoby a podnikající fyzické osoby provozují činnosti </a:t>
            </a:r>
            <a:r>
              <a:rPr lang="cs-CZ" dirty="0" smtClean="0"/>
              <a:t>se zvýšeným a vysokým požárním nebezpečím.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</a:t>
            </a:r>
            <a:r>
              <a:rPr lang="cs-CZ" dirty="0" smtClean="0"/>
              <a:t>bez </a:t>
            </a:r>
            <a:r>
              <a:rPr lang="cs-CZ" dirty="0"/>
              <a:t>zvýšeného požárního nebezpečí, se preventivní požární prohlídky provádějí v provozech, ve kterých se na pracovištích pravidelně vyskytují současně nejméně 3 osoby v pracovním poměru nebo obdobném pracovním vztahu k provozovateli nebo veřejnost, popřípadě v dalších objektech nebo zařízeních, pokud tak určí provozovatelé těchto činností.</a:t>
            </a:r>
          </a:p>
          <a:p>
            <a:pPr marL="0" indent="0">
              <a:buNone/>
            </a:pPr>
            <a:r>
              <a:rPr lang="cs-CZ" b="1" dirty="0" smtClean="0"/>
              <a:t>Lhůty </a:t>
            </a:r>
            <a:r>
              <a:rPr lang="cs-CZ" b="1" dirty="0"/>
              <a:t>preventivních požárních prohlídek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zařízeních, kde jsou provozovány činnosti s vysokým požárním nebezpečím, nejméně jednou za 3 měsíce 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zařízeních, kde jsou provozovány činnosti se zvýšeným požárním </a:t>
            </a:r>
            <a:r>
              <a:rPr lang="cs-CZ" dirty="0" smtClean="0"/>
              <a:t>nebezpečím, </a:t>
            </a:r>
            <a:r>
              <a:rPr lang="cs-CZ" dirty="0"/>
              <a:t>nejméně jednou za 6 měsíců,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objektech a zařízeních, kde jsou provozovány činnosti bez zvýšeného požárního </a:t>
            </a:r>
            <a:r>
              <a:rPr lang="cs-CZ" dirty="0" smtClean="0"/>
              <a:t>nebezpečí </a:t>
            </a:r>
            <a:r>
              <a:rPr lang="cs-CZ" dirty="0"/>
              <a:t>nejméně jednou za rok.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909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Plnění </a:t>
            </a:r>
            <a:r>
              <a:rPr lang="cs-CZ" dirty="0"/>
              <a:t>povinností podle § 16 odst. 1 a § 16a mohou zabezpečovat pouze odborně způsobilé </a:t>
            </a:r>
            <a:r>
              <a:rPr lang="cs-CZ" dirty="0" smtClean="0"/>
              <a:t>osoby</a:t>
            </a:r>
          </a:p>
          <a:p>
            <a:pPr lvl="1"/>
            <a:r>
              <a:rPr lang="cs-CZ" dirty="0" smtClean="0"/>
              <a:t>znalci </a:t>
            </a:r>
            <a:r>
              <a:rPr lang="cs-CZ" dirty="0"/>
              <a:t>a znalecké ústavy v základním oboru požární </a:t>
            </a:r>
            <a:r>
              <a:rPr lang="cs-CZ" dirty="0" smtClean="0"/>
              <a:t>ochrany</a:t>
            </a:r>
          </a:p>
          <a:p>
            <a:pPr lvl="1"/>
            <a:r>
              <a:rPr lang="cs-CZ" dirty="0" smtClean="0"/>
              <a:t>fyzické </a:t>
            </a:r>
            <a:r>
              <a:rPr lang="cs-CZ" dirty="0"/>
              <a:t>osoby, které jsou absolventy škol požární ochrany nebo absolventy vysokoškolského studia, jehož součástí je ověřovací program pro odbornou způsobilost na úseku požární ochrany schválený ministerstvem, </a:t>
            </a:r>
            <a:endParaRPr lang="cs-CZ" dirty="0" smtClean="0"/>
          </a:p>
          <a:p>
            <a:pPr lvl="1"/>
            <a:r>
              <a:rPr lang="cs-CZ" dirty="0" smtClean="0"/>
              <a:t>fyzické </a:t>
            </a:r>
            <a:r>
              <a:rPr lang="cs-CZ" dirty="0"/>
              <a:t>osoby, které složily zkoušku odborné způsobilosti před komisí ustavenou ministerstvem. </a:t>
            </a:r>
            <a:endParaRPr lang="cs-CZ" dirty="0" smtClean="0"/>
          </a:p>
          <a:p>
            <a:pPr lvl="1"/>
            <a:r>
              <a:rPr lang="cs-CZ" dirty="0" smtClean="0"/>
              <a:t>příslušníci </a:t>
            </a:r>
            <a:r>
              <a:rPr lang="cs-CZ" dirty="0"/>
              <a:t>Hasičského záchranného sboru České </a:t>
            </a:r>
            <a:r>
              <a:rPr lang="cs-CZ" dirty="0" smtClean="0"/>
              <a:t>republiky</a:t>
            </a:r>
            <a:r>
              <a:rPr lang="cs-CZ" dirty="0"/>
              <a:t> vykonávající funkce stanovené prováděcím předpisem k zákonu o hasičském záchranném sboru.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935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PPH a </a:t>
            </a:r>
            <a:r>
              <a:rPr lang="cs-CZ" dirty="0" err="1" smtClean="0"/>
              <a:t>preventista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 smtClean="0"/>
              <a:t>Preventista</a:t>
            </a:r>
            <a:r>
              <a:rPr lang="cs-CZ" b="1" dirty="0" smtClean="0"/>
              <a:t> PO</a:t>
            </a:r>
          </a:p>
          <a:p>
            <a:pPr lvl="1"/>
            <a:r>
              <a:rPr lang="cs-CZ" dirty="0" smtClean="0"/>
              <a:t>Právnické osoby a podnikající fyzické osoby zřizují funkci </a:t>
            </a:r>
            <a:r>
              <a:rPr lang="cs-CZ" dirty="0" err="1" smtClean="0"/>
              <a:t>preventisty</a:t>
            </a:r>
            <a:r>
              <a:rPr lang="cs-CZ" dirty="0" smtClean="0"/>
              <a:t> požární ochrany libovolně, dle vlastního rozhodnutí</a:t>
            </a:r>
          </a:p>
          <a:p>
            <a:pPr lvl="1"/>
            <a:r>
              <a:rPr lang="cs-CZ" dirty="0" smtClean="0"/>
              <a:t>Plní některé povinnosti podle zákona o požární ochraně</a:t>
            </a:r>
          </a:p>
          <a:p>
            <a:pPr lvl="1"/>
            <a:r>
              <a:rPr lang="cs-CZ" dirty="0" smtClean="0"/>
              <a:t>Vykonává činnost na základě absolvování odborné přípravy</a:t>
            </a:r>
          </a:p>
          <a:p>
            <a:r>
              <a:rPr lang="cs-CZ" b="1" dirty="0" smtClean="0"/>
              <a:t>Preventivní </a:t>
            </a:r>
            <a:r>
              <a:rPr lang="cs-CZ" b="1" dirty="0"/>
              <a:t>požární hlídka</a:t>
            </a:r>
            <a:endParaRPr lang="cs-CZ" dirty="0"/>
          </a:p>
          <a:p>
            <a:pPr lvl="1"/>
            <a:r>
              <a:rPr lang="cs-CZ" dirty="0" smtClean="0"/>
              <a:t>Právnické </a:t>
            </a:r>
            <a:r>
              <a:rPr lang="cs-CZ" dirty="0"/>
              <a:t>osoby a podnikající fyzické osoby zřizují preventivní požární hlídky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prostorách s nejméně třemi zaměstnanci, ve kterých provozují činnosti se zvýšeným požárním nebezpečím nebo s vysokým požárním nebezpečím,</a:t>
            </a:r>
          </a:p>
          <a:p>
            <a:pPr lvl="1"/>
            <a:r>
              <a:rPr lang="cs-CZ" dirty="0" smtClean="0"/>
              <a:t>Úkolem </a:t>
            </a:r>
            <a:r>
              <a:rPr lang="cs-CZ" dirty="0"/>
              <a:t>preventivní požární hlídky je dohlížet na dodržování předpisů o požární ochraně a v případě vzniku požáru provést nutná opatření k záchraně ohrožených osob, přivolat jednotku požární ochrany a zúčastnit se likvidace požáru.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9790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3175</Words>
  <Application>Microsoft Office PowerPoint</Application>
  <PresentationFormat>Předvádění na obrazovce (4:3)</PresentationFormat>
  <Paragraphs>363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Arial</vt:lpstr>
      <vt:lpstr>Calibri</vt:lpstr>
      <vt:lpstr>Motiv systému Office</vt:lpstr>
      <vt:lpstr>Požární ochrana</vt:lpstr>
      <vt:lpstr>Legislativa</vt:lpstr>
      <vt:lpstr>Povinnosti právnických osob a podnikajících fyzických osob </vt:lpstr>
      <vt:lpstr>Povinnosti fyzických osob</vt:lpstr>
      <vt:lpstr>Osobní/věcná pomoc, vstup na nemovitost</vt:lpstr>
      <vt:lpstr>Státní požární dozor</vt:lpstr>
      <vt:lpstr>Kontroly PO</vt:lpstr>
      <vt:lpstr>Odborná způsobilost</vt:lpstr>
      <vt:lpstr>PPH a preventista</vt:lpstr>
      <vt:lpstr>Školení PO</vt:lpstr>
      <vt:lpstr>Členění provozovaných činností podle požárního nebezpečí </vt:lpstr>
      <vt:lpstr>Zvýšené požární nebezpeční</vt:lpstr>
      <vt:lpstr>Vysoké požární nebezpeční</vt:lpstr>
      <vt:lpstr>VĚCNÉ PROSTŘEDKY POŽÁRNÍ OCHRANY A POŽÁRNĚ BEZPEČNOSTNÍ ZAŘÍZENÍ</vt:lpstr>
      <vt:lpstr>Třídy požáru</vt:lpstr>
      <vt:lpstr>Typy přenosných hasících přístrojů</vt:lpstr>
      <vt:lpstr>Požárně bezpečnostní zařízení</vt:lpstr>
      <vt:lpstr>EPS</vt:lpstr>
      <vt:lpstr>Požární hlásiče</vt:lpstr>
      <vt:lpstr>Prezentace aplikace PowerPoint</vt:lpstr>
      <vt:lpstr>Stabilní hasící zařízení</vt:lpstr>
      <vt:lpstr>Složité podmínky pro zásah</vt:lpstr>
      <vt:lpstr>Evakuace osob</vt:lpstr>
      <vt:lpstr>Evakuační postupy</vt:lpstr>
      <vt:lpstr>Únikové cesty</vt:lpstr>
      <vt:lpstr>Požární odolnost</vt:lpstr>
      <vt:lpstr>Dokumentace PO</vt:lpstr>
      <vt:lpstr>Požárně bezpečnostní řešení</vt:lpstr>
      <vt:lpstr>CHÚC</vt:lpstr>
      <vt:lpstr>Stavba zdravotnického zařízení a sociální péče </vt:lpstr>
      <vt:lpstr>Stavba užívaná k činnosti školy a školského zařízení </vt:lpstr>
      <vt:lpstr>Památkové objekty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Požární ochrana</dc:title>
  <dc:creator>User</dc:creator>
  <cp:lastModifiedBy>Markéta Kučerová</cp:lastModifiedBy>
  <cp:revision>30</cp:revision>
  <dcterms:created xsi:type="dcterms:W3CDTF">2019-04-03T17:57:26Z</dcterms:created>
  <dcterms:modified xsi:type="dcterms:W3CDTF">2020-04-10T12:15:35Z</dcterms:modified>
</cp:coreProperties>
</file>