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71" r:id="rId9"/>
    <p:sldId id="268" r:id="rId10"/>
    <p:sldId id="277" r:id="rId11"/>
    <p:sldId id="269" r:id="rId12"/>
    <p:sldId id="270" r:id="rId13"/>
    <p:sldId id="272" r:id="rId14"/>
    <p:sldId id="278" r:id="rId15"/>
    <p:sldId id="286" r:id="rId16"/>
    <p:sldId id="280" r:id="rId17"/>
    <p:sldId id="282" r:id="rId18"/>
    <p:sldId id="284" r:id="rId19"/>
    <p:sldId id="285" r:id="rId20"/>
    <p:sldId id="287" r:id="rId21"/>
    <p:sldId id="263" r:id="rId22"/>
    <p:sldId id="259" r:id="rId23"/>
    <p:sldId id="260" r:id="rId24"/>
    <p:sldId id="261" r:id="rId25"/>
    <p:sldId id="26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6DF2E-E99A-47BC-BDDA-9F121B06E8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2250C3-FD09-4948-B02B-FFF69DB15FFE}">
      <dgm:prSet phldrT="[Text]"/>
      <dgm:spPr/>
      <dgm:t>
        <a:bodyPr/>
        <a:lstStyle/>
        <a:p>
          <a:r>
            <a:rPr lang="cs-CZ" dirty="0" smtClean="0"/>
            <a:t>Bezpečnostní posouzení</a:t>
          </a:r>
          <a:endParaRPr lang="cs-CZ" dirty="0"/>
        </a:p>
      </dgm:t>
    </dgm:pt>
    <dgm:pt modelId="{0024F7D9-8964-491D-B92C-36728BA3E765}" type="parTrans" cxnId="{B9F22EF4-542D-4E25-8C9E-B72B87EEC5CA}">
      <dgm:prSet/>
      <dgm:spPr/>
      <dgm:t>
        <a:bodyPr/>
        <a:lstStyle/>
        <a:p>
          <a:endParaRPr lang="cs-CZ"/>
        </a:p>
      </dgm:t>
    </dgm:pt>
    <dgm:pt modelId="{1C5862F7-9CBE-43DC-85AE-FEBBE919C04C}" type="sibTrans" cxnId="{B9F22EF4-542D-4E25-8C9E-B72B87EEC5CA}">
      <dgm:prSet/>
      <dgm:spPr/>
      <dgm:t>
        <a:bodyPr/>
        <a:lstStyle/>
        <a:p>
          <a:endParaRPr lang="cs-CZ"/>
        </a:p>
      </dgm:t>
    </dgm:pt>
    <dgm:pt modelId="{FC608F86-05CA-4959-99E0-7CC821B6FB49}">
      <dgm:prSet phldrT="[Text]"/>
      <dgm:spPr/>
      <dgm:t>
        <a:bodyPr/>
        <a:lstStyle/>
        <a:p>
          <a:r>
            <a:rPr lang="cs-CZ" dirty="0" smtClean="0"/>
            <a:t>Analýza rizik</a:t>
          </a:r>
          <a:endParaRPr lang="cs-CZ" dirty="0"/>
        </a:p>
      </dgm:t>
    </dgm:pt>
    <dgm:pt modelId="{6685A00D-ECB0-4889-864F-9E8C9571DA29}" type="parTrans" cxnId="{1537D516-ED1F-4E1C-A7BF-64A06014FDBB}">
      <dgm:prSet/>
      <dgm:spPr/>
      <dgm:t>
        <a:bodyPr/>
        <a:lstStyle/>
        <a:p>
          <a:endParaRPr lang="cs-CZ"/>
        </a:p>
      </dgm:t>
    </dgm:pt>
    <dgm:pt modelId="{34FA0D82-E213-42CF-98F5-CAA86C21D9EF}" type="sibTrans" cxnId="{1537D516-ED1F-4E1C-A7BF-64A06014FDBB}">
      <dgm:prSet/>
      <dgm:spPr/>
      <dgm:t>
        <a:bodyPr/>
        <a:lstStyle/>
        <a:p>
          <a:endParaRPr lang="cs-CZ"/>
        </a:p>
      </dgm:t>
    </dgm:pt>
    <dgm:pt modelId="{2232CF15-1D3C-47D1-B0BF-99C8C7D2DCB7}">
      <dgm:prSet phldrT="[Text]"/>
      <dgm:spPr/>
      <dgm:t>
        <a:bodyPr/>
        <a:lstStyle/>
        <a:p>
          <a:r>
            <a:rPr lang="cs-CZ" dirty="0" smtClean="0"/>
            <a:t>hodnota</a:t>
          </a:r>
          <a:endParaRPr lang="cs-CZ" dirty="0"/>
        </a:p>
      </dgm:t>
    </dgm:pt>
    <dgm:pt modelId="{ACE3FD4B-BEE4-412C-A3EE-647DD9D466A1}" type="parTrans" cxnId="{FF4EF3B8-286C-4993-B999-FC77E3EF058C}">
      <dgm:prSet/>
      <dgm:spPr/>
      <dgm:t>
        <a:bodyPr/>
        <a:lstStyle/>
        <a:p>
          <a:endParaRPr lang="cs-CZ"/>
        </a:p>
      </dgm:t>
    </dgm:pt>
    <dgm:pt modelId="{A4A71851-37D2-4CA6-9DE5-873ABB1DDF93}" type="sibTrans" cxnId="{FF4EF3B8-286C-4993-B999-FC77E3EF058C}">
      <dgm:prSet/>
      <dgm:spPr/>
      <dgm:t>
        <a:bodyPr/>
        <a:lstStyle/>
        <a:p>
          <a:endParaRPr lang="cs-CZ"/>
        </a:p>
      </dgm:t>
    </dgm:pt>
    <dgm:pt modelId="{BDE1221D-AE3F-4CBF-976B-42FC9E9C6356}">
      <dgm:prSet phldrT="[Text]"/>
      <dgm:spPr/>
      <dgm:t>
        <a:bodyPr/>
        <a:lstStyle/>
        <a:p>
          <a:r>
            <a:rPr lang="cs-CZ" dirty="0" smtClean="0"/>
            <a:t>budova</a:t>
          </a:r>
          <a:endParaRPr lang="cs-CZ" dirty="0"/>
        </a:p>
      </dgm:t>
    </dgm:pt>
    <dgm:pt modelId="{C8BE2431-4594-438B-9145-4F38E3702367}" type="parTrans" cxnId="{2F01B5A0-AF41-4B3E-9094-364F2DCF2201}">
      <dgm:prSet/>
      <dgm:spPr/>
      <dgm:t>
        <a:bodyPr/>
        <a:lstStyle/>
        <a:p>
          <a:endParaRPr lang="cs-CZ"/>
        </a:p>
      </dgm:t>
    </dgm:pt>
    <dgm:pt modelId="{F37376EB-B397-47A4-88A0-64E7D4FE82D3}" type="sibTrans" cxnId="{2F01B5A0-AF41-4B3E-9094-364F2DCF2201}">
      <dgm:prSet/>
      <dgm:spPr/>
      <dgm:t>
        <a:bodyPr/>
        <a:lstStyle/>
        <a:p>
          <a:endParaRPr lang="cs-CZ"/>
        </a:p>
      </dgm:t>
    </dgm:pt>
    <dgm:pt modelId="{D7AF7527-DCFD-488B-8729-FA48B498D2D9}">
      <dgm:prSet phldrT="[Text]"/>
      <dgm:spPr/>
      <dgm:t>
        <a:bodyPr/>
        <a:lstStyle/>
        <a:p>
          <a:r>
            <a:rPr lang="cs-CZ" dirty="0" smtClean="0"/>
            <a:t>Ostatní vlivy</a:t>
          </a:r>
          <a:endParaRPr lang="cs-CZ" dirty="0"/>
        </a:p>
      </dgm:t>
    </dgm:pt>
    <dgm:pt modelId="{C14BA648-EC50-4490-862A-C01DE97F4E39}" type="parTrans" cxnId="{A1F9CB4C-DE42-4F92-BF23-A377276E4095}">
      <dgm:prSet/>
      <dgm:spPr/>
      <dgm:t>
        <a:bodyPr/>
        <a:lstStyle/>
        <a:p>
          <a:endParaRPr lang="cs-CZ"/>
        </a:p>
      </dgm:t>
    </dgm:pt>
    <dgm:pt modelId="{F96F23CE-A1E2-4E14-9CFD-5096F8AADFD8}" type="sibTrans" cxnId="{A1F9CB4C-DE42-4F92-BF23-A377276E4095}">
      <dgm:prSet/>
      <dgm:spPr/>
      <dgm:t>
        <a:bodyPr/>
        <a:lstStyle/>
        <a:p>
          <a:endParaRPr lang="cs-CZ"/>
        </a:p>
      </dgm:t>
    </dgm:pt>
    <dgm:pt modelId="{CDB5FFB1-1139-48E3-A6E7-23879CB081B2}">
      <dgm:prSet phldrT="[Text]"/>
      <dgm:spPr/>
      <dgm:t>
        <a:bodyPr/>
        <a:lstStyle/>
        <a:p>
          <a:r>
            <a:rPr lang="cs-CZ" dirty="0" smtClean="0"/>
            <a:t>Vnitřní vlivy</a:t>
          </a:r>
          <a:endParaRPr lang="cs-CZ" dirty="0"/>
        </a:p>
      </dgm:t>
    </dgm:pt>
    <dgm:pt modelId="{53C69398-E41A-4021-A4CB-3479B77FFDFA}" type="parTrans" cxnId="{8F06AD73-280A-4332-846F-2D40199652EC}">
      <dgm:prSet/>
      <dgm:spPr/>
      <dgm:t>
        <a:bodyPr/>
        <a:lstStyle/>
        <a:p>
          <a:endParaRPr lang="cs-CZ"/>
        </a:p>
      </dgm:t>
    </dgm:pt>
    <dgm:pt modelId="{9746E158-0C51-49C1-ACCC-5064C1F9B204}" type="sibTrans" cxnId="{8F06AD73-280A-4332-846F-2D40199652EC}">
      <dgm:prSet/>
      <dgm:spPr/>
      <dgm:t>
        <a:bodyPr/>
        <a:lstStyle/>
        <a:p>
          <a:endParaRPr lang="cs-CZ"/>
        </a:p>
      </dgm:t>
    </dgm:pt>
    <dgm:pt modelId="{C84378B8-58BA-43D3-8C93-438282FE3FAB}">
      <dgm:prSet/>
      <dgm:spPr/>
      <dgm:t>
        <a:bodyPr/>
        <a:lstStyle/>
        <a:p>
          <a:r>
            <a:rPr lang="cs-CZ" dirty="0" smtClean="0"/>
            <a:t>Vnější vlivy</a:t>
          </a:r>
          <a:endParaRPr lang="cs-CZ" dirty="0"/>
        </a:p>
      </dgm:t>
    </dgm:pt>
    <dgm:pt modelId="{DEDF0E20-09B4-4CAF-8142-52493B0A5AFB}" type="parTrans" cxnId="{95626963-083F-46B4-8DF2-8F578C008F52}">
      <dgm:prSet/>
      <dgm:spPr/>
      <dgm:t>
        <a:bodyPr/>
        <a:lstStyle/>
        <a:p>
          <a:endParaRPr lang="cs-CZ"/>
        </a:p>
      </dgm:t>
    </dgm:pt>
    <dgm:pt modelId="{1CAC36E7-1A85-4FDF-B96A-DFB3301F6282}" type="sibTrans" cxnId="{95626963-083F-46B4-8DF2-8F578C008F52}">
      <dgm:prSet/>
      <dgm:spPr/>
      <dgm:t>
        <a:bodyPr/>
        <a:lstStyle/>
        <a:p>
          <a:endParaRPr lang="cs-CZ"/>
        </a:p>
      </dgm:t>
    </dgm:pt>
    <dgm:pt modelId="{99730AF1-D6D1-40AE-9AC8-1B47AD92D917}" type="pres">
      <dgm:prSet presAssocID="{4E86DF2E-E99A-47BC-BDDA-9F121B06E8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C419D9E-2563-4BB9-B14D-C63C1EC121D1}" type="pres">
      <dgm:prSet presAssocID="{D72250C3-FD09-4948-B02B-FFF69DB15FFE}" presName="hierRoot1" presStyleCnt="0"/>
      <dgm:spPr/>
    </dgm:pt>
    <dgm:pt modelId="{85D04111-F92E-4732-BB0D-316D4530FE59}" type="pres">
      <dgm:prSet presAssocID="{D72250C3-FD09-4948-B02B-FFF69DB15FFE}" presName="composite" presStyleCnt="0"/>
      <dgm:spPr/>
    </dgm:pt>
    <dgm:pt modelId="{F0E16DBC-4EC0-453E-BA0B-22C3C8385828}" type="pres">
      <dgm:prSet presAssocID="{D72250C3-FD09-4948-B02B-FFF69DB15FFE}" presName="background" presStyleLbl="node0" presStyleIdx="0" presStyleCnt="1"/>
      <dgm:spPr/>
    </dgm:pt>
    <dgm:pt modelId="{EC8A3CAD-8004-41EB-A4B4-8FF7A6F3A59C}" type="pres">
      <dgm:prSet presAssocID="{D72250C3-FD09-4948-B02B-FFF69DB15FF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153D7E-449D-4DAE-8FA2-6D8E1FAC3247}" type="pres">
      <dgm:prSet presAssocID="{D72250C3-FD09-4948-B02B-FFF69DB15FFE}" presName="hierChild2" presStyleCnt="0"/>
      <dgm:spPr/>
    </dgm:pt>
    <dgm:pt modelId="{2B0E25A0-B884-4DD1-A855-096BF6D3A05B}" type="pres">
      <dgm:prSet presAssocID="{6685A00D-ECB0-4889-864F-9E8C9571DA29}" presName="Name10" presStyleLbl="parChTrans1D2" presStyleIdx="0" presStyleCnt="2"/>
      <dgm:spPr/>
      <dgm:t>
        <a:bodyPr/>
        <a:lstStyle/>
        <a:p>
          <a:endParaRPr lang="cs-CZ"/>
        </a:p>
      </dgm:t>
    </dgm:pt>
    <dgm:pt modelId="{0F9EBA26-B65C-4ACE-99F6-336638A3A627}" type="pres">
      <dgm:prSet presAssocID="{FC608F86-05CA-4959-99E0-7CC821B6FB49}" presName="hierRoot2" presStyleCnt="0"/>
      <dgm:spPr/>
    </dgm:pt>
    <dgm:pt modelId="{3DBC6115-8838-4204-9166-E514BE7AC638}" type="pres">
      <dgm:prSet presAssocID="{FC608F86-05CA-4959-99E0-7CC821B6FB49}" presName="composite2" presStyleCnt="0"/>
      <dgm:spPr/>
    </dgm:pt>
    <dgm:pt modelId="{58EF2601-FE23-4D5F-B1A9-38FF1143AA32}" type="pres">
      <dgm:prSet presAssocID="{FC608F86-05CA-4959-99E0-7CC821B6FB49}" presName="background2" presStyleLbl="node2" presStyleIdx="0" presStyleCnt="2"/>
      <dgm:spPr/>
    </dgm:pt>
    <dgm:pt modelId="{6439CF2B-D990-418E-9503-BA68FFD1DBBB}" type="pres">
      <dgm:prSet presAssocID="{FC608F86-05CA-4959-99E0-7CC821B6FB4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B8D219D-283B-41C7-803B-866B5DF457A6}" type="pres">
      <dgm:prSet presAssocID="{FC608F86-05CA-4959-99E0-7CC821B6FB49}" presName="hierChild3" presStyleCnt="0"/>
      <dgm:spPr/>
    </dgm:pt>
    <dgm:pt modelId="{044C2AB8-DA17-4CB7-A4A6-82224FEC7BA5}" type="pres">
      <dgm:prSet presAssocID="{ACE3FD4B-BEE4-412C-A3EE-647DD9D466A1}" presName="Name17" presStyleLbl="parChTrans1D3" presStyleIdx="0" presStyleCnt="4"/>
      <dgm:spPr/>
      <dgm:t>
        <a:bodyPr/>
        <a:lstStyle/>
        <a:p>
          <a:endParaRPr lang="cs-CZ"/>
        </a:p>
      </dgm:t>
    </dgm:pt>
    <dgm:pt modelId="{9904AD51-6216-4C4F-8B29-6E93EF77AC24}" type="pres">
      <dgm:prSet presAssocID="{2232CF15-1D3C-47D1-B0BF-99C8C7D2DCB7}" presName="hierRoot3" presStyleCnt="0"/>
      <dgm:spPr/>
    </dgm:pt>
    <dgm:pt modelId="{5BBDDF0C-A42A-4B5E-B35A-1971CBF9FB6B}" type="pres">
      <dgm:prSet presAssocID="{2232CF15-1D3C-47D1-B0BF-99C8C7D2DCB7}" presName="composite3" presStyleCnt="0"/>
      <dgm:spPr/>
    </dgm:pt>
    <dgm:pt modelId="{79B08742-A43E-4CD8-AA6E-6E0BAF92EEBA}" type="pres">
      <dgm:prSet presAssocID="{2232CF15-1D3C-47D1-B0BF-99C8C7D2DCB7}" presName="background3" presStyleLbl="node3" presStyleIdx="0" presStyleCnt="4"/>
      <dgm:spPr/>
    </dgm:pt>
    <dgm:pt modelId="{D720DAB7-8330-4A89-B40E-C0E33A215D70}" type="pres">
      <dgm:prSet presAssocID="{2232CF15-1D3C-47D1-B0BF-99C8C7D2DCB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70EFD6-02FF-4F5F-A6CB-E5695EDD6F7A}" type="pres">
      <dgm:prSet presAssocID="{2232CF15-1D3C-47D1-B0BF-99C8C7D2DCB7}" presName="hierChild4" presStyleCnt="0"/>
      <dgm:spPr/>
    </dgm:pt>
    <dgm:pt modelId="{22150F11-35DE-46E2-9CAA-3EF958FCE1B9}" type="pres">
      <dgm:prSet presAssocID="{C8BE2431-4594-438B-9145-4F38E3702367}" presName="Name17" presStyleLbl="parChTrans1D3" presStyleIdx="1" presStyleCnt="4"/>
      <dgm:spPr/>
      <dgm:t>
        <a:bodyPr/>
        <a:lstStyle/>
        <a:p>
          <a:endParaRPr lang="cs-CZ"/>
        </a:p>
      </dgm:t>
    </dgm:pt>
    <dgm:pt modelId="{FD27189F-C874-4D4C-A06B-8402D68EAF9F}" type="pres">
      <dgm:prSet presAssocID="{BDE1221D-AE3F-4CBF-976B-42FC9E9C6356}" presName="hierRoot3" presStyleCnt="0"/>
      <dgm:spPr/>
    </dgm:pt>
    <dgm:pt modelId="{8346A1E0-2BFB-44C9-B758-C701C019311D}" type="pres">
      <dgm:prSet presAssocID="{BDE1221D-AE3F-4CBF-976B-42FC9E9C6356}" presName="composite3" presStyleCnt="0"/>
      <dgm:spPr/>
    </dgm:pt>
    <dgm:pt modelId="{F71833C0-401C-4566-9BFC-F78869121B0F}" type="pres">
      <dgm:prSet presAssocID="{BDE1221D-AE3F-4CBF-976B-42FC9E9C6356}" presName="background3" presStyleLbl="node3" presStyleIdx="1" presStyleCnt="4"/>
      <dgm:spPr/>
    </dgm:pt>
    <dgm:pt modelId="{61CFFE1F-F0F3-4A79-8515-204A566D7248}" type="pres">
      <dgm:prSet presAssocID="{BDE1221D-AE3F-4CBF-976B-42FC9E9C635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8F4645-9539-488C-B768-DFCDDF60C341}" type="pres">
      <dgm:prSet presAssocID="{BDE1221D-AE3F-4CBF-976B-42FC9E9C6356}" presName="hierChild4" presStyleCnt="0"/>
      <dgm:spPr/>
    </dgm:pt>
    <dgm:pt modelId="{AA5662C9-16A2-409B-94D0-1B3650EA8620}" type="pres">
      <dgm:prSet presAssocID="{C14BA648-EC50-4490-862A-C01DE97F4E39}" presName="Name10" presStyleLbl="parChTrans1D2" presStyleIdx="1" presStyleCnt="2"/>
      <dgm:spPr/>
      <dgm:t>
        <a:bodyPr/>
        <a:lstStyle/>
        <a:p>
          <a:endParaRPr lang="cs-CZ"/>
        </a:p>
      </dgm:t>
    </dgm:pt>
    <dgm:pt modelId="{F5F5CCDD-8765-4196-901E-C2406FBC9914}" type="pres">
      <dgm:prSet presAssocID="{D7AF7527-DCFD-488B-8729-FA48B498D2D9}" presName="hierRoot2" presStyleCnt="0"/>
      <dgm:spPr/>
    </dgm:pt>
    <dgm:pt modelId="{9D646EE4-2C55-46E9-B5BD-D77EE0C58E6A}" type="pres">
      <dgm:prSet presAssocID="{D7AF7527-DCFD-488B-8729-FA48B498D2D9}" presName="composite2" presStyleCnt="0"/>
      <dgm:spPr/>
    </dgm:pt>
    <dgm:pt modelId="{8F5E3355-B1F5-460C-98E7-BB2BD8139150}" type="pres">
      <dgm:prSet presAssocID="{D7AF7527-DCFD-488B-8729-FA48B498D2D9}" presName="background2" presStyleLbl="node2" presStyleIdx="1" presStyleCnt="2"/>
      <dgm:spPr/>
    </dgm:pt>
    <dgm:pt modelId="{9E87C74D-740F-4AEC-972E-402486A9C2F2}" type="pres">
      <dgm:prSet presAssocID="{D7AF7527-DCFD-488B-8729-FA48B498D2D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25D735D-C56A-4D91-8ED7-F3B8E0A56569}" type="pres">
      <dgm:prSet presAssocID="{D7AF7527-DCFD-488B-8729-FA48B498D2D9}" presName="hierChild3" presStyleCnt="0"/>
      <dgm:spPr/>
    </dgm:pt>
    <dgm:pt modelId="{D83949B2-C460-41B4-A9FB-95DF8963A882}" type="pres">
      <dgm:prSet presAssocID="{53C69398-E41A-4021-A4CB-3479B77FFDFA}" presName="Name17" presStyleLbl="parChTrans1D3" presStyleIdx="2" presStyleCnt="4"/>
      <dgm:spPr/>
      <dgm:t>
        <a:bodyPr/>
        <a:lstStyle/>
        <a:p>
          <a:endParaRPr lang="cs-CZ"/>
        </a:p>
      </dgm:t>
    </dgm:pt>
    <dgm:pt modelId="{FDCBDDDA-D59F-46CC-94A2-FD3EC6392964}" type="pres">
      <dgm:prSet presAssocID="{CDB5FFB1-1139-48E3-A6E7-23879CB081B2}" presName="hierRoot3" presStyleCnt="0"/>
      <dgm:spPr/>
    </dgm:pt>
    <dgm:pt modelId="{60545A2E-BB3D-4F6C-B90A-48667B1EB6AD}" type="pres">
      <dgm:prSet presAssocID="{CDB5FFB1-1139-48E3-A6E7-23879CB081B2}" presName="composite3" presStyleCnt="0"/>
      <dgm:spPr/>
    </dgm:pt>
    <dgm:pt modelId="{580E7DC9-6769-4138-B9AE-1D31378C6573}" type="pres">
      <dgm:prSet presAssocID="{CDB5FFB1-1139-48E3-A6E7-23879CB081B2}" presName="background3" presStyleLbl="node3" presStyleIdx="2" presStyleCnt="4"/>
      <dgm:spPr/>
    </dgm:pt>
    <dgm:pt modelId="{23D565FC-56FD-4F52-9B55-EE24B7CF5A81}" type="pres">
      <dgm:prSet presAssocID="{CDB5FFB1-1139-48E3-A6E7-23879CB081B2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17BD985-2CB3-4493-8125-80E2218561EA}" type="pres">
      <dgm:prSet presAssocID="{CDB5FFB1-1139-48E3-A6E7-23879CB081B2}" presName="hierChild4" presStyleCnt="0"/>
      <dgm:spPr/>
    </dgm:pt>
    <dgm:pt modelId="{E259ED4D-963F-4336-9054-84D3F8CC287C}" type="pres">
      <dgm:prSet presAssocID="{DEDF0E20-09B4-4CAF-8142-52493B0A5AFB}" presName="Name17" presStyleLbl="parChTrans1D3" presStyleIdx="3" presStyleCnt="4"/>
      <dgm:spPr/>
      <dgm:t>
        <a:bodyPr/>
        <a:lstStyle/>
        <a:p>
          <a:endParaRPr lang="cs-CZ"/>
        </a:p>
      </dgm:t>
    </dgm:pt>
    <dgm:pt modelId="{B4DD33F5-B705-4712-B9A8-157FC95FDE1C}" type="pres">
      <dgm:prSet presAssocID="{C84378B8-58BA-43D3-8C93-438282FE3FAB}" presName="hierRoot3" presStyleCnt="0"/>
      <dgm:spPr/>
    </dgm:pt>
    <dgm:pt modelId="{2AE4C7BC-4CF8-47FA-AAF9-9F4376BB8D69}" type="pres">
      <dgm:prSet presAssocID="{C84378B8-58BA-43D3-8C93-438282FE3FAB}" presName="composite3" presStyleCnt="0"/>
      <dgm:spPr/>
    </dgm:pt>
    <dgm:pt modelId="{B8FD4293-C4CE-4259-933F-2315F6323744}" type="pres">
      <dgm:prSet presAssocID="{C84378B8-58BA-43D3-8C93-438282FE3FAB}" presName="background3" presStyleLbl="node3" presStyleIdx="3" presStyleCnt="4"/>
      <dgm:spPr/>
    </dgm:pt>
    <dgm:pt modelId="{4A88158C-53D1-4AE2-87CC-F7A835E74674}" type="pres">
      <dgm:prSet presAssocID="{C84378B8-58BA-43D3-8C93-438282FE3FA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473D2BA-F663-469F-BBDF-FEA07EA38C6B}" type="pres">
      <dgm:prSet presAssocID="{C84378B8-58BA-43D3-8C93-438282FE3FAB}" presName="hierChild4" presStyleCnt="0"/>
      <dgm:spPr/>
    </dgm:pt>
  </dgm:ptLst>
  <dgm:cxnLst>
    <dgm:cxn modelId="{D432CCE4-888A-4FDF-9BA1-5884003E1B0B}" type="presOf" srcId="{C14BA648-EC50-4490-862A-C01DE97F4E39}" destId="{AA5662C9-16A2-409B-94D0-1B3650EA8620}" srcOrd="0" destOrd="0" presId="urn:microsoft.com/office/officeart/2005/8/layout/hierarchy1"/>
    <dgm:cxn modelId="{A1F9CB4C-DE42-4F92-BF23-A377276E4095}" srcId="{D72250C3-FD09-4948-B02B-FFF69DB15FFE}" destId="{D7AF7527-DCFD-488B-8729-FA48B498D2D9}" srcOrd="1" destOrd="0" parTransId="{C14BA648-EC50-4490-862A-C01DE97F4E39}" sibTransId="{F96F23CE-A1E2-4E14-9CFD-5096F8AADFD8}"/>
    <dgm:cxn modelId="{B32806BA-4204-4E3E-AA3B-05855D555F8F}" type="presOf" srcId="{DEDF0E20-09B4-4CAF-8142-52493B0A5AFB}" destId="{E259ED4D-963F-4336-9054-84D3F8CC287C}" srcOrd="0" destOrd="0" presId="urn:microsoft.com/office/officeart/2005/8/layout/hierarchy1"/>
    <dgm:cxn modelId="{BA493B64-421D-46DF-8EBD-57712E9DB62D}" type="presOf" srcId="{D7AF7527-DCFD-488B-8729-FA48B498D2D9}" destId="{9E87C74D-740F-4AEC-972E-402486A9C2F2}" srcOrd="0" destOrd="0" presId="urn:microsoft.com/office/officeart/2005/8/layout/hierarchy1"/>
    <dgm:cxn modelId="{333647A1-8759-49FD-A9DE-6855D2BDCD2C}" type="presOf" srcId="{D72250C3-FD09-4948-B02B-FFF69DB15FFE}" destId="{EC8A3CAD-8004-41EB-A4B4-8FF7A6F3A59C}" srcOrd="0" destOrd="0" presId="urn:microsoft.com/office/officeart/2005/8/layout/hierarchy1"/>
    <dgm:cxn modelId="{B724B764-6871-4A73-8904-56C0106D972D}" type="presOf" srcId="{ACE3FD4B-BEE4-412C-A3EE-647DD9D466A1}" destId="{044C2AB8-DA17-4CB7-A4A6-82224FEC7BA5}" srcOrd="0" destOrd="0" presId="urn:microsoft.com/office/officeart/2005/8/layout/hierarchy1"/>
    <dgm:cxn modelId="{2F01B5A0-AF41-4B3E-9094-364F2DCF2201}" srcId="{FC608F86-05CA-4959-99E0-7CC821B6FB49}" destId="{BDE1221D-AE3F-4CBF-976B-42FC9E9C6356}" srcOrd="1" destOrd="0" parTransId="{C8BE2431-4594-438B-9145-4F38E3702367}" sibTransId="{F37376EB-B397-47A4-88A0-64E7D4FE82D3}"/>
    <dgm:cxn modelId="{C51B93E6-0E22-498F-8BDE-3D1FC65B3E48}" type="presOf" srcId="{C84378B8-58BA-43D3-8C93-438282FE3FAB}" destId="{4A88158C-53D1-4AE2-87CC-F7A835E74674}" srcOrd="0" destOrd="0" presId="urn:microsoft.com/office/officeart/2005/8/layout/hierarchy1"/>
    <dgm:cxn modelId="{E10F8C4F-B168-4AFE-8B9F-2DDDBF21731A}" type="presOf" srcId="{53C69398-E41A-4021-A4CB-3479B77FFDFA}" destId="{D83949B2-C460-41B4-A9FB-95DF8963A882}" srcOrd="0" destOrd="0" presId="urn:microsoft.com/office/officeart/2005/8/layout/hierarchy1"/>
    <dgm:cxn modelId="{74E5563B-2063-4FA3-91D4-16A4638C38A9}" type="presOf" srcId="{6685A00D-ECB0-4889-864F-9E8C9571DA29}" destId="{2B0E25A0-B884-4DD1-A855-096BF6D3A05B}" srcOrd="0" destOrd="0" presId="urn:microsoft.com/office/officeart/2005/8/layout/hierarchy1"/>
    <dgm:cxn modelId="{FF4EF3B8-286C-4993-B999-FC77E3EF058C}" srcId="{FC608F86-05CA-4959-99E0-7CC821B6FB49}" destId="{2232CF15-1D3C-47D1-B0BF-99C8C7D2DCB7}" srcOrd="0" destOrd="0" parTransId="{ACE3FD4B-BEE4-412C-A3EE-647DD9D466A1}" sibTransId="{A4A71851-37D2-4CA6-9DE5-873ABB1DDF93}"/>
    <dgm:cxn modelId="{9685CF86-E01A-4327-9FE6-E43D243E5ADF}" type="presOf" srcId="{2232CF15-1D3C-47D1-B0BF-99C8C7D2DCB7}" destId="{D720DAB7-8330-4A89-B40E-C0E33A215D70}" srcOrd="0" destOrd="0" presId="urn:microsoft.com/office/officeart/2005/8/layout/hierarchy1"/>
    <dgm:cxn modelId="{8F06AD73-280A-4332-846F-2D40199652EC}" srcId="{D7AF7527-DCFD-488B-8729-FA48B498D2D9}" destId="{CDB5FFB1-1139-48E3-A6E7-23879CB081B2}" srcOrd="0" destOrd="0" parTransId="{53C69398-E41A-4021-A4CB-3479B77FFDFA}" sibTransId="{9746E158-0C51-49C1-ACCC-5064C1F9B204}"/>
    <dgm:cxn modelId="{5E00B85B-AE19-429F-B911-1962BC061BB5}" type="presOf" srcId="{BDE1221D-AE3F-4CBF-976B-42FC9E9C6356}" destId="{61CFFE1F-F0F3-4A79-8515-204A566D7248}" srcOrd="0" destOrd="0" presId="urn:microsoft.com/office/officeart/2005/8/layout/hierarchy1"/>
    <dgm:cxn modelId="{BEA4C09C-7E69-4976-B0B9-00717FFF8EC7}" type="presOf" srcId="{CDB5FFB1-1139-48E3-A6E7-23879CB081B2}" destId="{23D565FC-56FD-4F52-9B55-EE24B7CF5A81}" srcOrd="0" destOrd="0" presId="urn:microsoft.com/office/officeart/2005/8/layout/hierarchy1"/>
    <dgm:cxn modelId="{EC7CD101-2514-40CC-A26F-989367CECDB4}" type="presOf" srcId="{C8BE2431-4594-438B-9145-4F38E3702367}" destId="{22150F11-35DE-46E2-9CAA-3EF958FCE1B9}" srcOrd="0" destOrd="0" presId="urn:microsoft.com/office/officeart/2005/8/layout/hierarchy1"/>
    <dgm:cxn modelId="{B9F22EF4-542D-4E25-8C9E-B72B87EEC5CA}" srcId="{4E86DF2E-E99A-47BC-BDDA-9F121B06E8B0}" destId="{D72250C3-FD09-4948-B02B-FFF69DB15FFE}" srcOrd="0" destOrd="0" parTransId="{0024F7D9-8964-491D-B92C-36728BA3E765}" sibTransId="{1C5862F7-9CBE-43DC-85AE-FEBBE919C04C}"/>
    <dgm:cxn modelId="{1537D516-ED1F-4E1C-A7BF-64A06014FDBB}" srcId="{D72250C3-FD09-4948-B02B-FFF69DB15FFE}" destId="{FC608F86-05CA-4959-99E0-7CC821B6FB49}" srcOrd="0" destOrd="0" parTransId="{6685A00D-ECB0-4889-864F-9E8C9571DA29}" sibTransId="{34FA0D82-E213-42CF-98F5-CAA86C21D9EF}"/>
    <dgm:cxn modelId="{95626963-083F-46B4-8DF2-8F578C008F52}" srcId="{D7AF7527-DCFD-488B-8729-FA48B498D2D9}" destId="{C84378B8-58BA-43D3-8C93-438282FE3FAB}" srcOrd="1" destOrd="0" parTransId="{DEDF0E20-09B4-4CAF-8142-52493B0A5AFB}" sibTransId="{1CAC36E7-1A85-4FDF-B96A-DFB3301F6282}"/>
    <dgm:cxn modelId="{67472CDC-E17E-4F13-8B4C-373C963FD1DA}" type="presOf" srcId="{4E86DF2E-E99A-47BC-BDDA-9F121B06E8B0}" destId="{99730AF1-D6D1-40AE-9AC8-1B47AD92D917}" srcOrd="0" destOrd="0" presId="urn:microsoft.com/office/officeart/2005/8/layout/hierarchy1"/>
    <dgm:cxn modelId="{B91A8629-215A-4AD2-8CAC-A8A30B361475}" type="presOf" srcId="{FC608F86-05CA-4959-99E0-7CC821B6FB49}" destId="{6439CF2B-D990-418E-9503-BA68FFD1DBBB}" srcOrd="0" destOrd="0" presId="urn:microsoft.com/office/officeart/2005/8/layout/hierarchy1"/>
    <dgm:cxn modelId="{E96F6B44-5F27-418E-9527-ADA573ACA698}" type="presParOf" srcId="{99730AF1-D6D1-40AE-9AC8-1B47AD92D917}" destId="{CC419D9E-2563-4BB9-B14D-C63C1EC121D1}" srcOrd="0" destOrd="0" presId="urn:microsoft.com/office/officeart/2005/8/layout/hierarchy1"/>
    <dgm:cxn modelId="{D29EFE33-CD3E-49BC-8A44-77A12B6D31F4}" type="presParOf" srcId="{CC419D9E-2563-4BB9-B14D-C63C1EC121D1}" destId="{85D04111-F92E-4732-BB0D-316D4530FE59}" srcOrd="0" destOrd="0" presId="urn:microsoft.com/office/officeart/2005/8/layout/hierarchy1"/>
    <dgm:cxn modelId="{BBA635CB-D1EA-4EDD-916E-6F7FFEA30140}" type="presParOf" srcId="{85D04111-F92E-4732-BB0D-316D4530FE59}" destId="{F0E16DBC-4EC0-453E-BA0B-22C3C8385828}" srcOrd="0" destOrd="0" presId="urn:microsoft.com/office/officeart/2005/8/layout/hierarchy1"/>
    <dgm:cxn modelId="{FC92BA9F-B65C-4453-A9B8-4DA8D2EB1B5B}" type="presParOf" srcId="{85D04111-F92E-4732-BB0D-316D4530FE59}" destId="{EC8A3CAD-8004-41EB-A4B4-8FF7A6F3A59C}" srcOrd="1" destOrd="0" presId="urn:microsoft.com/office/officeart/2005/8/layout/hierarchy1"/>
    <dgm:cxn modelId="{76B84222-A03A-4F36-9F56-6C8A25221F4E}" type="presParOf" srcId="{CC419D9E-2563-4BB9-B14D-C63C1EC121D1}" destId="{82153D7E-449D-4DAE-8FA2-6D8E1FAC3247}" srcOrd="1" destOrd="0" presId="urn:microsoft.com/office/officeart/2005/8/layout/hierarchy1"/>
    <dgm:cxn modelId="{6DA145D1-CA4C-4D2B-84D1-5CE837454527}" type="presParOf" srcId="{82153D7E-449D-4DAE-8FA2-6D8E1FAC3247}" destId="{2B0E25A0-B884-4DD1-A855-096BF6D3A05B}" srcOrd="0" destOrd="0" presId="urn:microsoft.com/office/officeart/2005/8/layout/hierarchy1"/>
    <dgm:cxn modelId="{846FD04E-1240-4C70-BD11-36EEB3B4CA40}" type="presParOf" srcId="{82153D7E-449D-4DAE-8FA2-6D8E1FAC3247}" destId="{0F9EBA26-B65C-4ACE-99F6-336638A3A627}" srcOrd="1" destOrd="0" presId="urn:microsoft.com/office/officeart/2005/8/layout/hierarchy1"/>
    <dgm:cxn modelId="{BFD9C417-FAD4-4FC6-AC24-4D4269F0E941}" type="presParOf" srcId="{0F9EBA26-B65C-4ACE-99F6-336638A3A627}" destId="{3DBC6115-8838-4204-9166-E514BE7AC638}" srcOrd="0" destOrd="0" presId="urn:microsoft.com/office/officeart/2005/8/layout/hierarchy1"/>
    <dgm:cxn modelId="{17859F9E-8075-49B9-80A8-84E0CF09B163}" type="presParOf" srcId="{3DBC6115-8838-4204-9166-E514BE7AC638}" destId="{58EF2601-FE23-4D5F-B1A9-38FF1143AA32}" srcOrd="0" destOrd="0" presId="urn:microsoft.com/office/officeart/2005/8/layout/hierarchy1"/>
    <dgm:cxn modelId="{8732AA39-448C-4EAD-BF71-34F47C8E9D8E}" type="presParOf" srcId="{3DBC6115-8838-4204-9166-E514BE7AC638}" destId="{6439CF2B-D990-418E-9503-BA68FFD1DBBB}" srcOrd="1" destOrd="0" presId="urn:microsoft.com/office/officeart/2005/8/layout/hierarchy1"/>
    <dgm:cxn modelId="{D8F37DF7-C74A-4F13-AA70-0A0616CDBB8F}" type="presParOf" srcId="{0F9EBA26-B65C-4ACE-99F6-336638A3A627}" destId="{3B8D219D-283B-41C7-803B-866B5DF457A6}" srcOrd="1" destOrd="0" presId="urn:microsoft.com/office/officeart/2005/8/layout/hierarchy1"/>
    <dgm:cxn modelId="{41F06EDF-10A1-4879-9115-D7629371CB07}" type="presParOf" srcId="{3B8D219D-283B-41C7-803B-866B5DF457A6}" destId="{044C2AB8-DA17-4CB7-A4A6-82224FEC7BA5}" srcOrd="0" destOrd="0" presId="urn:microsoft.com/office/officeart/2005/8/layout/hierarchy1"/>
    <dgm:cxn modelId="{903C2E57-99A1-42D1-9C5F-D578F839F77E}" type="presParOf" srcId="{3B8D219D-283B-41C7-803B-866B5DF457A6}" destId="{9904AD51-6216-4C4F-8B29-6E93EF77AC24}" srcOrd="1" destOrd="0" presId="urn:microsoft.com/office/officeart/2005/8/layout/hierarchy1"/>
    <dgm:cxn modelId="{2A53C80A-74D4-4B5C-B1B6-34D0DF7BFB2A}" type="presParOf" srcId="{9904AD51-6216-4C4F-8B29-6E93EF77AC24}" destId="{5BBDDF0C-A42A-4B5E-B35A-1971CBF9FB6B}" srcOrd="0" destOrd="0" presId="urn:microsoft.com/office/officeart/2005/8/layout/hierarchy1"/>
    <dgm:cxn modelId="{10D9DDC8-2E49-4471-85A4-C67EFD51E06A}" type="presParOf" srcId="{5BBDDF0C-A42A-4B5E-B35A-1971CBF9FB6B}" destId="{79B08742-A43E-4CD8-AA6E-6E0BAF92EEBA}" srcOrd="0" destOrd="0" presId="urn:microsoft.com/office/officeart/2005/8/layout/hierarchy1"/>
    <dgm:cxn modelId="{BF04F49A-F48B-49F5-A80B-362CA39385BD}" type="presParOf" srcId="{5BBDDF0C-A42A-4B5E-B35A-1971CBF9FB6B}" destId="{D720DAB7-8330-4A89-B40E-C0E33A215D70}" srcOrd="1" destOrd="0" presId="urn:microsoft.com/office/officeart/2005/8/layout/hierarchy1"/>
    <dgm:cxn modelId="{1B27F658-DDD1-4404-9E3B-9B331DAF670B}" type="presParOf" srcId="{9904AD51-6216-4C4F-8B29-6E93EF77AC24}" destId="{F470EFD6-02FF-4F5F-A6CB-E5695EDD6F7A}" srcOrd="1" destOrd="0" presId="urn:microsoft.com/office/officeart/2005/8/layout/hierarchy1"/>
    <dgm:cxn modelId="{0160E70D-0C27-4B14-8C01-95FD2B5BB1B0}" type="presParOf" srcId="{3B8D219D-283B-41C7-803B-866B5DF457A6}" destId="{22150F11-35DE-46E2-9CAA-3EF958FCE1B9}" srcOrd="2" destOrd="0" presId="urn:microsoft.com/office/officeart/2005/8/layout/hierarchy1"/>
    <dgm:cxn modelId="{A73C0A24-C7FD-4F3D-8532-AF6DF4C41F51}" type="presParOf" srcId="{3B8D219D-283B-41C7-803B-866B5DF457A6}" destId="{FD27189F-C874-4D4C-A06B-8402D68EAF9F}" srcOrd="3" destOrd="0" presId="urn:microsoft.com/office/officeart/2005/8/layout/hierarchy1"/>
    <dgm:cxn modelId="{19A52EA0-1A42-4EFB-9CAC-B3E0A7D7F163}" type="presParOf" srcId="{FD27189F-C874-4D4C-A06B-8402D68EAF9F}" destId="{8346A1E0-2BFB-44C9-B758-C701C019311D}" srcOrd="0" destOrd="0" presId="urn:microsoft.com/office/officeart/2005/8/layout/hierarchy1"/>
    <dgm:cxn modelId="{EA4279BF-9E46-47D0-894A-FD5171216F90}" type="presParOf" srcId="{8346A1E0-2BFB-44C9-B758-C701C019311D}" destId="{F71833C0-401C-4566-9BFC-F78869121B0F}" srcOrd="0" destOrd="0" presId="urn:microsoft.com/office/officeart/2005/8/layout/hierarchy1"/>
    <dgm:cxn modelId="{31DD543B-4398-44A5-A16E-A4EF23CE0C56}" type="presParOf" srcId="{8346A1E0-2BFB-44C9-B758-C701C019311D}" destId="{61CFFE1F-F0F3-4A79-8515-204A566D7248}" srcOrd="1" destOrd="0" presId="urn:microsoft.com/office/officeart/2005/8/layout/hierarchy1"/>
    <dgm:cxn modelId="{7489BFA4-ED83-48F8-9076-E73C7BD80C3B}" type="presParOf" srcId="{FD27189F-C874-4D4C-A06B-8402D68EAF9F}" destId="{6B8F4645-9539-488C-B768-DFCDDF60C341}" srcOrd="1" destOrd="0" presId="urn:microsoft.com/office/officeart/2005/8/layout/hierarchy1"/>
    <dgm:cxn modelId="{82D1F61D-6867-4075-9836-D36E20AEA910}" type="presParOf" srcId="{82153D7E-449D-4DAE-8FA2-6D8E1FAC3247}" destId="{AA5662C9-16A2-409B-94D0-1B3650EA8620}" srcOrd="2" destOrd="0" presId="urn:microsoft.com/office/officeart/2005/8/layout/hierarchy1"/>
    <dgm:cxn modelId="{8EB066F3-43CC-4D4E-A656-DE5835E0B3B3}" type="presParOf" srcId="{82153D7E-449D-4DAE-8FA2-6D8E1FAC3247}" destId="{F5F5CCDD-8765-4196-901E-C2406FBC9914}" srcOrd="3" destOrd="0" presId="urn:microsoft.com/office/officeart/2005/8/layout/hierarchy1"/>
    <dgm:cxn modelId="{E7DB1F2F-688F-4E85-9261-A36B0EE3A70A}" type="presParOf" srcId="{F5F5CCDD-8765-4196-901E-C2406FBC9914}" destId="{9D646EE4-2C55-46E9-B5BD-D77EE0C58E6A}" srcOrd="0" destOrd="0" presId="urn:microsoft.com/office/officeart/2005/8/layout/hierarchy1"/>
    <dgm:cxn modelId="{C15290FD-CE79-4FCD-915C-D3F86EB36A47}" type="presParOf" srcId="{9D646EE4-2C55-46E9-B5BD-D77EE0C58E6A}" destId="{8F5E3355-B1F5-460C-98E7-BB2BD8139150}" srcOrd="0" destOrd="0" presId="urn:microsoft.com/office/officeart/2005/8/layout/hierarchy1"/>
    <dgm:cxn modelId="{54CB1E88-AF69-420F-8389-B69A284EBA2B}" type="presParOf" srcId="{9D646EE4-2C55-46E9-B5BD-D77EE0C58E6A}" destId="{9E87C74D-740F-4AEC-972E-402486A9C2F2}" srcOrd="1" destOrd="0" presId="urn:microsoft.com/office/officeart/2005/8/layout/hierarchy1"/>
    <dgm:cxn modelId="{AC88138B-E1D4-47C0-A185-D1366DA7BEB8}" type="presParOf" srcId="{F5F5CCDD-8765-4196-901E-C2406FBC9914}" destId="{525D735D-C56A-4D91-8ED7-F3B8E0A56569}" srcOrd="1" destOrd="0" presId="urn:microsoft.com/office/officeart/2005/8/layout/hierarchy1"/>
    <dgm:cxn modelId="{10E8A453-6058-4022-A7C3-24B4633D2D9F}" type="presParOf" srcId="{525D735D-C56A-4D91-8ED7-F3B8E0A56569}" destId="{D83949B2-C460-41B4-A9FB-95DF8963A882}" srcOrd="0" destOrd="0" presId="urn:microsoft.com/office/officeart/2005/8/layout/hierarchy1"/>
    <dgm:cxn modelId="{B19AFCC8-BE11-4035-A6D1-BEFF3CB97162}" type="presParOf" srcId="{525D735D-C56A-4D91-8ED7-F3B8E0A56569}" destId="{FDCBDDDA-D59F-46CC-94A2-FD3EC6392964}" srcOrd="1" destOrd="0" presId="urn:microsoft.com/office/officeart/2005/8/layout/hierarchy1"/>
    <dgm:cxn modelId="{FA010F58-60CF-4780-8047-09293B86339C}" type="presParOf" srcId="{FDCBDDDA-D59F-46CC-94A2-FD3EC6392964}" destId="{60545A2E-BB3D-4F6C-B90A-48667B1EB6AD}" srcOrd="0" destOrd="0" presId="urn:microsoft.com/office/officeart/2005/8/layout/hierarchy1"/>
    <dgm:cxn modelId="{4C38E656-F226-4A08-B445-6A394D520737}" type="presParOf" srcId="{60545A2E-BB3D-4F6C-B90A-48667B1EB6AD}" destId="{580E7DC9-6769-4138-B9AE-1D31378C6573}" srcOrd="0" destOrd="0" presId="urn:microsoft.com/office/officeart/2005/8/layout/hierarchy1"/>
    <dgm:cxn modelId="{918DF709-284E-4B5A-8767-E738E86E8AE8}" type="presParOf" srcId="{60545A2E-BB3D-4F6C-B90A-48667B1EB6AD}" destId="{23D565FC-56FD-4F52-9B55-EE24B7CF5A81}" srcOrd="1" destOrd="0" presId="urn:microsoft.com/office/officeart/2005/8/layout/hierarchy1"/>
    <dgm:cxn modelId="{F20F5C00-2EDA-48DD-83A7-563E19ADE28B}" type="presParOf" srcId="{FDCBDDDA-D59F-46CC-94A2-FD3EC6392964}" destId="{717BD985-2CB3-4493-8125-80E2218561EA}" srcOrd="1" destOrd="0" presId="urn:microsoft.com/office/officeart/2005/8/layout/hierarchy1"/>
    <dgm:cxn modelId="{51C6825C-6313-48B6-B037-3C07A720944C}" type="presParOf" srcId="{525D735D-C56A-4D91-8ED7-F3B8E0A56569}" destId="{E259ED4D-963F-4336-9054-84D3F8CC287C}" srcOrd="2" destOrd="0" presId="urn:microsoft.com/office/officeart/2005/8/layout/hierarchy1"/>
    <dgm:cxn modelId="{21651759-A351-4C2F-B628-7528A6789A95}" type="presParOf" srcId="{525D735D-C56A-4D91-8ED7-F3B8E0A56569}" destId="{B4DD33F5-B705-4712-B9A8-157FC95FDE1C}" srcOrd="3" destOrd="0" presId="urn:microsoft.com/office/officeart/2005/8/layout/hierarchy1"/>
    <dgm:cxn modelId="{CC85CA19-274F-44C3-838E-8A1B620436CB}" type="presParOf" srcId="{B4DD33F5-B705-4712-B9A8-157FC95FDE1C}" destId="{2AE4C7BC-4CF8-47FA-AAF9-9F4376BB8D69}" srcOrd="0" destOrd="0" presId="urn:microsoft.com/office/officeart/2005/8/layout/hierarchy1"/>
    <dgm:cxn modelId="{C7C8B544-95BA-41A4-987D-2942E180294D}" type="presParOf" srcId="{2AE4C7BC-4CF8-47FA-AAF9-9F4376BB8D69}" destId="{B8FD4293-C4CE-4259-933F-2315F6323744}" srcOrd="0" destOrd="0" presId="urn:microsoft.com/office/officeart/2005/8/layout/hierarchy1"/>
    <dgm:cxn modelId="{1ADD7F31-FB6A-42F3-BEFF-CC179A0F979D}" type="presParOf" srcId="{2AE4C7BC-4CF8-47FA-AAF9-9F4376BB8D69}" destId="{4A88158C-53D1-4AE2-87CC-F7A835E74674}" srcOrd="1" destOrd="0" presId="urn:microsoft.com/office/officeart/2005/8/layout/hierarchy1"/>
    <dgm:cxn modelId="{FFB3FA82-F7D8-4B5D-A3BF-934AE83D3101}" type="presParOf" srcId="{B4DD33F5-B705-4712-B9A8-157FC95FDE1C}" destId="{1473D2BA-F663-469F-BBDF-FEA07EA38C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9ED4D-963F-4336-9054-84D3F8CC287C}">
      <dsp:nvSpPr>
        <dsp:cNvPr id="0" name=""/>
        <dsp:cNvSpPr/>
      </dsp:nvSpPr>
      <dsp:spPr>
        <a:xfrm>
          <a:off x="6169056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1059889" y="343741"/>
              </a:lnTo>
              <a:lnTo>
                <a:pt x="1059889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949B2-C460-41B4-A9FB-95DF8963A882}">
      <dsp:nvSpPr>
        <dsp:cNvPr id="0" name=""/>
        <dsp:cNvSpPr/>
      </dsp:nvSpPr>
      <dsp:spPr>
        <a:xfrm>
          <a:off x="5109167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1059889" y="0"/>
              </a:moveTo>
              <a:lnTo>
                <a:pt x="1059889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662C9-16A2-409B-94D0-1B3650EA8620}">
      <dsp:nvSpPr>
        <dsp:cNvPr id="0" name=""/>
        <dsp:cNvSpPr/>
      </dsp:nvSpPr>
      <dsp:spPr>
        <a:xfrm>
          <a:off x="4049278" y="1534122"/>
          <a:ext cx="2119778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2119778" y="343741"/>
              </a:lnTo>
              <a:lnTo>
                <a:pt x="2119778" y="504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50F11-35DE-46E2-9CAA-3EF958FCE1B9}">
      <dsp:nvSpPr>
        <dsp:cNvPr id="0" name=""/>
        <dsp:cNvSpPr/>
      </dsp:nvSpPr>
      <dsp:spPr>
        <a:xfrm>
          <a:off x="1929500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1059889" y="343741"/>
              </a:lnTo>
              <a:lnTo>
                <a:pt x="1059889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C2AB8-DA17-4CB7-A4A6-82224FEC7BA5}">
      <dsp:nvSpPr>
        <dsp:cNvPr id="0" name=""/>
        <dsp:cNvSpPr/>
      </dsp:nvSpPr>
      <dsp:spPr>
        <a:xfrm>
          <a:off x="869611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1059889" y="0"/>
              </a:moveTo>
              <a:lnTo>
                <a:pt x="1059889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E25A0-B884-4DD1-A855-096BF6D3A05B}">
      <dsp:nvSpPr>
        <dsp:cNvPr id="0" name=""/>
        <dsp:cNvSpPr/>
      </dsp:nvSpPr>
      <dsp:spPr>
        <a:xfrm>
          <a:off x="1929500" y="1534122"/>
          <a:ext cx="2119778" cy="504410"/>
        </a:xfrm>
        <a:custGeom>
          <a:avLst/>
          <a:gdLst/>
          <a:ahLst/>
          <a:cxnLst/>
          <a:rect l="0" t="0" r="0" b="0"/>
          <a:pathLst>
            <a:path>
              <a:moveTo>
                <a:pt x="2119778" y="0"/>
              </a:moveTo>
              <a:lnTo>
                <a:pt x="2119778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16DBC-4EC0-453E-BA0B-22C3C8385828}">
      <dsp:nvSpPr>
        <dsp:cNvPr id="0" name=""/>
        <dsp:cNvSpPr/>
      </dsp:nvSpPr>
      <dsp:spPr>
        <a:xfrm>
          <a:off x="3182096" y="432801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A3CAD-8004-41EB-A4B4-8FF7A6F3A59C}">
      <dsp:nvSpPr>
        <dsp:cNvPr id="0" name=""/>
        <dsp:cNvSpPr/>
      </dsp:nvSpPr>
      <dsp:spPr>
        <a:xfrm>
          <a:off x="3374803" y="615872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Bezpečnostní posouzení</a:t>
          </a:r>
          <a:endParaRPr lang="cs-CZ" sz="2100" kern="1200" dirty="0"/>
        </a:p>
      </dsp:txBody>
      <dsp:txXfrm>
        <a:off x="3407060" y="648129"/>
        <a:ext cx="1669850" cy="1036807"/>
      </dsp:txXfrm>
    </dsp:sp>
    <dsp:sp modelId="{58EF2601-FE23-4D5F-B1A9-38FF1143AA32}">
      <dsp:nvSpPr>
        <dsp:cNvPr id="0" name=""/>
        <dsp:cNvSpPr/>
      </dsp:nvSpPr>
      <dsp:spPr>
        <a:xfrm>
          <a:off x="1062318" y="2038533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9CF2B-D990-418E-9503-BA68FFD1DBBB}">
      <dsp:nvSpPr>
        <dsp:cNvPr id="0" name=""/>
        <dsp:cNvSpPr/>
      </dsp:nvSpPr>
      <dsp:spPr>
        <a:xfrm>
          <a:off x="1255025" y="2221604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Analýza rizik</a:t>
          </a:r>
          <a:endParaRPr lang="cs-CZ" sz="2100" kern="1200" dirty="0"/>
        </a:p>
      </dsp:txBody>
      <dsp:txXfrm>
        <a:off x="1287282" y="2253861"/>
        <a:ext cx="1669850" cy="1036807"/>
      </dsp:txXfrm>
    </dsp:sp>
    <dsp:sp modelId="{79B08742-A43E-4CD8-AA6E-6E0BAF92EEBA}">
      <dsp:nvSpPr>
        <dsp:cNvPr id="0" name=""/>
        <dsp:cNvSpPr/>
      </dsp:nvSpPr>
      <dsp:spPr>
        <a:xfrm>
          <a:off x="2429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0DAB7-8330-4A89-B40E-C0E33A215D70}">
      <dsp:nvSpPr>
        <dsp:cNvPr id="0" name=""/>
        <dsp:cNvSpPr/>
      </dsp:nvSpPr>
      <dsp:spPr>
        <a:xfrm>
          <a:off x="195136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hodnota</a:t>
          </a:r>
          <a:endParaRPr lang="cs-CZ" sz="2100" kern="1200" dirty="0"/>
        </a:p>
      </dsp:txBody>
      <dsp:txXfrm>
        <a:off x="227393" y="3859593"/>
        <a:ext cx="1669850" cy="1036807"/>
      </dsp:txXfrm>
    </dsp:sp>
    <dsp:sp modelId="{F71833C0-401C-4566-9BFC-F78869121B0F}">
      <dsp:nvSpPr>
        <dsp:cNvPr id="0" name=""/>
        <dsp:cNvSpPr/>
      </dsp:nvSpPr>
      <dsp:spPr>
        <a:xfrm>
          <a:off x="2122207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FE1F-F0F3-4A79-8515-204A566D7248}">
      <dsp:nvSpPr>
        <dsp:cNvPr id="0" name=""/>
        <dsp:cNvSpPr/>
      </dsp:nvSpPr>
      <dsp:spPr>
        <a:xfrm>
          <a:off x="2314914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budova</a:t>
          </a:r>
          <a:endParaRPr lang="cs-CZ" sz="2100" kern="1200" dirty="0"/>
        </a:p>
      </dsp:txBody>
      <dsp:txXfrm>
        <a:off x="2347171" y="3859593"/>
        <a:ext cx="1669850" cy="1036807"/>
      </dsp:txXfrm>
    </dsp:sp>
    <dsp:sp modelId="{8F5E3355-B1F5-460C-98E7-BB2BD8139150}">
      <dsp:nvSpPr>
        <dsp:cNvPr id="0" name=""/>
        <dsp:cNvSpPr/>
      </dsp:nvSpPr>
      <dsp:spPr>
        <a:xfrm>
          <a:off x="5301874" y="2038533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7C74D-740F-4AEC-972E-402486A9C2F2}">
      <dsp:nvSpPr>
        <dsp:cNvPr id="0" name=""/>
        <dsp:cNvSpPr/>
      </dsp:nvSpPr>
      <dsp:spPr>
        <a:xfrm>
          <a:off x="5494581" y="2221604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Ostatní vlivy</a:t>
          </a:r>
          <a:endParaRPr lang="cs-CZ" sz="2100" kern="1200" dirty="0"/>
        </a:p>
      </dsp:txBody>
      <dsp:txXfrm>
        <a:off x="5526838" y="2253861"/>
        <a:ext cx="1669850" cy="1036807"/>
      </dsp:txXfrm>
    </dsp:sp>
    <dsp:sp modelId="{580E7DC9-6769-4138-B9AE-1D31378C6573}">
      <dsp:nvSpPr>
        <dsp:cNvPr id="0" name=""/>
        <dsp:cNvSpPr/>
      </dsp:nvSpPr>
      <dsp:spPr>
        <a:xfrm>
          <a:off x="4241985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565FC-56FD-4F52-9B55-EE24B7CF5A81}">
      <dsp:nvSpPr>
        <dsp:cNvPr id="0" name=""/>
        <dsp:cNvSpPr/>
      </dsp:nvSpPr>
      <dsp:spPr>
        <a:xfrm>
          <a:off x="4434692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Vnitřní vlivy</a:t>
          </a:r>
          <a:endParaRPr lang="cs-CZ" sz="2100" kern="1200" dirty="0"/>
        </a:p>
      </dsp:txBody>
      <dsp:txXfrm>
        <a:off x="4466949" y="3859593"/>
        <a:ext cx="1669850" cy="1036807"/>
      </dsp:txXfrm>
    </dsp:sp>
    <dsp:sp modelId="{B8FD4293-C4CE-4259-933F-2315F6323744}">
      <dsp:nvSpPr>
        <dsp:cNvPr id="0" name=""/>
        <dsp:cNvSpPr/>
      </dsp:nvSpPr>
      <dsp:spPr>
        <a:xfrm>
          <a:off x="6361763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8158C-53D1-4AE2-87CC-F7A835E74674}">
      <dsp:nvSpPr>
        <dsp:cNvPr id="0" name=""/>
        <dsp:cNvSpPr/>
      </dsp:nvSpPr>
      <dsp:spPr>
        <a:xfrm>
          <a:off x="6554470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Vnější vlivy</a:t>
          </a:r>
          <a:endParaRPr lang="cs-CZ" sz="2100" kern="1200" dirty="0"/>
        </a:p>
      </dsp:txBody>
      <dsp:txXfrm>
        <a:off x="6586727" y="3859593"/>
        <a:ext cx="1669850" cy="103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07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59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9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92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35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25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8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99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498A-B5B7-494A-BD25-268B0E10AC1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5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ps.googl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Teorie objektové bezpečnosti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28.2.2019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11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Chráněné objekty a prostory</a:t>
            </a:r>
          </a:p>
          <a:p>
            <a:pPr>
              <a:buFontTx/>
              <a:buChar char="-"/>
            </a:pPr>
            <a:r>
              <a:rPr lang="cs-CZ" dirty="0" smtClean="0"/>
              <a:t>zákon č. 273/2008 Sb., o Policii České republiky</a:t>
            </a:r>
          </a:p>
          <a:p>
            <a:pPr>
              <a:buFontTx/>
              <a:buChar char="-"/>
            </a:pPr>
            <a:r>
              <a:rPr lang="cs-CZ" dirty="0" smtClean="0"/>
              <a:t>Rozsah zajištění bezpečnosti stanoví na návrh policejního prezidenta ministr</a:t>
            </a:r>
          </a:p>
          <a:p>
            <a:pPr>
              <a:buFontTx/>
              <a:buChar char="-"/>
            </a:pPr>
            <a:r>
              <a:rPr lang="cs-CZ" dirty="0" smtClean="0"/>
              <a:t>Objekty a prostory zvláštního významu pro vnitřní pořádek a bezpečnost, o němž rozhodne vláda</a:t>
            </a:r>
          </a:p>
          <a:p>
            <a:pPr>
              <a:buFontTx/>
              <a:buChar char="-"/>
            </a:pPr>
            <a:r>
              <a:rPr lang="cs-CZ" dirty="0" smtClean="0"/>
              <a:t>Jiný objekt, který se ocitne v bezprostředním </a:t>
            </a:r>
            <a:r>
              <a:rPr lang="cs-CZ" dirty="0" smtClean="0"/>
              <a:t>ohrožení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1687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posouzení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Vymezení rozsahu posuzovaného objektu a popis aktiv, která mu náleží, potažmo určení hodnoty aktiv a jejich významu pro objekt, ohodnocení možného dopadu jejich ztráty, změny či poškození  na existenci nebo chování posuzovaného subjektu</a:t>
            </a:r>
          </a:p>
          <a:p>
            <a:r>
              <a:rPr lang="cs-CZ" dirty="0" smtClean="0"/>
              <a:t>Pilíře bezpečnostního posouzení</a:t>
            </a:r>
          </a:p>
          <a:p>
            <a:pPr lvl="1"/>
            <a:r>
              <a:rPr lang="cs-CZ" dirty="0" smtClean="0"/>
              <a:t>Zabezpečované hodnoty a aspekty je ovlivňující</a:t>
            </a:r>
          </a:p>
          <a:p>
            <a:pPr lvl="2"/>
            <a:r>
              <a:rPr lang="cs-CZ" dirty="0" smtClean="0"/>
              <a:t>Druh majetku</a:t>
            </a:r>
          </a:p>
          <a:p>
            <a:pPr lvl="2"/>
            <a:r>
              <a:rPr lang="cs-CZ" dirty="0" smtClean="0"/>
              <a:t>Hodnota majetku</a:t>
            </a:r>
          </a:p>
          <a:p>
            <a:pPr lvl="2"/>
            <a:r>
              <a:rPr lang="cs-CZ" dirty="0" smtClean="0"/>
              <a:t>Objem majetku</a:t>
            </a:r>
          </a:p>
          <a:p>
            <a:pPr lvl="2"/>
            <a:r>
              <a:rPr lang="cs-CZ" dirty="0" smtClean="0"/>
              <a:t>Historie krádeží</a:t>
            </a:r>
          </a:p>
          <a:p>
            <a:pPr lvl="2"/>
            <a:r>
              <a:rPr lang="cs-CZ" dirty="0" smtClean="0"/>
              <a:t>Nebezpečnost a atraktivita majetku</a:t>
            </a:r>
          </a:p>
          <a:p>
            <a:pPr lvl="2"/>
            <a:r>
              <a:rPr lang="cs-CZ" dirty="0" smtClean="0"/>
              <a:t>Poškození majetku</a:t>
            </a:r>
          </a:p>
          <a:p>
            <a:pPr lvl="1"/>
            <a:r>
              <a:rPr lang="cs-CZ" dirty="0" smtClean="0"/>
              <a:t>Budova a aspekty ji ovlivňující</a:t>
            </a:r>
          </a:p>
          <a:p>
            <a:pPr lvl="2"/>
            <a:r>
              <a:rPr lang="cs-CZ" dirty="0" smtClean="0"/>
              <a:t>Konstrukce</a:t>
            </a:r>
          </a:p>
          <a:p>
            <a:pPr lvl="2"/>
            <a:r>
              <a:rPr lang="cs-CZ" dirty="0" smtClean="0"/>
              <a:t>Stavební otvory</a:t>
            </a:r>
          </a:p>
          <a:p>
            <a:pPr lvl="2"/>
            <a:r>
              <a:rPr lang="cs-CZ" dirty="0" smtClean="0"/>
              <a:t>Lokalita, prostředí</a:t>
            </a:r>
          </a:p>
          <a:p>
            <a:pPr lvl="2"/>
            <a:r>
              <a:rPr lang="cs-CZ" dirty="0" smtClean="0"/>
              <a:t>Režim provozu</a:t>
            </a:r>
          </a:p>
          <a:p>
            <a:pPr lvl="2"/>
            <a:r>
              <a:rPr lang="cs-CZ" dirty="0" smtClean="0"/>
              <a:t>Stávající zabezpečení</a:t>
            </a:r>
          </a:p>
          <a:p>
            <a:pPr lvl="1"/>
            <a:r>
              <a:rPr lang="cs-CZ" dirty="0" smtClean="0"/>
              <a:t>Vlivy působící na PZTS, mající původ ve střežených objektech</a:t>
            </a:r>
          </a:p>
          <a:p>
            <a:pPr lvl="2"/>
            <a:r>
              <a:rPr lang="cs-CZ" dirty="0" smtClean="0"/>
              <a:t>Dlouhodobě i krátkodobě působící okolnosti (okolní stavby, výrobní procesy)</a:t>
            </a:r>
          </a:p>
          <a:p>
            <a:pPr lvl="2"/>
            <a:r>
              <a:rPr lang="cs-CZ" dirty="0" smtClean="0"/>
              <a:t>Počasí, klimatické podmínky</a:t>
            </a:r>
          </a:p>
          <a:p>
            <a:pPr lvl="2"/>
            <a:r>
              <a:rPr lang="cs-CZ" dirty="0" smtClean="0"/>
              <a:t>Vibrace (stavební stroje, železniční doprava)</a:t>
            </a:r>
          </a:p>
          <a:p>
            <a:pPr lvl="2"/>
            <a:r>
              <a:rPr lang="cs-CZ" dirty="0" smtClean="0"/>
              <a:t>Vysokofrekvenční rušení (vysílače, radary, antény)</a:t>
            </a:r>
          </a:p>
          <a:p>
            <a:pPr lvl="1"/>
            <a:r>
              <a:rPr lang="cs-CZ" dirty="0" smtClean="0"/>
              <a:t>Vlivy působící na PZTS, mající původ vně střežených objektů</a:t>
            </a:r>
          </a:p>
          <a:p>
            <a:pPr lvl="2"/>
            <a:r>
              <a:rPr lang="cs-CZ" dirty="0" smtClean="0"/>
              <a:t>Potrubí, vytápění, vzduchotechnika</a:t>
            </a:r>
          </a:p>
          <a:p>
            <a:pPr lvl="2"/>
            <a:r>
              <a:rPr lang="cs-CZ" dirty="0" smtClean="0"/>
              <a:t>Klimatizační systémy</a:t>
            </a:r>
          </a:p>
          <a:p>
            <a:pPr lvl="2"/>
            <a:r>
              <a:rPr lang="cs-CZ" dirty="0" smtClean="0"/>
              <a:t>Výtahy</a:t>
            </a:r>
          </a:p>
          <a:p>
            <a:pPr lvl="2"/>
            <a:r>
              <a:rPr lang="cs-CZ" dirty="0" smtClean="0"/>
              <a:t>Elektromagnetické rušení</a:t>
            </a:r>
          </a:p>
          <a:p>
            <a:pPr lvl="2"/>
            <a:r>
              <a:rPr lang="cs-CZ" dirty="0" smtClean="0"/>
              <a:t>Průchodnost signálu ve  skladovacích prostorách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23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posouzení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Význam bezpečnostního posouzení</a:t>
            </a:r>
          </a:p>
          <a:p>
            <a:pPr lvl="1"/>
            <a:r>
              <a:rPr lang="cs-CZ" dirty="0" smtClean="0"/>
              <a:t>Význam bezpečnostního posouzení objektu spočívá zejména v získání a zpracování informací potřebných pro vytvoření návrhu PZTS. </a:t>
            </a:r>
          </a:p>
          <a:p>
            <a:pPr lvl="1"/>
            <a:r>
              <a:rPr lang="cs-CZ" dirty="0" smtClean="0"/>
              <a:t>Výstup bezpečnostního posouzení je využitelný zejména v následujících oblastech</a:t>
            </a:r>
          </a:p>
          <a:p>
            <a:pPr lvl="2"/>
            <a:r>
              <a:rPr lang="cs-CZ" dirty="0" smtClean="0"/>
              <a:t>stanovení rozsahu systému</a:t>
            </a:r>
          </a:p>
          <a:p>
            <a:pPr lvl="2"/>
            <a:r>
              <a:rPr lang="cs-CZ" dirty="0" smtClean="0"/>
              <a:t>východisko pro volbu komponentů</a:t>
            </a:r>
          </a:p>
          <a:p>
            <a:pPr lvl="2"/>
            <a:r>
              <a:rPr lang="cs-CZ" dirty="0" smtClean="0"/>
              <a:t>vymezení potencionálních hrozeb</a:t>
            </a:r>
          </a:p>
          <a:p>
            <a:pPr lvl="2"/>
            <a:r>
              <a:rPr lang="cs-CZ" dirty="0" smtClean="0"/>
              <a:t>charakteristika potencionálního narušitele</a:t>
            </a:r>
          </a:p>
          <a:p>
            <a:pPr lvl="2"/>
            <a:r>
              <a:rPr lang="cs-CZ" dirty="0" smtClean="0"/>
              <a:t>stanovení stupně zabezpečení</a:t>
            </a:r>
          </a:p>
          <a:p>
            <a:pPr lvl="2"/>
            <a:r>
              <a:rPr lang="cs-CZ" dirty="0" smtClean="0"/>
              <a:t>stanovení pojistné třídy</a:t>
            </a:r>
          </a:p>
          <a:p>
            <a:pPr lvl="2"/>
            <a:r>
              <a:rPr lang="cs-CZ" dirty="0" smtClean="0"/>
              <a:t>určení třídy prostředí</a:t>
            </a:r>
          </a:p>
          <a:p>
            <a:pPr lvl="2"/>
            <a:r>
              <a:rPr lang="cs-CZ" dirty="0" smtClean="0"/>
              <a:t>návrh řešení systému (počty, typy detektorů…)</a:t>
            </a:r>
          </a:p>
          <a:p>
            <a:pPr lvl="2"/>
            <a:r>
              <a:rPr lang="cs-CZ" dirty="0" smtClean="0"/>
              <a:t>umístění komponent v objektu</a:t>
            </a:r>
          </a:p>
          <a:p>
            <a:pPr lvl="2"/>
            <a:r>
              <a:rPr lang="cs-CZ" dirty="0"/>
              <a:t>r</a:t>
            </a:r>
            <a:r>
              <a:rPr lang="cs-CZ" dirty="0" smtClean="0"/>
              <a:t>edukce planých poplachů.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51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65675"/>
              </p:ext>
            </p:extLst>
          </p:nvPr>
        </p:nvGraphicFramePr>
        <p:xfrm>
          <a:off x="395536" y="764704"/>
          <a:ext cx="8291264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49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Struktura bezpečnostní analýzy/seminární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Bezpečnostní charakteristika objektu</a:t>
            </a:r>
          </a:p>
          <a:p>
            <a:pPr lvl="1"/>
            <a:r>
              <a:rPr lang="cs-CZ" dirty="0" smtClean="0"/>
              <a:t>Místo a popis objektu</a:t>
            </a:r>
          </a:p>
          <a:p>
            <a:pPr lvl="1"/>
            <a:r>
              <a:rPr lang="cs-CZ" dirty="0" smtClean="0"/>
              <a:t>Přístupnost objektu</a:t>
            </a:r>
          </a:p>
          <a:p>
            <a:pPr lvl="1"/>
            <a:r>
              <a:rPr lang="cs-CZ" dirty="0" smtClean="0"/>
              <a:t>Bezpečnostní personál</a:t>
            </a:r>
          </a:p>
          <a:p>
            <a:pPr lvl="1"/>
            <a:r>
              <a:rPr lang="cs-CZ" dirty="0" smtClean="0"/>
              <a:t>Prvky zabezpečení</a:t>
            </a:r>
          </a:p>
          <a:p>
            <a:pPr lvl="1"/>
            <a:r>
              <a:rPr lang="cs-CZ" dirty="0" smtClean="0"/>
              <a:t>Metodické postupy a organizační zabezpečení</a:t>
            </a:r>
          </a:p>
          <a:p>
            <a:pPr lvl="1"/>
            <a:r>
              <a:rPr lang="cs-CZ" dirty="0" smtClean="0"/>
              <a:t>Přítomnost IZS</a:t>
            </a:r>
          </a:p>
          <a:p>
            <a:pPr lvl="1"/>
            <a:r>
              <a:rPr lang="cs-CZ" dirty="0" smtClean="0"/>
              <a:t>Organizační struktura</a:t>
            </a:r>
          </a:p>
          <a:p>
            <a:pPr lvl="1"/>
            <a:r>
              <a:rPr lang="cs-CZ" dirty="0" smtClean="0"/>
              <a:t>Zdroje a prostředky na bezpečnost</a:t>
            </a:r>
          </a:p>
          <a:p>
            <a:pPr lvl="1"/>
            <a:r>
              <a:rPr lang="cs-CZ" dirty="0" smtClean="0"/>
              <a:t>Schopnost identifikovat vlastní rizikové situace</a:t>
            </a:r>
          </a:p>
          <a:p>
            <a:r>
              <a:rPr lang="cs-CZ" dirty="0" smtClean="0"/>
              <a:t>Zhodnocení stávajících bezpečnostních opatření (SWOT analýza)</a:t>
            </a:r>
          </a:p>
          <a:p>
            <a:r>
              <a:rPr lang="cs-CZ" dirty="0" smtClean="0"/>
              <a:t>Ohodnocení rizik (analýza rizik)</a:t>
            </a:r>
          </a:p>
          <a:p>
            <a:r>
              <a:rPr lang="cs-CZ" dirty="0" smtClean="0"/>
              <a:t>Návrh vhodných opatření (DDRM)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42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000" dirty="0"/>
              <a:t>„Analýza bezpečnostního systému“ slouží </a:t>
            </a:r>
            <a:r>
              <a:rPr lang="cs-CZ" sz="1000" dirty="0" smtClean="0"/>
              <a:t>mj. </a:t>
            </a:r>
            <a:r>
              <a:rPr lang="cs-CZ" sz="1000" dirty="0"/>
              <a:t>k ujasnění vlastní ohroženosti a nebezpečí, kterým </a:t>
            </a:r>
            <a:r>
              <a:rPr lang="cs-CZ" sz="1000" dirty="0" smtClean="0"/>
              <a:t>může objekt </a:t>
            </a:r>
            <a:r>
              <a:rPr lang="cs-CZ" sz="1000" dirty="0"/>
              <a:t>v budoucnu čelit. </a:t>
            </a:r>
            <a:r>
              <a:rPr lang="cs-CZ" sz="1000" dirty="0" smtClean="0"/>
              <a:t>SWOT analýza </a:t>
            </a:r>
            <a:r>
              <a:rPr lang="cs-CZ" sz="1000" dirty="0"/>
              <a:t>definuje silné a slabé stránky instituce a její příležitosti a hrozby </a:t>
            </a:r>
            <a:r>
              <a:rPr lang="cs-CZ" sz="1000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1" y="2247900"/>
            <a:ext cx="6013539" cy="3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0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504202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Provedení </a:t>
            </a:r>
            <a:r>
              <a:rPr lang="cs-CZ" b="1" u="sng" dirty="0"/>
              <a:t>ohodnocení významnosti rizika</a:t>
            </a:r>
            <a:r>
              <a:rPr lang="cs-CZ" dirty="0"/>
              <a:t> (R) jako součinu vnímaného dopadu (D) a pravděpodobnosti výskytu (P)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R = D x P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b="1" u="sng" dirty="0"/>
              <a:t>Vnímaný dopad (D):</a:t>
            </a:r>
            <a:r>
              <a:rPr lang="cs-CZ" b="1" dirty="0"/>
              <a:t>		</a:t>
            </a:r>
            <a:r>
              <a:rPr lang="cs-CZ" b="1" u="sng" dirty="0"/>
              <a:t>Pravděpodobnost výskytu rizika (P):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1- </a:t>
            </a:r>
            <a:r>
              <a:rPr lang="cs-CZ" b="1" dirty="0"/>
              <a:t>téměř neznatelný			1 - téměř nemožná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2- </a:t>
            </a:r>
            <a:r>
              <a:rPr lang="cs-CZ" b="1" dirty="0"/>
              <a:t>drobný				2 - výjimečně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3- </a:t>
            </a:r>
            <a:r>
              <a:rPr lang="cs-CZ" b="1" dirty="0"/>
              <a:t>významný 			</a:t>
            </a:r>
            <a:r>
              <a:rPr lang="cs-CZ" b="1" dirty="0" smtClean="0"/>
              <a:t>3 </a:t>
            </a:r>
            <a:r>
              <a:rPr lang="cs-CZ" b="1" dirty="0"/>
              <a:t>- běžně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4- </a:t>
            </a:r>
            <a:r>
              <a:rPr lang="cs-CZ" b="1" dirty="0"/>
              <a:t>velmi významný			4 - pravděpodobná (vysoká)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5- </a:t>
            </a:r>
            <a:r>
              <a:rPr lang="cs-CZ" b="1" dirty="0"/>
              <a:t>nepřijatelný 			</a:t>
            </a:r>
            <a:r>
              <a:rPr lang="cs-CZ" b="1" dirty="0" smtClean="0"/>
              <a:t>5 </a:t>
            </a:r>
            <a:r>
              <a:rPr lang="cs-CZ" b="1" dirty="0"/>
              <a:t>- hraničící s jistotou</a:t>
            </a:r>
            <a:r>
              <a:rPr lang="cs-CZ" dirty="0"/>
              <a:t> </a:t>
            </a:r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49990"/>
              </p:ext>
            </p:extLst>
          </p:nvPr>
        </p:nvGraphicFramePr>
        <p:xfrm>
          <a:off x="1259632" y="4653136"/>
          <a:ext cx="584962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4810"/>
                <a:gridCol w="29248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Stupeň významnosti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Dopad x pravděpodobnost výskytu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Vysoký – kritická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15 – 25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Střední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 – 14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Nízký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– 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82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16724"/>
              </p:ext>
            </p:extLst>
          </p:nvPr>
        </p:nvGraphicFramePr>
        <p:xfrm>
          <a:off x="179512" y="836712"/>
          <a:ext cx="4132286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603"/>
                <a:gridCol w="665816"/>
                <a:gridCol w="3064867"/>
              </a:tblGrid>
              <a:tr h="483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p.č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Kód typu rizika: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typu rizika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T01RLF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lidského faktoru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T02RIT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informační a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T03RMA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majetkové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T04RPR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provozní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T05ROR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organizační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T06RFR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finanční a rozpočtové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T07RLZ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lidských zdrojů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T08RPR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právní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T09RŘÍ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řízení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T10RKO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kompetenční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T11RTE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T12RKR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korupční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T13RNE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Riziko nespecifikovatelné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098"/>
              </p:ext>
            </p:extLst>
          </p:nvPr>
        </p:nvGraphicFramePr>
        <p:xfrm>
          <a:off x="4572000" y="836712"/>
          <a:ext cx="4320480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460"/>
                <a:gridCol w="3809020"/>
              </a:tblGrid>
              <a:tr h="8940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T03RMA - RIZIKO MAJETKOVÉ: Představuje potenciální škody v důsledku nepříznivého působení vnějších a vnitřních vlivů na prostředí a podmínky, ve kterých instituce působí.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Kód podtypu: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Popis podtypu: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T03RMA1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Živelní pohroma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Neúčinnost postupů a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T04RPR2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Nedodržování schválených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T04RPR3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Produkování nepřesných informací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norem, pravidel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T04RPR6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Nepřesnost pracovních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T04RPR7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Neadekvátnost opatření k nápravě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T04RPR8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Systém zpětné vazby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T04RPR9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Písemné pracovní postup (manuály)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T04RPR10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Postupy/ procesy prováděné ve vzájemném nesouladu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30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739625"/>
              </p:ext>
            </p:extLst>
          </p:nvPr>
        </p:nvGraphicFramePr>
        <p:xfrm>
          <a:off x="457200" y="404665"/>
          <a:ext cx="8147246" cy="554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260"/>
                <a:gridCol w="408042"/>
                <a:gridCol w="773769"/>
                <a:gridCol w="1644260"/>
                <a:gridCol w="1645771"/>
                <a:gridCol w="99744"/>
                <a:gridCol w="86142"/>
                <a:gridCol w="108811"/>
                <a:gridCol w="1736447"/>
              </a:tblGrid>
              <a:tr h="20902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KATALOG STRATEGICKÝCH RIZIK 2016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5956">
                <a:tc gridSpan="6"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32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Skupina rizik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Nejčastější podtypy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Riziko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Opatření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Název typu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D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opatření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993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T03RMA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Riziko majetkové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Živelní pohroma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vadnou elektroinstalací či neodbornou manipulací v objektu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dodržování předpisů PO a BOZP, pravidelná údržba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vlivem cizího prostředí (blesk, přeskočení ohně z vedlejšího objektu atp.)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přívalový déšť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zemětřesení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vichřice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v objektu (havárie plynu, vody, elektřiny v objektech)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mimo objekt (havárie plynu, vody, elektřiny v sousedních objektech či komunkacích)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33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Vnitřní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poškození vnitřního vybavení objektu či sbírkových předmětů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vnitřního vybavení objektu, krádež v obchodě, krádež sbírkového předmětu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Vnější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sprejerství, poškození vnějšího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částí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 err="1">
                          <a:effectLst/>
                        </a:rPr>
                        <a:t>doržování</a:t>
                      </a:r>
                      <a:r>
                        <a:rPr lang="cs-CZ" sz="600" u="none" strike="noStrike" dirty="0">
                          <a:effectLst/>
                        </a:rPr>
                        <a:t> směrnice výkonu strážní služby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7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DDRM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podle </a:t>
            </a:r>
            <a:r>
              <a:rPr lang="cs-CZ" sz="1200" dirty="0"/>
              <a:t>metody DDRM, při které se navrhují protiopatření v následujících oblastech:</a:t>
            </a:r>
          </a:p>
          <a:p>
            <a:pPr lvl="1" fontAlgn="t"/>
            <a:r>
              <a:rPr lang="cs-CZ" sz="800" dirty="0"/>
              <a:t>odstrašení útočníků či jinou prevenci útoků/incidentů</a:t>
            </a:r>
            <a:r>
              <a:rPr lang="cs-CZ" sz="800" dirty="0" smtClean="0"/>
              <a:t>, (DETERR)</a:t>
            </a:r>
            <a:endParaRPr lang="cs-CZ" sz="800" dirty="0"/>
          </a:p>
          <a:p>
            <a:pPr lvl="1" fontAlgn="t"/>
            <a:r>
              <a:rPr lang="cs-CZ" sz="800" dirty="0"/>
              <a:t>včasnou detekci možného útoku/incidentu</a:t>
            </a:r>
            <a:r>
              <a:rPr lang="cs-CZ" sz="800" dirty="0" smtClean="0"/>
              <a:t>, (DETECT)</a:t>
            </a:r>
            <a:endParaRPr lang="cs-CZ" sz="800" dirty="0"/>
          </a:p>
          <a:p>
            <a:pPr lvl="1" fontAlgn="t"/>
            <a:r>
              <a:rPr lang="cs-CZ" sz="800" dirty="0"/>
              <a:t>okamžitou reakci na probíhající útok/incident</a:t>
            </a:r>
            <a:r>
              <a:rPr lang="cs-CZ" sz="800" dirty="0" smtClean="0"/>
              <a:t>, (REACT)</a:t>
            </a:r>
            <a:endParaRPr lang="cs-CZ" sz="800" dirty="0"/>
          </a:p>
          <a:p>
            <a:pPr lvl="1" fontAlgn="t"/>
            <a:r>
              <a:rPr lang="cs-CZ" sz="800" dirty="0"/>
              <a:t>zmírnění dopadu </a:t>
            </a:r>
            <a:r>
              <a:rPr lang="cs-CZ" sz="800" dirty="0" smtClean="0"/>
              <a:t>útoku/incidentu (MITIGATE)</a:t>
            </a:r>
            <a:endParaRPr lang="cs-CZ" sz="800" dirty="0"/>
          </a:p>
          <a:p>
            <a:pPr marL="457200" lvl="1" indent="0" fontAlgn="t">
              <a:buNone/>
            </a:pPr>
            <a:endParaRPr lang="cs-CZ" sz="800" dirty="0"/>
          </a:p>
          <a:p>
            <a:pPr marL="457200" lvl="1" indent="0" fontAlgn="t">
              <a:buNone/>
            </a:pPr>
            <a:r>
              <a:rPr lang="cs-CZ" sz="800" dirty="0" smtClean="0"/>
              <a:t>Výše </a:t>
            </a:r>
            <a:r>
              <a:rPr lang="cs-CZ" sz="800" dirty="0"/>
              <a:t>uvedené oblasti vycházejí z časové osy incidentu, kdy pro každou časovou fázi lze aplikovat odlišná bezpečnostní opatření.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38" y="3212976"/>
            <a:ext cx="58197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6206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Co je objekt?</a:t>
            </a:r>
          </a:p>
          <a:p>
            <a:pPr lvl="1"/>
            <a:r>
              <a:rPr lang="cs-CZ" dirty="0" smtClean="0"/>
              <a:t>budova </a:t>
            </a:r>
            <a:r>
              <a:rPr lang="cs-CZ" dirty="0"/>
              <a:t>nebo jiný stavebně či jinak ohraničený </a:t>
            </a:r>
            <a:r>
              <a:rPr lang="cs-CZ" dirty="0" smtClean="0"/>
              <a:t>prostor…?</a:t>
            </a:r>
          </a:p>
          <a:p>
            <a:pPr lvl="1"/>
            <a:r>
              <a:rPr lang="cs-CZ" dirty="0" smtClean="0"/>
              <a:t>Cokoliv…?</a:t>
            </a:r>
          </a:p>
          <a:p>
            <a:pPr lvl="1"/>
            <a:r>
              <a:rPr lang="cs-CZ" dirty="0" smtClean="0"/>
              <a:t>Zájmová budova, pozemek, areál, osoba, věc</a:t>
            </a:r>
          </a:p>
          <a:p>
            <a:pPr lvl="1"/>
            <a:r>
              <a:rPr lang="cs-CZ" dirty="0" smtClean="0"/>
              <a:t>Cíl bezpečnostního zájmu</a:t>
            </a:r>
          </a:p>
          <a:p>
            <a:pPr lvl="1"/>
            <a:r>
              <a:rPr lang="cs-CZ" dirty="0" smtClean="0"/>
              <a:t>Aktivum/aktiva = vše, co má pro organizaci význam a má být chráněno</a:t>
            </a:r>
          </a:p>
          <a:p>
            <a:r>
              <a:rPr lang="cs-CZ" dirty="0" smtClean="0"/>
              <a:t>Co je bezpečnost?</a:t>
            </a:r>
          </a:p>
          <a:p>
            <a:pPr lvl="1"/>
            <a:r>
              <a:rPr lang="cs-CZ" dirty="0" smtClean="0"/>
              <a:t>Stav, kdy je organizace schopna odolávat známým a předvídatelným vnějším a vnitřním hrozbám, které mohou negativně působit proti jejím jednotlivým prvkům/celku tak, aby byla zachována struktura organizace, její stabilita, spolehlivost…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2305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DDRM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Časová osa incidentu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462213"/>
            <a:ext cx="59340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632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62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99592" y="764704"/>
            <a:ext cx="258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www.archdesign.cz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70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2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88547" cy="58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45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69773" cy="57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346050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8782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4319"/>
            <a:ext cx="7848872" cy="59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232248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12399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5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zkratky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PZTS (EZS) – poplachový zabezpečovací a tísňový systém</a:t>
            </a:r>
          </a:p>
          <a:p>
            <a:r>
              <a:rPr lang="cs-CZ" dirty="0" smtClean="0"/>
              <a:t>EPS – elektronický požární systém</a:t>
            </a:r>
          </a:p>
          <a:p>
            <a:r>
              <a:rPr lang="cs-CZ" dirty="0" smtClean="0"/>
              <a:t>CCTV (</a:t>
            </a:r>
            <a:r>
              <a:rPr lang="cs-CZ" dirty="0" err="1" smtClean="0"/>
              <a:t>closed-circuit</a:t>
            </a:r>
            <a:r>
              <a:rPr lang="cs-CZ" dirty="0" smtClean="0"/>
              <a:t> </a:t>
            </a:r>
            <a:r>
              <a:rPr lang="cs-CZ" dirty="0" err="1" smtClean="0"/>
              <a:t>television</a:t>
            </a:r>
            <a:r>
              <a:rPr lang="cs-CZ" dirty="0" smtClean="0"/>
              <a:t>) – kamerový systém</a:t>
            </a:r>
          </a:p>
          <a:p>
            <a:r>
              <a:rPr lang="cs-CZ" dirty="0" smtClean="0"/>
              <a:t>EKV (ACS) – elektronická kontrola vstupu</a:t>
            </a:r>
          </a:p>
          <a:p>
            <a:r>
              <a:rPr lang="cs-CZ" dirty="0" smtClean="0"/>
              <a:t>PCO – pult centrální ochrany</a:t>
            </a:r>
          </a:p>
          <a:p>
            <a:r>
              <a:rPr lang="cs-CZ" dirty="0" smtClean="0"/>
              <a:t>SCO – systém centralizované ochrany</a:t>
            </a:r>
          </a:p>
          <a:p>
            <a:r>
              <a:rPr lang="cs-CZ" dirty="0" smtClean="0"/>
              <a:t>BOZP – bezpečnost a ochrana zdraví při práci</a:t>
            </a:r>
          </a:p>
          <a:p>
            <a:r>
              <a:rPr lang="cs-CZ" dirty="0" smtClean="0"/>
              <a:t>PO – požární ochrana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14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Dimenze bezpečnosti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Vnitřní dimenze bezpečnosti (sta v subjektu, připravenost a schopnost aktivizovat se za účelem svého zachování)</a:t>
            </a:r>
          </a:p>
          <a:p>
            <a:pPr lvl="1"/>
            <a:r>
              <a:rPr lang="cs-CZ" dirty="0" smtClean="0"/>
              <a:t>Vnitřní mikroprostředí</a:t>
            </a:r>
          </a:p>
          <a:p>
            <a:pPr lvl="2"/>
            <a:r>
              <a:rPr lang="cs-CZ" dirty="0" smtClean="0"/>
              <a:t>Sociální faktory (management, úroveň lidských zdrojů atp.)</a:t>
            </a:r>
          </a:p>
          <a:p>
            <a:pPr lvl="2"/>
            <a:r>
              <a:rPr lang="cs-CZ" dirty="0" smtClean="0"/>
              <a:t>Fyzikální faktory (poloha, konstrukce, účel objektu atp.)</a:t>
            </a:r>
          </a:p>
          <a:p>
            <a:pPr lvl="1"/>
            <a:r>
              <a:rPr lang="cs-CZ" dirty="0" smtClean="0"/>
              <a:t>Vnitřní makroprostředí</a:t>
            </a:r>
          </a:p>
          <a:p>
            <a:pPr lvl="2"/>
            <a:r>
              <a:rPr lang="cs-CZ" dirty="0" smtClean="0"/>
              <a:t>Geografická poloha</a:t>
            </a:r>
          </a:p>
          <a:p>
            <a:pPr lvl="2"/>
            <a:r>
              <a:rPr lang="cs-CZ" dirty="0" smtClean="0"/>
              <a:t>Ekonomické, politické, sociální , ekologické …faktory</a:t>
            </a:r>
          </a:p>
          <a:p>
            <a:r>
              <a:rPr lang="cs-CZ" dirty="0" smtClean="0"/>
              <a:t>Vnější dimenze bezpečnosti (úroveň a charakter vnějšího ohrožení, připravenost a  schopnost působit  vůči objektům, které ovlivňují jeho bezpečnost)</a:t>
            </a:r>
          </a:p>
          <a:p>
            <a:pPr lvl="1"/>
            <a:r>
              <a:rPr lang="cs-CZ" dirty="0" smtClean="0"/>
              <a:t>Vnější makroprostředí</a:t>
            </a:r>
          </a:p>
          <a:p>
            <a:pPr lvl="2"/>
            <a:r>
              <a:rPr lang="cs-CZ" dirty="0" smtClean="0"/>
              <a:t>Globalizace</a:t>
            </a:r>
          </a:p>
          <a:p>
            <a:pPr lvl="2"/>
            <a:r>
              <a:rPr lang="cs-CZ" dirty="0" smtClean="0"/>
              <a:t>Válečné konflikty, terorismus</a:t>
            </a:r>
          </a:p>
          <a:p>
            <a:pPr lvl="2"/>
            <a:r>
              <a:rPr lang="cs-CZ" dirty="0" smtClean="0"/>
              <a:t>Nerovnoměrnost vývoje</a:t>
            </a:r>
          </a:p>
          <a:p>
            <a:pPr lvl="1"/>
            <a:r>
              <a:rPr lang="cs-CZ" dirty="0" smtClean="0"/>
              <a:t>Vnější mikroprostředí</a:t>
            </a:r>
          </a:p>
          <a:p>
            <a:pPr lvl="2"/>
            <a:r>
              <a:rPr lang="cs-CZ" dirty="0" smtClean="0"/>
              <a:t>Urbanistické faktory</a:t>
            </a:r>
          </a:p>
          <a:p>
            <a:pPr lvl="2"/>
            <a:r>
              <a:rPr lang="cs-CZ" dirty="0" smtClean="0"/>
              <a:t>Sociálně ekonomické faktory</a:t>
            </a:r>
          </a:p>
          <a:p>
            <a:pPr lvl="2"/>
            <a:r>
              <a:rPr lang="cs-CZ" dirty="0" smtClean="0"/>
              <a:t>Přírodní faktory</a:t>
            </a:r>
          </a:p>
          <a:p>
            <a:pPr lvl="2"/>
            <a:r>
              <a:rPr lang="cs-CZ" dirty="0" smtClean="0"/>
              <a:t>Zdroje ohrožení</a:t>
            </a:r>
          </a:p>
          <a:p>
            <a:pPr lvl="2"/>
            <a:r>
              <a:rPr lang="cs-CZ" dirty="0" smtClean="0"/>
              <a:t>Míra kriminality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78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Objektová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Objektová bezpečnost</a:t>
            </a:r>
          </a:p>
          <a:p>
            <a:pPr lvl="1"/>
            <a:r>
              <a:rPr lang="cs-CZ" dirty="0" smtClean="0"/>
              <a:t>Výsledek analýzy objektových rizik a souvisejících opatření přijatých ke zvýšení bezpečnosti</a:t>
            </a:r>
          </a:p>
          <a:p>
            <a:pPr lvl="1"/>
            <a:r>
              <a:rPr lang="cs-CZ" dirty="0" smtClean="0"/>
              <a:t>způsob zabezpečení ochrany objektů, technické prostředky, použití technických prostředků, podmínky nasazení fyzické ostrahy a režimová opatření pro účely objektové bezpečnosti.</a:t>
            </a:r>
          </a:p>
          <a:p>
            <a:pPr lvl="1"/>
            <a:r>
              <a:rPr lang="cs-CZ" dirty="0" smtClean="0"/>
              <a:t>Cílem je minimalizace rizika vzniku škody na majetku a ochrana životů a zdraví osob</a:t>
            </a:r>
          </a:p>
          <a:p>
            <a:r>
              <a:rPr lang="cs-CZ" dirty="0" smtClean="0"/>
              <a:t>Základní prostředky</a:t>
            </a:r>
          </a:p>
          <a:p>
            <a:pPr lvl="1"/>
            <a:r>
              <a:rPr lang="cs-CZ" dirty="0" smtClean="0"/>
              <a:t>Fyzická ostraha</a:t>
            </a:r>
          </a:p>
          <a:p>
            <a:pPr lvl="1"/>
            <a:r>
              <a:rPr lang="cs-CZ" dirty="0" smtClean="0"/>
              <a:t>Technická ochrana</a:t>
            </a:r>
          </a:p>
          <a:p>
            <a:pPr lvl="1"/>
            <a:r>
              <a:rPr lang="cs-CZ" dirty="0" smtClean="0"/>
              <a:t>Režimová opatření</a:t>
            </a:r>
          </a:p>
          <a:p>
            <a:r>
              <a:rPr lang="cs-CZ" dirty="0" smtClean="0"/>
              <a:t>Další/příbuzné formy objektové bezpečnosti</a:t>
            </a:r>
          </a:p>
          <a:p>
            <a:pPr lvl="1"/>
            <a:r>
              <a:rPr lang="cs-CZ" dirty="0" smtClean="0"/>
              <a:t>Organizační/režimová bezpečnost</a:t>
            </a:r>
          </a:p>
          <a:p>
            <a:pPr lvl="1"/>
            <a:r>
              <a:rPr lang="cs-CZ" dirty="0" smtClean="0"/>
              <a:t>Transportní bezpečnost</a:t>
            </a:r>
          </a:p>
          <a:p>
            <a:pPr lvl="1"/>
            <a:r>
              <a:rPr lang="cs-CZ" dirty="0" smtClean="0"/>
              <a:t>Administrativní bezpečnost</a:t>
            </a:r>
          </a:p>
          <a:p>
            <a:pPr lvl="1"/>
            <a:r>
              <a:rPr lang="cs-CZ" dirty="0" smtClean="0"/>
              <a:t>Informační  bezpečnost</a:t>
            </a:r>
          </a:p>
          <a:p>
            <a:pPr lvl="1"/>
            <a:r>
              <a:rPr lang="cs-CZ" dirty="0" smtClean="0"/>
              <a:t>Personální bezpečnost</a:t>
            </a:r>
          </a:p>
          <a:p>
            <a:pPr lvl="1"/>
            <a:r>
              <a:rPr lang="cs-CZ" dirty="0" smtClean="0"/>
              <a:t>Technická bezpečnost</a:t>
            </a:r>
          </a:p>
          <a:p>
            <a:pPr lvl="1"/>
            <a:r>
              <a:rPr lang="cs-CZ" dirty="0" smtClean="0"/>
              <a:t>Bezpečnost a ochrana zdraví při práci</a:t>
            </a:r>
          </a:p>
          <a:p>
            <a:pPr lvl="1"/>
            <a:r>
              <a:rPr lang="cs-CZ" dirty="0" smtClean="0"/>
              <a:t>Požární ochrana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64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73928"/>
              </p:ext>
            </p:extLst>
          </p:nvPr>
        </p:nvGraphicFramePr>
        <p:xfrm>
          <a:off x="827584" y="1340768"/>
          <a:ext cx="7272808" cy="480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480053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Rozdělení podle účelu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VEŘEJNÉ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SOUKROMÉ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Úřady, veřejné budovy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obchody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Památkové</a:t>
                      </a:r>
                      <a:r>
                        <a:rPr lang="cs-CZ" baseline="0" dirty="0" smtClean="0"/>
                        <a:t> objekty, muzea, galerie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Památkové</a:t>
                      </a:r>
                      <a:r>
                        <a:rPr lang="cs-CZ" baseline="0" dirty="0" smtClean="0"/>
                        <a:t> objekty, muzea, galerie</a:t>
                      </a:r>
                      <a:endParaRPr lang="cs-CZ" dirty="0" smtClean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Zdravotnická zařízení nemocnice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Zdravotnická zařízení nemocnice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Školy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školy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Kulturní a společenská zařízení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Kulturní a společenská zařízení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Budovy IZS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Finanční instituce, banky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armáda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Průmysl, zemědělství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Bydlení, občanské stavby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90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Objekty strategického významu</a:t>
            </a:r>
          </a:p>
          <a:p>
            <a:pPr lvl="1"/>
            <a:r>
              <a:rPr lang="cs-CZ" dirty="0" smtClean="0"/>
              <a:t>Všechny objekty, jejichž narušení by mělo významný vliv na chod a fungování  společnosti z pohledu hospodářského, politického a vojenského</a:t>
            </a:r>
          </a:p>
          <a:p>
            <a:pPr lvl="1"/>
            <a:r>
              <a:rPr lang="cs-CZ" dirty="0" smtClean="0"/>
              <a:t>Zákon č. 222/1999 Sb., o zajišťování obrany České republiky</a:t>
            </a:r>
          </a:p>
          <a:p>
            <a:pPr lvl="1"/>
            <a:r>
              <a:rPr lang="cs-CZ" dirty="0" smtClean="0"/>
              <a:t>Vojenské a nevojenské objekty důležité pro obranu státu (ODOS)</a:t>
            </a:r>
          </a:p>
          <a:p>
            <a:pPr lvl="2"/>
            <a:r>
              <a:rPr lang="cs-CZ" dirty="0" smtClean="0"/>
              <a:t>Vojenské objekty - Pozemky a stavby umístěné ve vojenských újezdech a jejich příslušenství, které mají z politického, vojenského nebo hospodářského hlediska význam pro zajišťování obrany státu</a:t>
            </a:r>
          </a:p>
          <a:p>
            <a:pPr lvl="2"/>
            <a:r>
              <a:rPr lang="cs-CZ" dirty="0" smtClean="0"/>
              <a:t>Nevojenské objekty – pozemky a stavby určené k ochraně obyvatel, pozemky, stavby a další objekty strategického významu, které v míru, za stavu ohrožení státu nebo za válečného stavu mají nebo mohou mít strategický význam</a:t>
            </a:r>
          </a:p>
          <a:p>
            <a:pPr lvl="1"/>
            <a:r>
              <a:rPr lang="cs-CZ" dirty="0" smtClean="0"/>
              <a:t>Objekty možného napadení (OMN)</a:t>
            </a:r>
          </a:p>
          <a:p>
            <a:pPr lvl="2"/>
            <a:r>
              <a:rPr lang="cs-CZ" dirty="0" smtClean="0"/>
              <a:t>Objekty, které mají  za stavu ohrožení státu a za válečného stavu svou povahou, funkcí nebo umístěním zásadní význam pro zabezpečení mobilizace ozbrojených sil ČR na území kraje…</a:t>
            </a:r>
          </a:p>
          <a:p>
            <a:pPr lvl="2"/>
            <a:r>
              <a:rPr lang="cs-CZ" dirty="0" smtClean="0"/>
              <a:t>K ochraně OMN je přednostně navrhován ten subjekt, který provádí jeho ochranu v době míru</a:t>
            </a:r>
          </a:p>
          <a:p>
            <a:pPr lvl="3"/>
            <a:r>
              <a:rPr lang="cs-CZ" dirty="0" smtClean="0"/>
              <a:t>Objekty k zabezpečení fungování státní správy a samosprávy</a:t>
            </a:r>
          </a:p>
          <a:p>
            <a:pPr lvl="3"/>
            <a:r>
              <a:rPr lang="cs-CZ" dirty="0" smtClean="0"/>
              <a:t>Objekty k zabezpečení úkolů ozbrojených sil</a:t>
            </a:r>
          </a:p>
          <a:p>
            <a:pPr lvl="3"/>
            <a:r>
              <a:rPr lang="cs-CZ" dirty="0" smtClean="0"/>
              <a:t>Objekty k zabezpečení potřeb obyvatel při zajišťování  obrany ČR</a:t>
            </a:r>
          </a:p>
          <a:p>
            <a:pPr lvl="3"/>
            <a:r>
              <a:rPr lang="cs-CZ" dirty="0" smtClean="0"/>
              <a:t>Objekty pro zachování funkcí kraje při zajišťování obrany ČR</a:t>
            </a:r>
          </a:p>
          <a:p>
            <a:pPr lvl="4"/>
            <a:r>
              <a:rPr lang="cs-CZ" dirty="0" smtClean="0"/>
              <a:t>Objekty k zabezpečení fungování státní správy a samosprávy při zajišťování obrany ČR</a:t>
            </a:r>
          </a:p>
          <a:p>
            <a:pPr lvl="4"/>
            <a:r>
              <a:rPr lang="cs-CZ" dirty="0" smtClean="0"/>
              <a:t>Objekty k zabezpečení úkolů ozbrojených sil ČR</a:t>
            </a:r>
          </a:p>
          <a:p>
            <a:pPr lvl="4"/>
            <a:r>
              <a:rPr lang="cs-CZ" dirty="0" smtClean="0"/>
              <a:t>Objekty k zabezpečení potřeb obyvatel při zajišťování obrany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87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Kritická infrastruktura</a:t>
            </a:r>
          </a:p>
          <a:p>
            <a:pPr lvl="1"/>
            <a:r>
              <a:rPr lang="cs-CZ" dirty="0" smtClean="0"/>
              <a:t>Prostředky, systémy a jejich části, které jsou zásadní pro zachování nejdůležitějších společenských funkcí, zdraví, bezpečnosti, zabezpečení nebo dobrých hospodářských či sociálních podmínek obyvatel a jejichž narušení nebo zničení by mělo závažný dopad v důsledku selhání těchto funkcí.</a:t>
            </a:r>
          </a:p>
          <a:p>
            <a:pPr lvl="1"/>
            <a:r>
              <a:rPr lang="cs-CZ" dirty="0" smtClean="0"/>
              <a:t>Zákon č. 240/2000 Sb., Krizový zákon</a:t>
            </a:r>
          </a:p>
          <a:p>
            <a:pPr lvl="1"/>
            <a:r>
              <a:rPr lang="cs-CZ" dirty="0" smtClean="0"/>
              <a:t>Odvětvová kritéria</a:t>
            </a:r>
          </a:p>
          <a:p>
            <a:pPr lvl="2"/>
            <a:r>
              <a:rPr lang="cs-CZ" dirty="0" smtClean="0"/>
              <a:t>Energetika</a:t>
            </a:r>
          </a:p>
          <a:p>
            <a:pPr lvl="2"/>
            <a:r>
              <a:rPr lang="cs-CZ" dirty="0" smtClean="0"/>
              <a:t>Vodní hospodářství</a:t>
            </a:r>
          </a:p>
          <a:p>
            <a:pPr lvl="2"/>
            <a:r>
              <a:rPr lang="cs-CZ" dirty="0" smtClean="0"/>
              <a:t>Potravinářství a zemědělství</a:t>
            </a:r>
          </a:p>
          <a:p>
            <a:pPr lvl="2"/>
            <a:r>
              <a:rPr lang="cs-CZ" dirty="0" smtClean="0"/>
              <a:t>Zdravotní péče</a:t>
            </a:r>
          </a:p>
          <a:p>
            <a:pPr lvl="2"/>
            <a:r>
              <a:rPr lang="cs-CZ" dirty="0" smtClean="0"/>
              <a:t>Doprava</a:t>
            </a:r>
          </a:p>
          <a:p>
            <a:pPr lvl="2"/>
            <a:r>
              <a:rPr lang="cs-CZ" dirty="0" smtClean="0"/>
              <a:t>Komunikační a informační systémy</a:t>
            </a:r>
          </a:p>
          <a:p>
            <a:pPr lvl="2"/>
            <a:r>
              <a:rPr lang="cs-CZ" dirty="0" smtClean="0"/>
              <a:t>Bankovní a finanční sektor</a:t>
            </a:r>
          </a:p>
          <a:p>
            <a:pPr lvl="2"/>
            <a:r>
              <a:rPr lang="cs-CZ" dirty="0" smtClean="0"/>
              <a:t>Nouzové služby</a:t>
            </a:r>
          </a:p>
          <a:p>
            <a:pPr lvl="2"/>
            <a:r>
              <a:rPr lang="cs-CZ" dirty="0" smtClean="0"/>
              <a:t>Veřejná správa</a:t>
            </a:r>
          </a:p>
          <a:p>
            <a:pPr lvl="1"/>
            <a:r>
              <a:rPr lang="cs-CZ" dirty="0" smtClean="0"/>
              <a:t>Průřezová kritéria</a:t>
            </a:r>
          </a:p>
          <a:p>
            <a:pPr lvl="2"/>
            <a:r>
              <a:rPr lang="cs-CZ" dirty="0" smtClean="0"/>
              <a:t>Oběti s mezní hodnotou více než 250 mrtvých nebo více než 2500 osob s následnou hospitalizací po dobu delší než 24 hodin</a:t>
            </a:r>
          </a:p>
          <a:p>
            <a:pPr lvl="2"/>
            <a:r>
              <a:rPr lang="cs-CZ" dirty="0" smtClean="0"/>
              <a:t>Ekonomický dopad s mezní hodnotou hospodářské ztráty státu vyšší než 0,5% HDP</a:t>
            </a:r>
          </a:p>
          <a:p>
            <a:pPr lvl="2"/>
            <a:r>
              <a:rPr lang="cs-CZ" dirty="0" smtClean="0"/>
              <a:t>Dopad na veřejnost s mezní hodnotou rozsáhlého omezení poskytování nezbytných služeb nebo jiného závažného zásahu do každodenního života ,postihujícího více než 125 000 osob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Většina subjektů kritické infrastruktury je vlastněna  a provozována soukromými subjekty</a:t>
            </a:r>
          </a:p>
          <a:p>
            <a:pPr lvl="1"/>
            <a:r>
              <a:rPr lang="cs-CZ" dirty="0" smtClean="0"/>
              <a:t>Právnické a podnikající fyzické osoby jsou povinni chránit konkrétní prvek kritické infrastruktury a zabezpečit činnost s cílem poskytování výrobků a služeb nutných pro zabezpečení základních životních potřeb obyvatelstva.</a:t>
            </a:r>
          </a:p>
        </p:txBody>
      </p:sp>
    </p:spTree>
    <p:extLst>
      <p:ext uri="{BB962C8B-B14F-4D97-AF65-F5344CB8AC3E}">
        <p14:creationId xmlns:p14="http://schemas.microsoft.com/office/powerpoint/2010/main" val="17399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Objekty se stálými úkryty</a:t>
            </a:r>
          </a:p>
          <a:p>
            <a:pPr lvl="1"/>
            <a:r>
              <a:rPr lang="cs-CZ" dirty="0" smtClean="0"/>
              <a:t>Stálé protiradiační úkryty SPRÚ</a:t>
            </a:r>
          </a:p>
          <a:p>
            <a:pPr lvl="1"/>
            <a:r>
              <a:rPr lang="cs-CZ" dirty="0" smtClean="0"/>
              <a:t>Stálé protiradiační úkryty zesílené SPRÚ-Z</a:t>
            </a:r>
          </a:p>
          <a:p>
            <a:pPr lvl="1"/>
            <a:r>
              <a:rPr lang="cs-CZ" dirty="0" smtClean="0"/>
              <a:t>Stálé tlakové odolné úkryty STOÚ</a:t>
            </a:r>
          </a:p>
          <a:p>
            <a:pPr lvl="1"/>
            <a:r>
              <a:rPr lang="cs-CZ" dirty="0" smtClean="0"/>
              <a:t>Ochranný systém metra OSM (stejné parametry jako STOÚ)</a:t>
            </a:r>
          </a:p>
          <a:p>
            <a:pPr lvl="1"/>
            <a:r>
              <a:rPr lang="cs-CZ" dirty="0" smtClean="0"/>
              <a:t>Ochranný systém strahovského automobilového tunelu OSSAT</a:t>
            </a:r>
          </a:p>
          <a:p>
            <a:pPr lvl="1"/>
            <a:r>
              <a:rPr lang="cs-CZ" dirty="0" smtClean="0"/>
              <a:t>Protiradiační úkryty budované svépomocí PRÚ-BS</a:t>
            </a:r>
          </a:p>
          <a:p>
            <a:pPr lvl="1"/>
            <a:r>
              <a:rPr lang="cs-CZ" dirty="0" smtClean="0"/>
              <a:t>Protiradiační úkryty budované svépomocí polním způsobem PRÚ-BS-PZ</a:t>
            </a:r>
          </a:p>
          <a:p>
            <a:pPr lvl="1"/>
            <a:r>
              <a:rPr lang="cs-CZ" dirty="0" smtClean="0"/>
              <a:t>Chráněná pracoviště –ochranné stavby</a:t>
            </a:r>
          </a:p>
          <a:p>
            <a:pPr lvl="1"/>
            <a:r>
              <a:rPr lang="cs-CZ" dirty="0" smtClean="0"/>
              <a:t>Improvizované úkryty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4053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1729</Words>
  <Application>Microsoft Office PowerPoint</Application>
  <PresentationFormat>Předvádění na obrazovce (4:3)</PresentationFormat>
  <Paragraphs>350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Teorie objektové bezpečnosti</vt:lpstr>
      <vt:lpstr>Prezentace aplikace PowerPoint</vt:lpstr>
      <vt:lpstr>Důležité zkratky</vt:lpstr>
      <vt:lpstr>Dimenze bezpečnosti</vt:lpstr>
      <vt:lpstr>Objektová bezpečnost</vt:lpstr>
      <vt:lpstr>Typologie objektů</vt:lpstr>
      <vt:lpstr>Typologie objektů</vt:lpstr>
      <vt:lpstr>Typologie objektů</vt:lpstr>
      <vt:lpstr>Typologie objektů</vt:lpstr>
      <vt:lpstr>Typologie objektů</vt:lpstr>
      <vt:lpstr>Bezpečnostní posouzení objektu</vt:lpstr>
      <vt:lpstr>Bezpečnostní posouzení objektu</vt:lpstr>
      <vt:lpstr>Prezentace aplikace PowerPoint</vt:lpstr>
      <vt:lpstr>Struktura bezpečnostní analýzy/seminární práce</vt:lpstr>
      <vt:lpstr>SWOT analýza</vt:lpstr>
      <vt:lpstr>Analýza rizik</vt:lpstr>
      <vt:lpstr>Prezentace aplikace PowerPoint</vt:lpstr>
      <vt:lpstr>Prezentace aplikace PowerPoint</vt:lpstr>
      <vt:lpstr>DDRM</vt:lpstr>
      <vt:lpstr>DDRM</vt:lpstr>
      <vt:lpstr>Prezentace aplikace PowerPoint</vt:lpstr>
      <vt:lpstr>Zdroj: https://maps.google.com/ </vt:lpstr>
      <vt:lpstr>Zdroj: https://maps.google.com/ </vt:lpstr>
      <vt:lpstr>Zdroj: https://maps.google.com/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objektové bezpečnosti</dc:title>
  <dc:creator>User</dc:creator>
  <cp:lastModifiedBy>Kučera Michal</cp:lastModifiedBy>
  <cp:revision>35</cp:revision>
  <dcterms:created xsi:type="dcterms:W3CDTF">2019-02-27T18:44:18Z</dcterms:created>
  <dcterms:modified xsi:type="dcterms:W3CDTF">2020-02-27T10:38:19Z</dcterms:modified>
</cp:coreProperties>
</file>