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86" r:id="rId4"/>
    <p:sldId id="294" r:id="rId5"/>
    <p:sldId id="293" r:id="rId6"/>
    <p:sldId id="272" r:id="rId7"/>
    <p:sldId id="271" r:id="rId8"/>
    <p:sldId id="273" r:id="rId9"/>
    <p:sldId id="291" r:id="rId10"/>
    <p:sldId id="274" r:id="rId11"/>
    <p:sldId id="275" r:id="rId12"/>
    <p:sldId id="276" r:id="rId13"/>
    <p:sldId id="277" r:id="rId14"/>
    <p:sldId id="279" r:id="rId15"/>
    <p:sldId id="282" r:id="rId16"/>
    <p:sldId id="283" r:id="rId17"/>
    <p:sldId id="284" r:id="rId18"/>
    <p:sldId id="295" r:id="rId19"/>
    <p:sldId id="296" r:id="rId20"/>
    <p:sldId id="297" r:id="rId21"/>
    <p:sldId id="301" r:id="rId22"/>
    <p:sldId id="298" r:id="rId23"/>
    <p:sldId id="299" r:id="rId24"/>
    <p:sldId id="302" r:id="rId25"/>
    <p:sldId id="303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38" autoAdjust="0"/>
    <p:restoredTop sz="94660"/>
  </p:normalViewPr>
  <p:slideViewPr>
    <p:cSldViewPr>
      <p:cViewPr>
        <p:scale>
          <a:sx n="70" d="100"/>
          <a:sy n="70" d="100"/>
        </p:scale>
        <p:origin x="-438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F94B-E6AE-43A8-9ABF-BBC9F2C66B9B}" type="datetimeFigureOut">
              <a:rPr lang="cs-CZ" smtClean="0"/>
              <a:t>18.4.2020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C1BC-F341-4323-9914-7654EF27E5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7784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F94B-E6AE-43A8-9ABF-BBC9F2C66B9B}" type="datetimeFigureOut">
              <a:rPr lang="cs-CZ" smtClean="0"/>
              <a:t>18.4.2020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C1BC-F341-4323-9914-7654EF27E5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947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F94B-E6AE-43A8-9ABF-BBC9F2C66B9B}" type="datetimeFigureOut">
              <a:rPr lang="cs-CZ" smtClean="0"/>
              <a:t>18.4.2020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C1BC-F341-4323-9914-7654EF27E5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1355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F94B-E6AE-43A8-9ABF-BBC9F2C66B9B}" type="datetimeFigureOut">
              <a:rPr lang="cs-CZ" smtClean="0"/>
              <a:t>18.4.2020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C1BC-F341-4323-9914-7654EF27E5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2772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F94B-E6AE-43A8-9ABF-BBC9F2C66B9B}" type="datetimeFigureOut">
              <a:rPr lang="cs-CZ" smtClean="0"/>
              <a:t>18.4.2020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C1BC-F341-4323-9914-7654EF27E5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4031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F94B-E6AE-43A8-9ABF-BBC9F2C66B9B}" type="datetimeFigureOut">
              <a:rPr lang="cs-CZ" smtClean="0"/>
              <a:t>18.4.2020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C1BC-F341-4323-9914-7654EF27E5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393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F94B-E6AE-43A8-9ABF-BBC9F2C66B9B}" type="datetimeFigureOut">
              <a:rPr lang="cs-CZ" smtClean="0"/>
              <a:t>18.4.2020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C1BC-F341-4323-9914-7654EF27E5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276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F94B-E6AE-43A8-9ABF-BBC9F2C66B9B}" type="datetimeFigureOut">
              <a:rPr lang="cs-CZ" smtClean="0"/>
              <a:t>18.4.2020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C1BC-F341-4323-9914-7654EF27E5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99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F94B-E6AE-43A8-9ABF-BBC9F2C66B9B}" type="datetimeFigureOut">
              <a:rPr lang="cs-CZ" smtClean="0"/>
              <a:t>18.4.2020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C1BC-F341-4323-9914-7654EF27E5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1913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F94B-E6AE-43A8-9ABF-BBC9F2C66B9B}" type="datetimeFigureOut">
              <a:rPr lang="cs-CZ" smtClean="0"/>
              <a:t>18.4.2020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C1BC-F341-4323-9914-7654EF27E5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337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F94B-E6AE-43A8-9ABF-BBC9F2C66B9B}" type="datetimeFigureOut">
              <a:rPr lang="cs-CZ" smtClean="0"/>
              <a:t>18.4.2020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C1BC-F341-4323-9914-7654EF27E5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321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CF94B-E6AE-43A8-9ABF-BBC9F2C66B9B}" type="datetimeFigureOut">
              <a:rPr lang="cs-CZ" smtClean="0"/>
              <a:t>18.4.2020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BC1BC-F341-4323-9914-7654EF27E5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243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Případová studie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Moravská galerie v Brně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23. </a:t>
            </a:r>
            <a:r>
              <a:rPr lang="cs-CZ" dirty="0" smtClean="0"/>
              <a:t>4. </a:t>
            </a:r>
            <a:r>
              <a:rPr lang="cs-CZ" dirty="0" smtClean="0"/>
              <a:t>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4571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rmAutofit fontScale="90000"/>
          </a:bodyPr>
          <a:lstStyle/>
          <a:p>
            <a:r>
              <a:rPr lang="cs-CZ" sz="2700" dirty="0" smtClean="0"/>
              <a:t>2.3.1. Metodický pokyn k ochraně sbírek muzejní povahy a sbírkových předmětů před krádežemi, vloupáním a požárem – základní pojmy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dirty="0" smtClean="0"/>
              <a:t>Analýza rizik – proces identifikace četnosti a dopadu ohrožení sbírkových předmětů</a:t>
            </a:r>
          </a:p>
          <a:p>
            <a:pPr algn="just"/>
            <a:r>
              <a:rPr lang="cs-CZ" dirty="0" smtClean="0"/>
              <a:t>Akceptovatelné riziko – míra a četnost určitého ohrožení, která nezpůsobí organizaci významnou ztrátu (např. zničení nebo nevratné poškození sbírkového předmětu, újmu na zdraví)</a:t>
            </a:r>
          </a:p>
          <a:p>
            <a:pPr algn="just"/>
            <a:r>
              <a:rPr lang="cs-CZ" dirty="0" smtClean="0"/>
              <a:t>Bezpečnostní systém organizace – souhrn všech technických prostředků a organizačních opatření, jejichž cílem je zajištění bezpečnosti muzea nebo galerie na požadované úrovni</a:t>
            </a:r>
          </a:p>
          <a:p>
            <a:pPr algn="just"/>
            <a:r>
              <a:rPr lang="cs-CZ" dirty="0" smtClean="0"/>
              <a:t>Riziko – vyjádření četnosti a dopadu mimořádné události ohrožující sbírkové předměty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9740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2.3.1. Metodický </a:t>
            </a:r>
            <a:r>
              <a:rPr lang="cs-CZ" sz="2400" dirty="0"/>
              <a:t>pokyn k ochraně sbírek muzejní povahy a sbírkových předmětů před krádežemi, vloupáním a </a:t>
            </a:r>
            <a:r>
              <a:rPr lang="cs-CZ" sz="2400" dirty="0" smtClean="0"/>
              <a:t>požárem -  </a:t>
            </a:r>
            <a:r>
              <a:rPr lang="cs-CZ" sz="2400" dirty="0"/>
              <a:t>Plán </a:t>
            </a:r>
            <a:r>
              <a:rPr lang="cs-CZ" sz="2400" dirty="0" smtClean="0"/>
              <a:t>ochrany organizace proti krádežím, vloupáním a požáru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Analýza rizika</a:t>
            </a:r>
          </a:p>
          <a:p>
            <a:pPr lvl="1"/>
            <a:r>
              <a:rPr lang="cs-CZ" dirty="0" smtClean="0"/>
              <a:t>Analýza rizika požáru</a:t>
            </a:r>
          </a:p>
          <a:p>
            <a:pPr lvl="2"/>
            <a:r>
              <a:rPr lang="cs-CZ" dirty="0" smtClean="0"/>
              <a:t>Pomocí dotazníku pro zjištění rizika poškození muzea požárem </a:t>
            </a:r>
          </a:p>
          <a:p>
            <a:pPr lvl="1"/>
            <a:r>
              <a:rPr lang="cs-CZ" dirty="0" smtClean="0"/>
              <a:t>Analýza rizika krádeží a vloupání</a:t>
            </a:r>
          </a:p>
          <a:p>
            <a:pPr lvl="2"/>
            <a:r>
              <a:rPr lang="cs-CZ" dirty="0" smtClean="0"/>
              <a:t>Pět stupňů (zanedbatelné, nízké, středně vysoké, vysoké, velmi vysoké)</a:t>
            </a:r>
          </a:p>
          <a:p>
            <a:pPr marL="914400" lvl="2" indent="0">
              <a:buNone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 eliminaci nejzávažnějších rizik dojde k určení akceptovatelné míry rizika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Zpracování plánu ochrany proti krádežím, vloupáním a požáru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Umožnění snížení rizik na akceptovatelnou úroveň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Konkrétní kvantitativní a kvalitativní změny částí bezpečnostního systému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Součást komplexního plánu prevence  a ochrany organizace</a:t>
            </a:r>
          </a:p>
          <a:p>
            <a:pPr marL="914400" lvl="1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914400" lvl="2" indent="0">
              <a:buNone/>
            </a:pPr>
            <a:endParaRPr lang="cs-CZ" dirty="0" smtClean="0"/>
          </a:p>
          <a:p>
            <a:pPr lvl="3"/>
            <a:endParaRPr lang="cs-CZ" dirty="0" smtClean="0"/>
          </a:p>
          <a:p>
            <a:pPr lvl="3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74115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2.3.1. Metodický </a:t>
            </a:r>
            <a:r>
              <a:rPr lang="cs-CZ" sz="2400" dirty="0"/>
              <a:t>pokyn k ochraně sbírek muzejní povahy a sbírkových předmětů před krádežemi, vloupáním a </a:t>
            </a:r>
            <a:r>
              <a:rPr lang="cs-CZ" sz="2400" dirty="0" smtClean="0"/>
              <a:t>požárem -  </a:t>
            </a:r>
            <a:r>
              <a:rPr lang="cs-CZ" sz="2400" dirty="0"/>
              <a:t>Části </a:t>
            </a:r>
            <a:r>
              <a:rPr lang="cs-CZ" sz="2400" dirty="0" smtClean="0"/>
              <a:t>bezpečnostního systému proti krádežím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Interní předpisy a směrnice</a:t>
            </a:r>
          </a:p>
          <a:p>
            <a:pPr lvl="1"/>
            <a:r>
              <a:rPr lang="cs-CZ" dirty="0" smtClean="0"/>
              <a:t>Plán prevence a ochrany, havarijní plán</a:t>
            </a:r>
          </a:p>
          <a:p>
            <a:pPr lvl="1"/>
            <a:r>
              <a:rPr lang="cs-CZ" dirty="0" smtClean="0"/>
              <a:t>Režim zacházení se sbírkou</a:t>
            </a:r>
          </a:p>
          <a:p>
            <a:pPr lvl="1"/>
            <a:r>
              <a:rPr lang="cs-CZ" dirty="0" smtClean="0"/>
              <a:t>Návštěvní řád</a:t>
            </a:r>
          </a:p>
          <a:p>
            <a:pPr lvl="1"/>
            <a:r>
              <a:rPr lang="cs-CZ" dirty="0" smtClean="0"/>
              <a:t>Režimová směrnice</a:t>
            </a:r>
          </a:p>
          <a:p>
            <a:pPr lvl="1"/>
            <a:r>
              <a:rPr lang="cs-CZ" dirty="0" smtClean="0"/>
              <a:t>Klíčový režim</a:t>
            </a:r>
          </a:p>
          <a:p>
            <a:pPr lvl="1"/>
            <a:r>
              <a:rPr lang="cs-CZ" dirty="0" smtClean="0"/>
              <a:t>Směrnice pro výkon strážní služby</a:t>
            </a:r>
          </a:p>
          <a:p>
            <a:pPr lvl="1"/>
            <a:r>
              <a:rPr lang="cs-CZ" dirty="0" smtClean="0"/>
              <a:t>Evakuační plán</a:t>
            </a:r>
          </a:p>
          <a:p>
            <a:pPr lvl="1"/>
            <a:r>
              <a:rPr lang="cs-CZ" dirty="0" smtClean="0"/>
              <a:t>Operativní karty objektů</a:t>
            </a:r>
          </a:p>
          <a:p>
            <a:r>
              <a:rPr lang="cs-CZ" dirty="0" smtClean="0"/>
              <a:t>Strážní a dozorčí služba</a:t>
            </a:r>
          </a:p>
          <a:p>
            <a:r>
              <a:rPr lang="cs-CZ" dirty="0" smtClean="0"/>
              <a:t>Mechanické zábrany</a:t>
            </a:r>
          </a:p>
          <a:p>
            <a:pPr lvl="1"/>
            <a:r>
              <a:rPr lang="cs-CZ" dirty="0" smtClean="0"/>
              <a:t>Vnější/vnitřní</a:t>
            </a:r>
          </a:p>
          <a:p>
            <a:r>
              <a:rPr lang="cs-CZ" dirty="0" smtClean="0"/>
              <a:t>PZTS, CCTV, EKV </a:t>
            </a:r>
          </a:p>
          <a:p>
            <a:pPr lvl="1"/>
            <a:r>
              <a:rPr lang="cs-CZ" dirty="0" smtClean="0"/>
              <a:t>(ČSN EN 50131-1, 50132, 50133)</a:t>
            </a:r>
          </a:p>
          <a:p>
            <a:pPr lvl="1"/>
            <a:r>
              <a:rPr lang="cs-CZ" dirty="0" smtClean="0"/>
              <a:t>Ochrana osobních údajů (GDPR)</a:t>
            </a:r>
          </a:p>
          <a:p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79660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2</a:t>
            </a:r>
            <a:r>
              <a:rPr lang="cs-CZ" sz="2400" dirty="0" smtClean="0"/>
              <a:t>.3.1. Metodický </a:t>
            </a:r>
            <a:r>
              <a:rPr lang="cs-CZ" sz="2400" dirty="0"/>
              <a:t>pokyn k ochraně sbírek muzejní povahy a sbírkových předmětů před krádežemi, vloupáním a požárem -Části </a:t>
            </a:r>
            <a:r>
              <a:rPr lang="cs-CZ" sz="2400" dirty="0" smtClean="0"/>
              <a:t>bezpečnostního systému proti požáru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5600" dirty="0" smtClean="0"/>
              <a:t>Interní předpisy a směrnice</a:t>
            </a:r>
          </a:p>
          <a:p>
            <a:pPr lvl="1"/>
            <a:r>
              <a:rPr lang="cs-CZ" sz="5600" dirty="0" smtClean="0"/>
              <a:t>Požární poplachové směrnice</a:t>
            </a:r>
          </a:p>
          <a:p>
            <a:pPr lvl="1"/>
            <a:r>
              <a:rPr lang="cs-CZ" sz="5600" dirty="0" smtClean="0"/>
              <a:t>Řád ohlašovny požáru</a:t>
            </a:r>
          </a:p>
          <a:p>
            <a:pPr lvl="1"/>
            <a:r>
              <a:rPr lang="cs-CZ" sz="5600" dirty="0" smtClean="0"/>
              <a:t>Požární řád</a:t>
            </a:r>
          </a:p>
          <a:p>
            <a:pPr lvl="1"/>
            <a:r>
              <a:rPr lang="cs-CZ" sz="5600" dirty="0" smtClean="0"/>
              <a:t>Tematické plány a rozvrhy školení PO</a:t>
            </a:r>
          </a:p>
          <a:p>
            <a:pPr lvl="1"/>
            <a:r>
              <a:rPr lang="cs-CZ" sz="5600" dirty="0" smtClean="0"/>
              <a:t>Pokyny pro externí firmy v případě požáru</a:t>
            </a:r>
          </a:p>
          <a:p>
            <a:pPr lvl="1"/>
            <a:r>
              <a:rPr lang="cs-CZ" sz="5600" dirty="0" smtClean="0"/>
              <a:t>Začlenění do kategorie požárního nebezpeční</a:t>
            </a:r>
          </a:p>
          <a:p>
            <a:pPr lvl="1"/>
            <a:r>
              <a:rPr lang="cs-CZ" sz="5600" dirty="0" smtClean="0"/>
              <a:t>Seznam a pokyny věcné prostředky a PBZ</a:t>
            </a:r>
          </a:p>
          <a:p>
            <a:pPr lvl="1"/>
            <a:r>
              <a:rPr lang="cs-CZ" sz="5600" dirty="0" smtClean="0"/>
              <a:t>Plán prevence a ochrany, havarijní plán</a:t>
            </a:r>
          </a:p>
          <a:p>
            <a:pPr lvl="1"/>
            <a:r>
              <a:rPr lang="cs-CZ" sz="5600" dirty="0" smtClean="0"/>
              <a:t>Režim zacházení se sbírkou</a:t>
            </a:r>
          </a:p>
          <a:p>
            <a:pPr lvl="1"/>
            <a:r>
              <a:rPr lang="cs-CZ" sz="5600" dirty="0" smtClean="0"/>
              <a:t>Návštěvní řád</a:t>
            </a:r>
          </a:p>
          <a:p>
            <a:pPr lvl="1"/>
            <a:r>
              <a:rPr lang="cs-CZ" sz="5600" dirty="0" smtClean="0"/>
              <a:t>Režimová směrnice</a:t>
            </a:r>
          </a:p>
          <a:p>
            <a:pPr lvl="1"/>
            <a:r>
              <a:rPr lang="cs-CZ" sz="5600" dirty="0" smtClean="0"/>
              <a:t>Klíčový režim</a:t>
            </a:r>
          </a:p>
          <a:p>
            <a:pPr lvl="1"/>
            <a:r>
              <a:rPr lang="cs-CZ" sz="5600" dirty="0" smtClean="0"/>
              <a:t>Směrnice pro výkon strážní služby</a:t>
            </a:r>
          </a:p>
          <a:p>
            <a:pPr lvl="1"/>
            <a:r>
              <a:rPr lang="cs-CZ" sz="5600" dirty="0" smtClean="0"/>
              <a:t>Pravidla provozu EPS</a:t>
            </a:r>
          </a:p>
          <a:p>
            <a:pPr lvl="1"/>
            <a:r>
              <a:rPr lang="cs-CZ" sz="5600" dirty="0" smtClean="0"/>
              <a:t>Evakuační plán</a:t>
            </a:r>
          </a:p>
          <a:p>
            <a:pPr lvl="1"/>
            <a:r>
              <a:rPr lang="cs-CZ" sz="5600" dirty="0" smtClean="0"/>
              <a:t>Operativní karty</a:t>
            </a:r>
          </a:p>
          <a:p>
            <a:pPr lvl="1"/>
            <a:r>
              <a:rPr lang="cs-CZ" sz="5600" dirty="0" smtClean="0"/>
              <a:t>Prevence poškození objektů sněhem a povodněmi</a:t>
            </a:r>
          </a:p>
          <a:p>
            <a:r>
              <a:rPr lang="cs-CZ" sz="5600" dirty="0"/>
              <a:t>Strážní a dozorčí služba</a:t>
            </a:r>
          </a:p>
          <a:p>
            <a:r>
              <a:rPr lang="cs-CZ" sz="5600" dirty="0"/>
              <a:t>Požární mechanické zábrany (požární úseky, konstrukce, dveře atp.)</a:t>
            </a:r>
          </a:p>
          <a:p>
            <a:r>
              <a:rPr lang="cs-CZ" sz="5600" dirty="0"/>
              <a:t>EPS, SHZ</a:t>
            </a:r>
          </a:p>
          <a:p>
            <a:r>
              <a:rPr lang="cs-CZ" sz="5600" dirty="0"/>
              <a:t>Preventivní požární kontroly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47849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2.3.2. Metodický pokyn k tvorbě plánů prevence a ochrany v muzeích a galeriích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Plán prevence a ochrany</a:t>
            </a:r>
          </a:p>
          <a:p>
            <a:pPr lvl="1"/>
            <a:r>
              <a:rPr lang="cs-CZ" dirty="0" smtClean="0"/>
              <a:t>Psaný souhrn opatření a postupů k řešení havarijních situací a mimořádných událostí, tedy souhrn plánovacích, metodických a informačních dokumentů, používaných při rozhodovací, řídící a koordinační činnosti v takových situacích</a:t>
            </a:r>
          </a:p>
          <a:p>
            <a:pPr lvl="1"/>
            <a:r>
              <a:rPr lang="cs-CZ" dirty="0" smtClean="0"/>
              <a:t>Za zpracování plánu je odpovědný ředitel</a:t>
            </a:r>
          </a:p>
          <a:p>
            <a:pPr lvl="1"/>
            <a:r>
              <a:rPr lang="cs-CZ" dirty="0" smtClean="0"/>
              <a:t>Plán musí být zpracován v souladu s havarijním plánem kraje (zpracovává HZS JMK)</a:t>
            </a:r>
          </a:p>
          <a:p>
            <a:r>
              <a:rPr lang="cs-CZ" dirty="0" smtClean="0"/>
              <a:t>Bezpečnost muzea</a:t>
            </a:r>
          </a:p>
          <a:p>
            <a:pPr lvl="1"/>
            <a:r>
              <a:rPr lang="cs-CZ" dirty="0" smtClean="0"/>
              <a:t>Okamžitá hodnota schopnosti muzea k plnění ochrany zaměstnanců, návštěvníků, sbírek muzejní povahy, ostatního movitého i nemovitého majetku…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91244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2.3.2. Metodický </a:t>
            </a:r>
            <a:r>
              <a:rPr lang="cs-CZ" sz="2800" dirty="0"/>
              <a:t>pokyn k tvorbě plánů prevence a ochrany v muzeích a galeriích-Bezpečnostní </a:t>
            </a:r>
            <a:r>
              <a:rPr lang="cs-CZ" sz="2800" dirty="0" smtClean="0"/>
              <a:t>politika a bezpečnostní systém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Bezpečnostní systém muzea</a:t>
            </a:r>
          </a:p>
          <a:p>
            <a:pPr lvl="1"/>
            <a:r>
              <a:rPr lang="cs-CZ" dirty="0" smtClean="0"/>
              <a:t>Souhrn všech technických prostředků a organizačních opatření, jejichž cílem je zajištění bezpečnosti muzea na požadované úrovni</a:t>
            </a:r>
          </a:p>
          <a:p>
            <a:r>
              <a:rPr lang="cs-CZ" dirty="0" smtClean="0"/>
              <a:t>Bezpečnostní politika</a:t>
            </a:r>
          </a:p>
          <a:p>
            <a:pPr lvl="1"/>
            <a:r>
              <a:rPr lang="cs-CZ" dirty="0" smtClean="0"/>
              <a:t>Na základě analýzy rizik definuje požadovanou úroveň bezpečnosti muzea (míru akceptovatelnosti rizik)</a:t>
            </a:r>
          </a:p>
          <a:p>
            <a:r>
              <a:rPr lang="cs-CZ" dirty="0" smtClean="0"/>
              <a:t>Za stanovení bezpečnostní politiky je zodpovědný ředitel</a:t>
            </a:r>
          </a:p>
          <a:p>
            <a:r>
              <a:rPr lang="cs-CZ" dirty="0" smtClean="0"/>
              <a:t>Pro každý objekt musí být vypracována analýza rizik (</a:t>
            </a:r>
            <a:r>
              <a:rPr lang="cs-CZ" dirty="0" err="1" smtClean="0"/>
              <a:t>dodavatelsky</a:t>
            </a:r>
            <a:r>
              <a:rPr lang="cs-CZ" dirty="0" smtClean="0"/>
              <a:t> či vlastní zaměstnanec) </a:t>
            </a:r>
          </a:p>
          <a:p>
            <a:pPr lvl="1"/>
            <a:r>
              <a:rPr lang="cs-CZ" dirty="0" smtClean="0"/>
              <a:t>Proces identifikace míry a četnosti ohrožení organizace(zaměstnanců, návštěvníků, sbírek muzejní povahy, ostatního movitého i nemovitého majetku i pověsti organizace)</a:t>
            </a:r>
          </a:p>
          <a:p>
            <a:pPr lvl="1"/>
            <a:r>
              <a:rPr lang="cs-CZ" dirty="0" smtClean="0"/>
              <a:t>Pět stupňů rizika (zanedbatelné, nízké, střední, vysoké, katastrofální)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Ředitel pro každý objekt určí míru akceptovatelného rizika </a:t>
            </a:r>
          </a:p>
          <a:p>
            <a:pPr marL="1200150" lvl="3" indent="-342900"/>
            <a:r>
              <a:rPr lang="cs-CZ" dirty="0" smtClean="0"/>
              <a:t>Míra a četnost určitého ohrožení, která nezpůsobí organizaci významnou ztrátu. </a:t>
            </a:r>
          </a:p>
          <a:p>
            <a:pPr marL="1200150" lvl="3" indent="-342900"/>
            <a:r>
              <a:rPr lang="cs-CZ" dirty="0" smtClean="0"/>
              <a:t>Míru akceptovatelnosti rizika určuje každá organizace sama v souladu s právním řádem ČR a dobrými mravy</a:t>
            </a:r>
          </a:p>
          <a:p>
            <a:r>
              <a:rPr lang="cs-CZ" dirty="0" smtClean="0"/>
              <a:t>ředitel na základě priorit vytvoří strategický plán ochrany muzea </a:t>
            </a:r>
          </a:p>
          <a:p>
            <a:pPr lvl="1"/>
            <a:r>
              <a:rPr lang="cs-CZ" dirty="0" smtClean="0"/>
              <a:t>Souhrn plánovaných činností, směřujících ke zvýšení odolnosti organizace na požadovanou úroveň, s určením priorit řešení)</a:t>
            </a:r>
          </a:p>
          <a:p>
            <a:r>
              <a:rPr lang="cs-CZ" dirty="0" smtClean="0"/>
              <a:t>Strategický plán ochrany muzea formuje a rozvíjí bezpečnostní systém muzea </a:t>
            </a:r>
          </a:p>
          <a:p>
            <a:pPr marL="457200" lvl="1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3643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2.3.2. Metodický </a:t>
            </a:r>
            <a:r>
              <a:rPr lang="cs-CZ" sz="2800" dirty="0"/>
              <a:t>pokyn k tvorbě plánů prevence a ochrany v muzeích a galeriích-Plán </a:t>
            </a:r>
            <a:r>
              <a:rPr lang="cs-CZ" sz="2800" dirty="0" smtClean="0"/>
              <a:t>prevence a ochrany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5600" dirty="0" smtClean="0"/>
              <a:t>Základní část (část A) poskytnuta obcím a krajům – zapracování do havarijního plánu kraje</a:t>
            </a:r>
          </a:p>
          <a:p>
            <a:pPr lvl="1"/>
            <a:r>
              <a:rPr lang="cs-CZ" sz="5600" dirty="0" smtClean="0"/>
              <a:t>Název organizace</a:t>
            </a:r>
          </a:p>
          <a:p>
            <a:pPr lvl="1"/>
            <a:r>
              <a:rPr lang="cs-CZ" sz="5600" dirty="0" smtClean="0"/>
              <a:t>Osoba odpovědná za řešení krizových situací</a:t>
            </a:r>
          </a:p>
          <a:p>
            <a:pPr lvl="1"/>
            <a:r>
              <a:rPr lang="cs-CZ" sz="5600" dirty="0" smtClean="0"/>
              <a:t>Adresa organizace, kontakt, spojení na stálou službu</a:t>
            </a:r>
          </a:p>
          <a:p>
            <a:pPr lvl="1"/>
            <a:r>
              <a:rPr lang="cs-CZ" sz="5600" dirty="0" smtClean="0"/>
              <a:t>Vymezení odpovědnosti organizace a její působnosti při řešení krizových situací a mimořádných událostí</a:t>
            </a:r>
          </a:p>
          <a:p>
            <a:pPr lvl="1"/>
            <a:r>
              <a:rPr lang="cs-CZ" sz="5600" dirty="0" smtClean="0"/>
              <a:t>Přehled objektů, kde se nacházejí sbírkové předměty</a:t>
            </a:r>
          </a:p>
          <a:p>
            <a:pPr lvl="1"/>
            <a:r>
              <a:rPr lang="cs-CZ" sz="5600" dirty="0" smtClean="0"/>
              <a:t>Způsob zabezpečení těchto objektů a sbírkových předmětů v nich uložených (zejména zabezpečení proti požáru a živelním pohromám)</a:t>
            </a:r>
          </a:p>
          <a:p>
            <a:pPr lvl="1"/>
            <a:r>
              <a:rPr lang="cs-CZ" sz="5600" dirty="0" smtClean="0"/>
              <a:t>Seznam členů týmu pro řešení krizových situací</a:t>
            </a:r>
          </a:p>
          <a:p>
            <a:pPr lvl="1"/>
            <a:r>
              <a:rPr lang="cs-CZ" sz="5600" dirty="0" smtClean="0"/>
              <a:t>Přehled osob odpovědných za ochranu jednotlivých budov</a:t>
            </a:r>
          </a:p>
          <a:p>
            <a:pPr lvl="1"/>
            <a:r>
              <a:rPr lang="cs-CZ" sz="5600" dirty="0" smtClean="0"/>
              <a:t>Charakteristika provozu</a:t>
            </a:r>
          </a:p>
          <a:p>
            <a:r>
              <a:rPr lang="cs-CZ" sz="5600" dirty="0" smtClean="0"/>
              <a:t>Přílohová část (operativní karta objektu)</a:t>
            </a:r>
            <a:endParaRPr lang="cs-CZ" sz="5600" dirty="0"/>
          </a:p>
          <a:p>
            <a:pPr lvl="1"/>
            <a:r>
              <a:rPr lang="cs-CZ" sz="5600" dirty="0" smtClean="0"/>
              <a:t>Název a adresa objektu</a:t>
            </a:r>
          </a:p>
          <a:p>
            <a:pPr lvl="1"/>
            <a:r>
              <a:rPr lang="cs-CZ" sz="5600" dirty="0" smtClean="0"/>
              <a:t>Počet stálých pracovníků</a:t>
            </a:r>
          </a:p>
          <a:p>
            <a:pPr lvl="1"/>
            <a:r>
              <a:rPr lang="cs-CZ" sz="5600" dirty="0" smtClean="0"/>
              <a:t>Kontaktní osoba zodpovědná za bezpečnost objektu</a:t>
            </a:r>
          </a:p>
          <a:p>
            <a:pPr lvl="1"/>
            <a:r>
              <a:rPr lang="cs-CZ" sz="5600" dirty="0" smtClean="0"/>
              <a:t>Kritická místa (plyn, tlakové nádoby, chemikálie)</a:t>
            </a:r>
          </a:p>
          <a:p>
            <a:pPr lvl="1"/>
            <a:r>
              <a:rPr lang="cs-CZ" sz="5600" dirty="0" smtClean="0"/>
              <a:t>Umístění hlavních uzávěrů energií</a:t>
            </a:r>
          </a:p>
          <a:p>
            <a:pPr lvl="1"/>
            <a:r>
              <a:rPr lang="cs-CZ" sz="5600" dirty="0" smtClean="0"/>
              <a:t>Umístění OPPO</a:t>
            </a:r>
          </a:p>
          <a:p>
            <a:pPr lvl="1"/>
            <a:r>
              <a:rPr lang="cs-CZ" sz="5600" dirty="0" smtClean="0"/>
              <a:t>Charakter deponovaného materiálu z hlediska manipulace  a evakuace</a:t>
            </a:r>
          </a:p>
          <a:p>
            <a:pPr lvl="1"/>
            <a:r>
              <a:rPr lang="cs-CZ" sz="5600" dirty="0" smtClean="0"/>
              <a:t>Popis přístupu k objektu</a:t>
            </a:r>
          </a:p>
          <a:p>
            <a:pPr lvl="1"/>
            <a:r>
              <a:rPr lang="cs-CZ" sz="5600" dirty="0" smtClean="0"/>
              <a:t>Situační plánek + únikové cesty</a:t>
            </a:r>
            <a:endParaRPr lang="cs-CZ" sz="5600" dirty="0"/>
          </a:p>
        </p:txBody>
      </p:sp>
    </p:spTree>
    <p:extLst>
      <p:ext uri="{BB962C8B-B14F-4D97-AF65-F5344CB8AC3E}">
        <p14:creationId xmlns:p14="http://schemas.microsoft.com/office/powerpoint/2010/main" val="33655710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2.3.2. Metodický </a:t>
            </a:r>
            <a:r>
              <a:rPr lang="cs-CZ" sz="2800" dirty="0"/>
              <a:t>pokyn k tvorbě plánů prevence a ochrany v muzeích a galeriích</a:t>
            </a:r>
            <a:r>
              <a:rPr lang="cs-CZ" sz="2800" dirty="0" smtClean="0"/>
              <a:t>-Plán </a:t>
            </a:r>
            <a:r>
              <a:rPr lang="cs-CZ" sz="2800" dirty="0"/>
              <a:t>prevence a ochrany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 smtClean="0"/>
              <a:t>Část B </a:t>
            </a:r>
            <a:r>
              <a:rPr lang="cs-CZ" dirty="0"/>
              <a:t>(</a:t>
            </a:r>
            <a:r>
              <a:rPr lang="cs-CZ" dirty="0" smtClean="0"/>
              <a:t>konzultace s IZS) </a:t>
            </a:r>
          </a:p>
          <a:p>
            <a:pPr lvl="1"/>
            <a:r>
              <a:rPr lang="cs-CZ" dirty="0" smtClean="0"/>
              <a:t>Jmenný seznam týmu pro řešení krizových situací</a:t>
            </a:r>
          </a:p>
          <a:p>
            <a:pPr lvl="1"/>
            <a:r>
              <a:rPr lang="cs-CZ" dirty="0" smtClean="0"/>
              <a:t>Jasný seznam instrukcí pro následující situace:</a:t>
            </a:r>
          </a:p>
          <a:p>
            <a:pPr lvl="2"/>
            <a:r>
              <a:rPr lang="cs-CZ" dirty="0" smtClean="0"/>
              <a:t>Krádež prostá</a:t>
            </a:r>
          </a:p>
          <a:p>
            <a:pPr lvl="2"/>
            <a:r>
              <a:rPr lang="cs-CZ" dirty="0" smtClean="0"/>
              <a:t>Krádež vloupáním</a:t>
            </a:r>
          </a:p>
          <a:p>
            <a:pPr lvl="2"/>
            <a:r>
              <a:rPr lang="cs-CZ" dirty="0" smtClean="0"/>
              <a:t>Požár</a:t>
            </a:r>
          </a:p>
          <a:p>
            <a:pPr lvl="2"/>
            <a:r>
              <a:rPr lang="cs-CZ" dirty="0" smtClean="0"/>
              <a:t>Ozbrojené přepadení</a:t>
            </a:r>
          </a:p>
          <a:p>
            <a:pPr lvl="2"/>
            <a:r>
              <a:rPr lang="cs-CZ" dirty="0" smtClean="0"/>
              <a:t>Nevhodné nebo nebezpečné chování návštěvníků</a:t>
            </a:r>
          </a:p>
          <a:p>
            <a:pPr lvl="2"/>
            <a:r>
              <a:rPr lang="cs-CZ" dirty="0" smtClean="0"/>
              <a:t>Výpadek dodávky energie</a:t>
            </a:r>
          </a:p>
          <a:p>
            <a:pPr lvl="2"/>
            <a:r>
              <a:rPr lang="cs-CZ" dirty="0" smtClean="0"/>
              <a:t>Zranění nebo nevolnost návštěvníků</a:t>
            </a:r>
          </a:p>
          <a:p>
            <a:pPr lvl="2"/>
            <a:r>
              <a:rPr lang="cs-CZ" dirty="0" smtClean="0"/>
              <a:t>Vyhrožování, přijetí poplašné zprávy</a:t>
            </a:r>
          </a:p>
          <a:p>
            <a:pPr lvl="2"/>
            <a:r>
              <a:rPr lang="cs-CZ" dirty="0" smtClean="0"/>
              <a:t>Nález nebezpečného objektu s neznámým obsahem</a:t>
            </a:r>
          </a:p>
          <a:p>
            <a:pPr lvl="2"/>
            <a:r>
              <a:rPr lang="cs-CZ" dirty="0" smtClean="0"/>
              <a:t>Únik plynu</a:t>
            </a:r>
          </a:p>
          <a:p>
            <a:pPr lvl="2"/>
            <a:r>
              <a:rPr lang="cs-CZ" dirty="0" smtClean="0"/>
              <a:t>Vandalství</a:t>
            </a:r>
          </a:p>
          <a:p>
            <a:pPr lvl="2"/>
            <a:r>
              <a:rPr lang="cs-CZ" dirty="0" smtClean="0"/>
              <a:t>Exploze uvnitř nebo vně objektu</a:t>
            </a:r>
          </a:p>
          <a:p>
            <a:pPr lvl="2"/>
            <a:r>
              <a:rPr lang="cs-CZ" dirty="0" smtClean="0"/>
              <a:t>Povodeň, záplava</a:t>
            </a:r>
          </a:p>
          <a:p>
            <a:pPr lvl="2"/>
            <a:r>
              <a:rPr lang="cs-CZ" dirty="0" smtClean="0"/>
              <a:t>Jiná živelní pohroma</a:t>
            </a:r>
          </a:p>
          <a:p>
            <a:pPr lvl="1"/>
            <a:r>
              <a:rPr lang="cs-CZ" dirty="0" smtClean="0"/>
              <a:t>Přehled informací o smluvních partnerech</a:t>
            </a:r>
          </a:p>
          <a:p>
            <a:pPr lvl="1"/>
            <a:r>
              <a:rPr lang="cs-CZ" dirty="0" smtClean="0"/>
              <a:t>Časový plán řešení krizových situací(dosažitelnost IZS, časový limit pro přípravu konkrétních opatření)</a:t>
            </a:r>
          </a:p>
          <a:p>
            <a:pPr lvl="1"/>
            <a:r>
              <a:rPr lang="cs-CZ" dirty="0" smtClean="0"/>
              <a:t>Klíčový režim</a:t>
            </a:r>
          </a:p>
          <a:p>
            <a:pPr lvl="1"/>
            <a:r>
              <a:rPr lang="cs-CZ" dirty="0" smtClean="0"/>
              <a:t>Plán evakuace lidí, sbírek a ostatního materiálu (podléhá utajení „V“)</a:t>
            </a:r>
          </a:p>
          <a:p>
            <a:pPr lvl="1"/>
            <a:r>
              <a:rPr lang="cs-CZ" dirty="0" smtClean="0"/>
              <a:t>Sklad evakuačních pomůcek</a:t>
            </a:r>
          </a:p>
          <a:p>
            <a:pPr lvl="1"/>
            <a:r>
              <a:rPr lang="cs-CZ" dirty="0" smtClean="0"/>
              <a:t>Formulář hlášení událostí</a:t>
            </a:r>
          </a:p>
          <a:p>
            <a:pPr lvl="1"/>
            <a:r>
              <a:rPr lang="cs-CZ" dirty="0" smtClean="0"/>
              <a:t>Roční plán kontrol(kontrola připravenosti útvarů, cvičení)</a:t>
            </a:r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14950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Obsah „krizového plánu“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arenR"/>
            </a:pPr>
            <a:r>
              <a:rPr lang="cs-CZ" dirty="0" smtClean="0"/>
              <a:t>Základní část</a:t>
            </a:r>
          </a:p>
          <a:p>
            <a:pPr marL="0" indent="0">
              <a:buNone/>
            </a:pPr>
            <a:r>
              <a:rPr lang="cs-CZ" dirty="0" smtClean="0"/>
              <a:t>    -    informativní</a:t>
            </a:r>
          </a:p>
          <a:p>
            <a:pPr marL="0" indent="0">
              <a:buNone/>
            </a:pPr>
            <a:r>
              <a:rPr lang="cs-CZ" dirty="0" smtClean="0"/>
              <a:t>B)  Přílohová část</a:t>
            </a:r>
          </a:p>
          <a:p>
            <a:pPr marL="857250" lvl="1" indent="-457200">
              <a:buFontTx/>
              <a:buChar char="-"/>
            </a:pPr>
            <a:r>
              <a:rPr lang="cs-CZ" dirty="0"/>
              <a:t>o</a:t>
            </a:r>
            <a:r>
              <a:rPr lang="cs-CZ" dirty="0" smtClean="0"/>
              <a:t>perativní</a:t>
            </a:r>
          </a:p>
          <a:p>
            <a:pPr marL="857250" lvl="1" indent="-457200">
              <a:buFontTx/>
              <a:buChar char="-"/>
            </a:pPr>
            <a:r>
              <a:rPr lang="cs-CZ" dirty="0" smtClean="0"/>
              <a:t>grafická</a:t>
            </a:r>
          </a:p>
          <a:p>
            <a:pPr marL="2628900" lvl="6" indent="0">
              <a:buNone/>
            </a:pP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54154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3.1. Základní část - informativní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Významné informace o objektu, provozu  a okolí</a:t>
            </a:r>
          </a:p>
          <a:p>
            <a:r>
              <a:rPr lang="cs-CZ" dirty="0" smtClean="0"/>
              <a:t>Identifikační údaje kulturní instituce a charakteristika objektu</a:t>
            </a:r>
          </a:p>
          <a:p>
            <a:r>
              <a:rPr lang="cs-CZ" dirty="0" smtClean="0"/>
              <a:t>Charakteristika provozu</a:t>
            </a:r>
          </a:p>
          <a:p>
            <a:r>
              <a:rPr lang="cs-CZ" dirty="0" smtClean="0"/>
              <a:t>Výčet rizik a jejich dopad na majetek instituce</a:t>
            </a:r>
          </a:p>
          <a:p>
            <a:r>
              <a:rPr lang="cs-CZ" dirty="0" smtClean="0"/>
              <a:t>Údaje o zpracovateli</a:t>
            </a:r>
          </a:p>
          <a:p>
            <a:r>
              <a:rPr lang="cs-CZ" dirty="0" smtClean="0"/>
              <a:t>Dokumentace o školeních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4272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Moravská galerie v Brně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Příspěvková organizace Ministerstva kultury</a:t>
            </a:r>
          </a:p>
          <a:p>
            <a:r>
              <a:rPr lang="cs-CZ" dirty="0" smtClean="0"/>
              <a:t>Druhé největší muzeum umění v České republice</a:t>
            </a:r>
          </a:p>
          <a:p>
            <a:r>
              <a:rPr lang="cs-CZ" dirty="0" smtClean="0"/>
              <a:t>7 objektů</a:t>
            </a:r>
          </a:p>
          <a:p>
            <a:r>
              <a:rPr lang="cs-CZ" dirty="0" smtClean="0"/>
              <a:t>Cca 200 000 sbírkových předmětů v depozitářích a expozicích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80509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3.2. Přílohová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Operativní</a:t>
            </a:r>
          </a:p>
          <a:p>
            <a:r>
              <a:rPr lang="cs-CZ" dirty="0" smtClean="0"/>
              <a:t>Plány konkrétních úkolů (směrnice pro činnost zaměstnanců)</a:t>
            </a:r>
          </a:p>
          <a:p>
            <a:r>
              <a:rPr lang="cs-CZ" dirty="0" smtClean="0"/>
              <a:t>Časové parametry</a:t>
            </a:r>
          </a:p>
          <a:p>
            <a:r>
              <a:rPr lang="cs-CZ" dirty="0" smtClean="0"/>
              <a:t>Plán evakuace nebo požární evakuační plán</a:t>
            </a:r>
          </a:p>
          <a:p>
            <a:r>
              <a:rPr lang="cs-CZ" dirty="0" smtClean="0"/>
              <a:t>Přehled informací o smluvních složkách a službách</a:t>
            </a:r>
          </a:p>
          <a:p>
            <a:pPr marL="0" indent="0">
              <a:buNone/>
            </a:pPr>
            <a:r>
              <a:rPr lang="cs-CZ" dirty="0" smtClean="0"/>
              <a:t>Grafická</a:t>
            </a:r>
          </a:p>
          <a:p>
            <a:r>
              <a:rPr lang="cs-CZ" dirty="0" smtClean="0"/>
              <a:t>Plán budovy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2021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3.3. Obecná </a:t>
            </a:r>
            <a:r>
              <a:rPr lang="cs-CZ" sz="3600" dirty="0"/>
              <a:t>doporučení postupu při bezpečnostních incidentech</a:t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1</a:t>
            </a:r>
            <a:r>
              <a:rPr lang="cs-CZ" dirty="0"/>
              <a:t>. Přivolejte pomoc (tel. 158) – co nejdříve! Nezůstávejte v situaci sami. </a:t>
            </a:r>
            <a:endParaRPr lang="cs-CZ" dirty="0" smtClean="0"/>
          </a:p>
          <a:p>
            <a:r>
              <a:rPr lang="cs-CZ" dirty="0" smtClean="0"/>
              <a:t>2</a:t>
            </a:r>
            <a:r>
              <a:rPr lang="cs-CZ" dirty="0"/>
              <a:t>. Pokud máte podezření, že jde o vážný útok či jiný incident, musíte jednat okamžitě a dlouze stav neověřovat. </a:t>
            </a:r>
            <a:endParaRPr lang="cs-CZ" dirty="0" smtClean="0"/>
          </a:p>
          <a:p>
            <a:r>
              <a:rPr lang="cs-CZ" dirty="0" smtClean="0"/>
              <a:t>3</a:t>
            </a:r>
            <a:r>
              <a:rPr lang="cs-CZ" dirty="0"/>
              <a:t>. Pokud dostanete od policie, případně ostrahy varování s doporučením evakuovat, musíte reagovat okamžitě. </a:t>
            </a:r>
            <a:endParaRPr lang="cs-CZ" dirty="0" smtClean="0"/>
          </a:p>
          <a:p>
            <a:r>
              <a:rPr lang="cs-CZ" dirty="0" smtClean="0"/>
              <a:t>4</a:t>
            </a:r>
            <a:r>
              <a:rPr lang="cs-CZ" dirty="0"/>
              <a:t>. Počítejte s nedostatkem času. Pokud si to situace bude vyžadovat, buďte připraveni přijmout krajní a kreativní opatření - zejména při evakuaci. Nesvazujte se pravidly. </a:t>
            </a:r>
            <a:endParaRPr lang="cs-CZ" dirty="0" smtClean="0"/>
          </a:p>
          <a:p>
            <a:r>
              <a:rPr lang="cs-CZ" dirty="0" smtClean="0"/>
              <a:t>5</a:t>
            </a:r>
            <a:r>
              <a:rPr lang="cs-CZ" dirty="0"/>
              <a:t>. Pro každý bezpečnostní incident platí stejné pravidlo: musíte dostat lidi z dosahu problému. </a:t>
            </a:r>
            <a:endParaRPr lang="cs-CZ" dirty="0" smtClean="0"/>
          </a:p>
          <a:p>
            <a:r>
              <a:rPr lang="cs-CZ" dirty="0" smtClean="0"/>
              <a:t>6</a:t>
            </a:r>
            <a:r>
              <a:rPr lang="cs-CZ" dirty="0"/>
              <a:t>. K ochraně před explozí si zapamatujte: „zeď je dobrá, sklo je špatné</a:t>
            </a:r>
            <a:r>
              <a:rPr lang="cs-CZ" dirty="0" smtClean="0"/>
              <a:t>“ 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7</a:t>
            </a:r>
            <a:r>
              <a:rPr lang="cs-CZ" dirty="0"/>
              <a:t>. Nepřekombinovávejte, nefantazírujte o dalších možných nástrahách – to vás jen paralyzuje. Reagujte na to, co vidíte na 100</a:t>
            </a:r>
            <a:r>
              <a:rPr lang="cs-CZ" dirty="0" smtClean="0"/>
              <a:t>%! </a:t>
            </a:r>
          </a:p>
          <a:p>
            <a:r>
              <a:rPr lang="cs-CZ" dirty="0" smtClean="0"/>
              <a:t>8</a:t>
            </a:r>
            <a:r>
              <a:rPr lang="cs-CZ" dirty="0"/>
              <a:t>. Místo, kam se evakuuje, musí být bezpečnější než místo, odkud se evakuuje. Zodpovězte si otázku: Je bezpečněji vevnitř nebo venku? </a:t>
            </a:r>
            <a:endParaRPr lang="cs-CZ" dirty="0" smtClean="0"/>
          </a:p>
          <a:p>
            <a:r>
              <a:rPr lang="cs-CZ" dirty="0" smtClean="0"/>
              <a:t>9</a:t>
            </a:r>
            <a:r>
              <a:rPr lang="cs-CZ" dirty="0"/>
              <a:t>. Komunikujte, mluvte nahlas, říkejte, co děláte. 10. Kdykoli budete evakuovat, musíte dostat evakuované minimálně z dohledu od problému. </a:t>
            </a:r>
          </a:p>
        </p:txBody>
      </p:sp>
    </p:spTree>
    <p:extLst>
      <p:ext uri="{BB962C8B-B14F-4D97-AF65-F5344CB8AC3E}">
        <p14:creationId xmlns:p14="http://schemas.microsoft.com/office/powerpoint/2010/main" val="6212971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3.4. Další součásti krizového plánu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Operativní karta</a:t>
            </a:r>
          </a:p>
          <a:p>
            <a:r>
              <a:rPr lang="cs-CZ" dirty="0" smtClean="0"/>
              <a:t>Zabezpečení informačních toků</a:t>
            </a:r>
          </a:p>
          <a:p>
            <a:r>
              <a:rPr lang="cs-CZ" dirty="0" smtClean="0"/>
              <a:t>Zřízení evakuačního skladu (OOPP, obalový materiál, kancelářské potřeby, přístroje, nářadí, manipulační technika)</a:t>
            </a:r>
          </a:p>
          <a:p>
            <a:r>
              <a:rPr lang="cs-CZ" dirty="0" smtClean="0"/>
              <a:t>Roční plán kontrol krizové prevence</a:t>
            </a:r>
          </a:p>
          <a:p>
            <a:r>
              <a:rPr lang="cs-CZ" dirty="0" smtClean="0"/>
              <a:t>Finanční zajištění krizových opatření</a:t>
            </a:r>
          </a:p>
          <a:p>
            <a:r>
              <a:rPr lang="cs-CZ" dirty="0" smtClean="0"/>
              <a:t>Písemné smlouvy o poskytnutí pomoci</a:t>
            </a:r>
          </a:p>
          <a:p>
            <a:r>
              <a:rPr lang="cs-CZ" dirty="0" smtClean="0"/>
              <a:t>Pravidelná příprava zaměstnanců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15696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 smtClean="0"/>
              <a:t>3.5. Pokyny pro zahájení přípravy na mimořádnou událost a provádění záchranných prací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Činnosti vykonávané bezprostředně před mimořádnou událostí</a:t>
            </a:r>
          </a:p>
          <a:p>
            <a:pPr lvl="1"/>
            <a:r>
              <a:rPr lang="cs-CZ" dirty="0" smtClean="0"/>
              <a:t>Krizová pohotovost</a:t>
            </a:r>
          </a:p>
          <a:p>
            <a:pPr lvl="1"/>
            <a:r>
              <a:rPr lang="cs-CZ" dirty="0" smtClean="0"/>
              <a:t>Posouzení stavu ohrožení</a:t>
            </a:r>
          </a:p>
          <a:p>
            <a:pPr lvl="1"/>
            <a:r>
              <a:rPr lang="cs-CZ" dirty="0" smtClean="0"/>
              <a:t>Příprava evakuace</a:t>
            </a:r>
          </a:p>
          <a:p>
            <a:pPr lvl="1"/>
            <a:r>
              <a:rPr lang="cs-CZ" dirty="0" smtClean="0"/>
              <a:t>Zabezpečení objektu</a:t>
            </a:r>
          </a:p>
          <a:p>
            <a:pPr lvl="1"/>
            <a:r>
              <a:rPr lang="cs-CZ" dirty="0" smtClean="0"/>
              <a:t>Odpojení energií</a:t>
            </a:r>
          </a:p>
          <a:p>
            <a:pPr lvl="1"/>
            <a:r>
              <a:rPr lang="cs-CZ" dirty="0" smtClean="0"/>
              <a:t>Uzavření oblasti</a:t>
            </a:r>
          </a:p>
          <a:p>
            <a:pPr lvl="1"/>
            <a:r>
              <a:rPr lang="cs-CZ" dirty="0" smtClean="0"/>
              <a:t>Zajistit komunikační spojení</a:t>
            </a:r>
          </a:p>
          <a:p>
            <a:r>
              <a:rPr lang="cs-CZ" dirty="0" smtClean="0"/>
              <a:t>Činnosti vykonávané v průběhu mimořádné události</a:t>
            </a:r>
          </a:p>
          <a:p>
            <a:pPr lvl="1"/>
            <a:r>
              <a:rPr lang="cs-CZ" dirty="0" smtClean="0"/>
              <a:t>Evakuace osob</a:t>
            </a:r>
          </a:p>
          <a:p>
            <a:pPr lvl="1"/>
            <a:r>
              <a:rPr lang="cs-CZ" dirty="0" smtClean="0"/>
              <a:t>Evakuace majetku</a:t>
            </a:r>
          </a:p>
          <a:p>
            <a:pPr lvl="1"/>
            <a:r>
              <a:rPr lang="cs-CZ" dirty="0" smtClean="0"/>
              <a:t>Manipulace a transport předmětů</a:t>
            </a:r>
          </a:p>
          <a:p>
            <a:pPr lvl="1"/>
            <a:r>
              <a:rPr lang="cs-CZ" dirty="0" smtClean="0"/>
              <a:t>Vybavení náhradního objektu</a:t>
            </a:r>
          </a:p>
          <a:p>
            <a:r>
              <a:rPr lang="cs-CZ" dirty="0" smtClean="0"/>
              <a:t>Činnosti vykonávané po skončení mimořádné události</a:t>
            </a:r>
          </a:p>
          <a:p>
            <a:pPr lvl="1"/>
            <a:r>
              <a:rPr lang="cs-CZ" dirty="0" smtClean="0"/>
              <a:t>Záchranná činnost a náprava škod</a:t>
            </a:r>
          </a:p>
          <a:p>
            <a:pPr lvl="1"/>
            <a:r>
              <a:rPr lang="cs-CZ" dirty="0" smtClean="0"/>
              <a:t>Organizace záchranných prací (ostraha, péče o IZS, monitoring, stabilizace prostředí)</a:t>
            </a:r>
          </a:p>
          <a:p>
            <a:pPr lvl="1"/>
            <a:r>
              <a:rPr lang="cs-CZ" dirty="0" smtClean="0"/>
              <a:t>Dokumentace</a:t>
            </a:r>
          </a:p>
          <a:p>
            <a:pPr lvl="1"/>
            <a:r>
              <a:rPr lang="cs-CZ" dirty="0" smtClean="0"/>
              <a:t>identifikace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95119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„Každý plán padá s prvním výstřelem?“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Je v instituci dostatečně kvalifikovaný personál?</a:t>
            </a:r>
          </a:p>
          <a:p>
            <a:r>
              <a:rPr lang="cs-CZ" dirty="0" smtClean="0"/>
              <a:t>Je ze strany vedení/zaměstnanců vůle k nastavení dostatečných preventivních opatření?</a:t>
            </a:r>
          </a:p>
          <a:p>
            <a:r>
              <a:rPr lang="cs-CZ" dirty="0" smtClean="0"/>
              <a:t>Jsou dodržována alespoň základní/zákonná </a:t>
            </a:r>
            <a:r>
              <a:rPr lang="cs-CZ" smtClean="0"/>
              <a:t>preventivní opatření?</a:t>
            </a:r>
            <a:endParaRPr lang="cs-CZ" dirty="0" smtClean="0"/>
          </a:p>
          <a:p>
            <a:r>
              <a:rPr lang="cs-CZ" dirty="0" smtClean="0"/>
              <a:t>Je „krizový plán“ relevantní pro daný objekt, probíhá jeho aktualizace, zohledňuje všechna rizika?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53601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11760" y="2348880"/>
            <a:ext cx="4258816" cy="1324744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108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Ochrana sbírek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Hlavní hrozby</a:t>
            </a:r>
          </a:p>
          <a:p>
            <a:r>
              <a:rPr lang="cs-CZ" dirty="0" smtClean="0"/>
              <a:t>Válečné </a:t>
            </a:r>
            <a:r>
              <a:rPr lang="cs-CZ" dirty="0"/>
              <a:t>konflikty (náhodné vs. úmyslné poškození)</a:t>
            </a:r>
          </a:p>
          <a:p>
            <a:r>
              <a:rPr lang="cs-CZ" dirty="0"/>
              <a:t>Živelní pohromy (povodně, požár, havárie apod.)</a:t>
            </a:r>
          </a:p>
          <a:p>
            <a:r>
              <a:rPr lang="cs-CZ" dirty="0"/>
              <a:t>Úmyslné poškození (krádež, vandalismus)</a:t>
            </a:r>
          </a:p>
          <a:p>
            <a:r>
              <a:rPr lang="cs-CZ" dirty="0"/>
              <a:t>Terorismus (problematika měkkých cílů)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Úrovně ochrany sbírek muzejní povahy:</a:t>
            </a:r>
          </a:p>
          <a:p>
            <a:pPr>
              <a:buFontTx/>
              <a:buChar char="-"/>
            </a:pPr>
            <a:r>
              <a:rPr lang="cs-CZ" dirty="0" smtClean="0"/>
              <a:t>Mezinárodní</a:t>
            </a:r>
          </a:p>
          <a:p>
            <a:pPr>
              <a:buFontTx/>
              <a:buChar char="-"/>
            </a:pPr>
            <a:r>
              <a:rPr lang="cs-CZ" dirty="0" smtClean="0"/>
              <a:t>Státní </a:t>
            </a:r>
          </a:p>
          <a:p>
            <a:pPr>
              <a:buFontTx/>
              <a:buChar char="-"/>
            </a:pPr>
            <a:r>
              <a:rPr lang="cs-CZ" dirty="0" smtClean="0"/>
              <a:t>Institucionální/resortní</a:t>
            </a:r>
          </a:p>
        </p:txBody>
      </p:sp>
    </p:spTree>
    <p:extLst>
      <p:ext uri="{BB962C8B-B14F-4D97-AF65-F5344CB8AC3E}">
        <p14:creationId xmlns:p14="http://schemas.microsoft.com/office/powerpoint/2010/main" val="2361703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>2.1. Mezinárodní úroveň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184576"/>
          </a:xfrm>
        </p:spPr>
        <p:txBody>
          <a:bodyPr>
            <a:normAutofit fontScale="25000" lnSpcReduction="20000"/>
          </a:bodyPr>
          <a:lstStyle/>
          <a:p>
            <a:r>
              <a:rPr lang="cs-CZ" sz="5600" dirty="0"/>
              <a:t>Na mezinárodní úrovni je ochrana kulturních hodnot před následky ozbrojených konfliktů předmětem práva ozbrojených konfliktů. </a:t>
            </a:r>
          </a:p>
          <a:p>
            <a:r>
              <a:rPr lang="cs-CZ" sz="5600" dirty="0" smtClean="0"/>
              <a:t>kodex Francise </a:t>
            </a:r>
            <a:r>
              <a:rPr lang="cs-CZ" sz="5600" dirty="0" err="1" smtClean="0"/>
              <a:t>Lieberema</a:t>
            </a:r>
            <a:r>
              <a:rPr lang="cs-CZ" sz="5600" dirty="0" smtClean="0"/>
              <a:t> (vyhlášeno A .</a:t>
            </a:r>
            <a:r>
              <a:rPr lang="cs-CZ" sz="5600" dirty="0"/>
              <a:t> Lincolnem dne 24. 4. </a:t>
            </a:r>
            <a:r>
              <a:rPr lang="cs-CZ" sz="5600" dirty="0" smtClean="0"/>
              <a:t>1863) - ustanovení </a:t>
            </a:r>
            <a:r>
              <a:rPr lang="cs-CZ" sz="5600" dirty="0"/>
              <a:t>týkající se ochrany kulturních statků před úmyslným </a:t>
            </a:r>
            <a:r>
              <a:rPr lang="cs-CZ" sz="5600" dirty="0" smtClean="0"/>
              <a:t>poškozením</a:t>
            </a:r>
            <a:endParaRPr lang="cs-CZ" sz="5600" dirty="0"/>
          </a:p>
          <a:p>
            <a:r>
              <a:rPr lang="cs-CZ" sz="5600" dirty="0" smtClean="0"/>
              <a:t>Bruselská </a:t>
            </a:r>
            <a:r>
              <a:rPr lang="cs-CZ" sz="5600" dirty="0"/>
              <a:t>deklarace (1874) a tzv. Oxfordský manuál (1880) obsahovaly pasáže vztahující se k základním pravidlům ochrany kulturních hodnot za války</a:t>
            </a:r>
          </a:p>
          <a:p>
            <a:r>
              <a:rPr lang="cs-CZ" sz="5600" dirty="0"/>
              <a:t>Haagské konvence (1899 a 1907) </a:t>
            </a:r>
            <a:r>
              <a:rPr lang="cs-CZ" sz="5600" dirty="0" smtClean="0"/>
              <a:t>tematika </a:t>
            </a:r>
            <a:r>
              <a:rPr lang="cs-CZ" sz="5600" dirty="0"/>
              <a:t>ochrany kulturních hodnot </a:t>
            </a:r>
            <a:r>
              <a:rPr lang="cs-CZ" sz="5600" dirty="0" smtClean="0"/>
              <a:t>jako </a:t>
            </a:r>
            <a:r>
              <a:rPr lang="cs-CZ" sz="5600" dirty="0"/>
              <a:t>součást Úmluvy o zákonech a obyčejích pozemní války </a:t>
            </a:r>
            <a:endParaRPr lang="cs-CZ" sz="5600" dirty="0" smtClean="0"/>
          </a:p>
          <a:p>
            <a:r>
              <a:rPr lang="cs-CZ" sz="5600" dirty="0" smtClean="0"/>
              <a:t>Washingtonský </a:t>
            </a:r>
            <a:r>
              <a:rPr lang="cs-CZ" sz="5600" dirty="0"/>
              <a:t>pakt na ochranu uměleckých a vědeckých zařízení a historických </a:t>
            </a:r>
            <a:r>
              <a:rPr lang="cs-CZ" sz="5600" dirty="0" smtClean="0"/>
              <a:t>památek(1935). </a:t>
            </a:r>
            <a:endParaRPr lang="cs-CZ" sz="5600" dirty="0"/>
          </a:p>
          <a:p>
            <a:r>
              <a:rPr lang="cs-CZ" sz="5600" dirty="0" smtClean="0"/>
              <a:t>Úmluva </a:t>
            </a:r>
            <a:r>
              <a:rPr lang="cs-CZ" sz="5600" dirty="0"/>
              <a:t>na ochranu kulturních statků za ozbrojeného </a:t>
            </a:r>
            <a:r>
              <a:rPr lang="cs-CZ" sz="5600" dirty="0" smtClean="0"/>
              <a:t>konfliktu (Haag 1954) první univerzální mezinárodněprávní nástroj </a:t>
            </a:r>
            <a:r>
              <a:rPr lang="cs-CZ" sz="5600" dirty="0"/>
              <a:t>ochrany kulturních </a:t>
            </a:r>
            <a:r>
              <a:rPr lang="cs-CZ" sz="5600" dirty="0" smtClean="0"/>
              <a:t>hodnot </a:t>
            </a:r>
          </a:p>
          <a:p>
            <a:r>
              <a:rPr lang="cs-CZ" sz="5600" dirty="0" smtClean="0"/>
              <a:t>Úmluva </a:t>
            </a:r>
            <a:r>
              <a:rPr lang="cs-CZ" sz="5600" dirty="0"/>
              <a:t>o světovém dědictví </a:t>
            </a:r>
            <a:r>
              <a:rPr lang="cs-CZ" sz="5600" dirty="0" smtClean="0"/>
              <a:t>UNESCO (1972) </a:t>
            </a:r>
            <a:r>
              <a:rPr lang="cs-CZ" sz="5600" dirty="0"/>
              <a:t>komplexní ochranu kulturního dědictví mimořádné univerzální hodnoty a to i před působením krizových </a:t>
            </a:r>
            <a:r>
              <a:rPr lang="cs-CZ" sz="5600" dirty="0" smtClean="0"/>
              <a:t>situací</a:t>
            </a:r>
          </a:p>
          <a:p>
            <a:r>
              <a:rPr lang="cs-CZ" sz="5600" dirty="0" smtClean="0"/>
              <a:t>Dodatkové protokoly </a:t>
            </a:r>
            <a:r>
              <a:rPr lang="cs-CZ" sz="5600" dirty="0"/>
              <a:t>č. I (čl. 53) a č. II (čl. 16) z roku 1977 k Ženevským úmluvám z roku 1949.</a:t>
            </a:r>
          </a:p>
          <a:p>
            <a:r>
              <a:rPr lang="cs-CZ" sz="5600" dirty="0"/>
              <a:t>Stíhání zločinů </a:t>
            </a:r>
            <a:r>
              <a:rPr lang="cs-CZ" sz="5600" dirty="0" smtClean="0"/>
              <a:t>páchaných </a:t>
            </a:r>
            <a:r>
              <a:rPr lang="cs-CZ" sz="5600" dirty="0"/>
              <a:t>proti budovám věnovaným náboženským, vzdělávacím, uměleckým a vědeckým účelům stejně jako proti historickým památkám a vědeckým institucím tak bylo zařazeno i do jurisdikce ad hoc ustanoveného Mezinárodního trestního tribunálu pro bývalou Jugoslávii.</a:t>
            </a:r>
          </a:p>
          <a:p>
            <a:r>
              <a:rPr lang="cs-CZ" sz="5600" dirty="0" smtClean="0"/>
              <a:t>V </a:t>
            </a:r>
            <a:r>
              <a:rPr lang="cs-CZ" sz="5600" dirty="0"/>
              <a:t>roce 1999 byl v důsledku zkušeností s konflikty na území bývalé Jugoslávie přijat na diplomatické konferenci konané v Haagu Protokol II k Úmluvě z roku 1954, který byl již směrem k trestní odpovědnosti více konkrétní. </a:t>
            </a:r>
            <a:endParaRPr lang="cs-CZ" sz="5600" dirty="0" smtClean="0"/>
          </a:p>
          <a:p>
            <a:r>
              <a:rPr lang="cs-CZ" sz="5600" dirty="0" smtClean="0"/>
              <a:t>Mezinárodní rada </a:t>
            </a:r>
            <a:r>
              <a:rPr lang="cs-CZ" sz="5600" dirty="0"/>
              <a:t>památek a sídel (International </a:t>
            </a:r>
            <a:r>
              <a:rPr lang="cs-CZ" sz="5600" dirty="0" err="1"/>
              <a:t>Council</a:t>
            </a:r>
            <a:r>
              <a:rPr lang="cs-CZ" sz="5600" dirty="0"/>
              <a:t> on </a:t>
            </a:r>
            <a:r>
              <a:rPr lang="cs-CZ" sz="5600" dirty="0" err="1"/>
              <a:t>Monuments</a:t>
            </a:r>
            <a:r>
              <a:rPr lang="cs-CZ" sz="5600" dirty="0"/>
              <a:t> and </a:t>
            </a:r>
            <a:r>
              <a:rPr lang="cs-CZ" sz="5600" dirty="0" err="1"/>
              <a:t>Sites</a:t>
            </a:r>
            <a:r>
              <a:rPr lang="cs-CZ" sz="5600" dirty="0"/>
              <a:t>, dále jen „ICOMOS“) </a:t>
            </a:r>
            <a:r>
              <a:rPr lang="cs-CZ" sz="5600" dirty="0" smtClean="0"/>
              <a:t>založena </a:t>
            </a:r>
            <a:r>
              <a:rPr lang="cs-CZ" sz="5600" dirty="0"/>
              <a:t>v roce 1964 na základě tzv. Benátské charty  (jako poradní orgán UNESCO pro oblast ochrany kulturních hodnot před následky ozbrojených konfliktů a před následky krizových situací, jež nejsou válečného charakteru. </a:t>
            </a:r>
          </a:p>
          <a:p>
            <a:r>
              <a:rPr lang="cs-CZ" sz="5600" dirty="0"/>
              <a:t>Mezinárodní komitét Modrého štítu (International </a:t>
            </a:r>
            <a:r>
              <a:rPr lang="cs-CZ" sz="5600" dirty="0" err="1"/>
              <a:t>Committee</a:t>
            </a:r>
            <a:r>
              <a:rPr lang="cs-CZ" sz="5600" dirty="0"/>
              <a:t> </a:t>
            </a:r>
            <a:r>
              <a:rPr lang="cs-CZ" sz="5600" dirty="0" err="1"/>
              <a:t>of</a:t>
            </a:r>
            <a:r>
              <a:rPr lang="cs-CZ" sz="5600" dirty="0"/>
              <a:t> </a:t>
            </a:r>
            <a:r>
              <a:rPr lang="cs-CZ" sz="5600" dirty="0" err="1"/>
              <a:t>the</a:t>
            </a:r>
            <a:r>
              <a:rPr lang="cs-CZ" sz="5600" dirty="0"/>
              <a:t> Blue </a:t>
            </a:r>
            <a:r>
              <a:rPr lang="cs-CZ" sz="5600" dirty="0" err="1"/>
              <a:t>Shield</a:t>
            </a:r>
            <a:r>
              <a:rPr lang="cs-CZ" sz="5600" dirty="0"/>
              <a:t>, dál jen „ICBS</a:t>
            </a:r>
            <a:r>
              <a:rPr lang="cs-CZ" sz="5600" dirty="0" smtClean="0"/>
              <a:t>“) - podpora </a:t>
            </a:r>
            <a:r>
              <a:rPr lang="cs-CZ" sz="5600" dirty="0"/>
              <a:t>haagských </a:t>
            </a:r>
            <a:r>
              <a:rPr lang="cs-CZ" sz="5600" dirty="0" smtClean="0"/>
              <a:t>instrumentů a ochrana </a:t>
            </a:r>
            <a:r>
              <a:rPr lang="cs-CZ" sz="5600" dirty="0"/>
              <a:t>kulturních hodnot před následky událostí, jež nejsou krizovými situacemi ozbrojeného </a:t>
            </a:r>
            <a:r>
              <a:rPr lang="cs-CZ" sz="5600" dirty="0" smtClean="0"/>
              <a:t>charakteru</a:t>
            </a:r>
          </a:p>
          <a:p>
            <a:r>
              <a:rPr lang="cs-CZ" sz="5600" dirty="0"/>
              <a:t>ICOM – </a:t>
            </a:r>
            <a:r>
              <a:rPr lang="cs-CZ" sz="5600" dirty="0" err="1"/>
              <a:t>international</a:t>
            </a:r>
            <a:r>
              <a:rPr lang="cs-CZ" sz="5600" dirty="0"/>
              <a:t> </a:t>
            </a:r>
            <a:r>
              <a:rPr lang="cs-CZ" sz="5600" dirty="0" err="1"/>
              <a:t>council</a:t>
            </a:r>
            <a:r>
              <a:rPr lang="cs-CZ" sz="5600" dirty="0"/>
              <a:t> </a:t>
            </a:r>
            <a:r>
              <a:rPr lang="cs-CZ" sz="5600" dirty="0" err="1"/>
              <a:t>of</a:t>
            </a:r>
            <a:r>
              <a:rPr lang="cs-CZ" sz="5600" dirty="0"/>
              <a:t> </a:t>
            </a:r>
            <a:r>
              <a:rPr lang="cs-CZ" sz="5600" dirty="0" err="1"/>
              <a:t>museums</a:t>
            </a:r>
            <a:endParaRPr lang="cs-CZ" sz="5600" dirty="0"/>
          </a:p>
          <a:p>
            <a:r>
              <a:rPr lang="cs-CZ" sz="5600" dirty="0"/>
              <a:t>ICMS – International </a:t>
            </a:r>
            <a:r>
              <a:rPr lang="cs-CZ" sz="5600" dirty="0" err="1"/>
              <a:t>Committee</a:t>
            </a:r>
            <a:r>
              <a:rPr lang="cs-CZ" sz="5600" dirty="0"/>
              <a:t> </a:t>
            </a:r>
            <a:r>
              <a:rPr lang="cs-CZ" sz="5600" dirty="0" err="1"/>
              <a:t>for</a:t>
            </a:r>
            <a:r>
              <a:rPr lang="cs-CZ" sz="5600" dirty="0"/>
              <a:t> Museum </a:t>
            </a:r>
            <a:r>
              <a:rPr lang="cs-CZ" sz="5600" dirty="0" err="1" smtClean="0"/>
              <a:t>Security</a:t>
            </a:r>
            <a:endParaRPr lang="cs-CZ" sz="5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3534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2.2. Státní úroveň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endParaRPr lang="cs-CZ" dirty="0" smtClean="0"/>
          </a:p>
          <a:p>
            <a:r>
              <a:rPr lang="cs-CZ" sz="3400" dirty="0"/>
              <a:t>Česká republika přijala a následně transformovala klíčová mezinárodní smluvní ujednání vztahující se k ochraně významných kulturních hodnot před následky různých druhů krizových situací. </a:t>
            </a:r>
          </a:p>
          <a:p>
            <a:r>
              <a:rPr lang="cs-CZ" sz="3400" dirty="0" smtClean="0"/>
              <a:t>Úmluva </a:t>
            </a:r>
            <a:r>
              <a:rPr lang="cs-CZ" sz="3400" dirty="0"/>
              <a:t>a Protokol I z roku 1954 byly schváleny vládou Československé republiky dne 3. 4. 1957 a ratifikovány prezidentem dne 30. 9. 1957. Do právního řádu byly implementovány vyhláškou č. 94/1958 ministra zahraničních věcí ze dne 5. 11. 1958 o Úmluvě na ochranu kulturních statků za ozbrojeného konfliktu a Protokolu k ní. </a:t>
            </a:r>
            <a:endParaRPr lang="cs-CZ" sz="3400" dirty="0" smtClean="0"/>
          </a:p>
          <a:p>
            <a:r>
              <a:rPr lang="cs-CZ" sz="3400" dirty="0" smtClean="0"/>
              <a:t>Listina </a:t>
            </a:r>
            <a:r>
              <a:rPr lang="cs-CZ" sz="3400" dirty="0"/>
              <a:t>o přístupu České republiky k Protokolu II Úmluvy byla podepsána prezidentem republiky 14. 5. 2007 a platnosti nabyla dne 8. 9. 2007. Do právního řádu vstoupil uvedený Protokol pod označením Sdělení Ministerstva zahraničních věcí č. 71/2007 Sb. </a:t>
            </a:r>
          </a:p>
          <a:p>
            <a:r>
              <a:rPr lang="cs-CZ" sz="3400" dirty="0" smtClean="0"/>
              <a:t>1990 </a:t>
            </a:r>
            <a:r>
              <a:rPr lang="cs-CZ" sz="3400" dirty="0"/>
              <a:t>ratifikovány Dodatkové protokoly z roku 1977 k Ženevským úmluvám z roku 1949 a v rámci obecné ochrany kulturních památek, zahrnující ochranu před válečným konfliktem i před přírodními katastrofami, byla v roce 1991 ratifikována Úmluva o světovém dědictví UNESCO z roku 1972. </a:t>
            </a:r>
            <a:endParaRPr lang="cs-CZ" sz="3400" dirty="0" smtClean="0"/>
          </a:p>
          <a:p>
            <a:r>
              <a:rPr lang="cs-CZ" sz="3400" smtClean="0"/>
              <a:t>ICOM/ICMS</a:t>
            </a:r>
            <a:endParaRPr lang="cs-CZ" sz="3400" dirty="0"/>
          </a:p>
          <a:p>
            <a:r>
              <a:rPr lang="cs-CZ" sz="3400" dirty="0" smtClean="0"/>
              <a:t>Koncepce ochrany měkkých cílů pro roky 2017 – 2020 (Ministerstvo vnitra)</a:t>
            </a:r>
          </a:p>
          <a:p>
            <a:r>
              <a:rPr lang="cs-CZ" sz="3400" dirty="0" smtClean="0"/>
              <a:t>Základy ochrany měkkých cílů – Metodika (Ministerstvo vnitra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3690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2.2. Právní předpisy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l-PL" b="1" dirty="0" smtClean="0"/>
              <a:t>Zákon č. 412/2005 Sb., O ochraně </a:t>
            </a:r>
            <a:r>
              <a:rPr lang="cs-CZ" b="1" dirty="0" smtClean="0"/>
              <a:t>utajovaných informací a o bezpečnostní způsobilosti</a:t>
            </a:r>
          </a:p>
          <a:p>
            <a:r>
              <a:rPr lang="cs-CZ" b="1" dirty="0" smtClean="0"/>
              <a:t>Přílohy k nařízení vlády č. 522/2005 Sb., kterým se stanoví seznam utajovaných informací, ve znění nařízení vlády č. 240/2008 Sb.</a:t>
            </a:r>
          </a:p>
          <a:p>
            <a:pPr lvl="1" algn="just"/>
            <a:r>
              <a:rPr lang="cs-CZ" dirty="0" smtClean="0"/>
              <a:t>Projektová dokumentace elektrické zabezpečovací signalizace, uzavřeného televizního systému, tísňového systému nebo systému pro kontrolu vstupu sloužící ochraně objektu, v nichž jsou uchovávány kulturní statky, proti krádežím, loupežím a poškozování cizí věci</a:t>
            </a:r>
          </a:p>
          <a:p>
            <a:pPr lvl="1" algn="just"/>
            <a:r>
              <a:rPr lang="cs-CZ" dirty="0" smtClean="0"/>
              <a:t>Souhrnná informace o stavu realizace zabezpečení kulturních statků proti krádežím, loupežím a poškozování cizí věci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Dohoda mezi MK a MV o spolupráci při ochraně movitého kulturního dědictví a při transportech uměleckých děl (31.12.1992)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1322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2.2. Právní předpisy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cs-CZ" b="1" dirty="0" smtClean="0"/>
              <a:t>Zákon č. 122/ 2000 Sb. o ochraně sbírek muzejní povahy </a:t>
            </a:r>
            <a:r>
              <a:rPr lang="cs-CZ" dirty="0" smtClean="0"/>
              <a:t>a o změně některých dalších zákonů ve znění pozdějších předpisů</a:t>
            </a:r>
          </a:p>
          <a:p>
            <a:pPr algn="just"/>
            <a:r>
              <a:rPr lang="cs-CZ" dirty="0" smtClean="0"/>
              <a:t> § 3 – §8 </a:t>
            </a:r>
            <a:r>
              <a:rPr lang="cs-CZ" b="1" dirty="0" smtClean="0"/>
              <a:t>Centrální evidence sbírek</a:t>
            </a:r>
          </a:p>
          <a:p>
            <a:pPr algn="just"/>
            <a:r>
              <a:rPr lang="cs-CZ" dirty="0" smtClean="0"/>
              <a:t> § 9 </a:t>
            </a:r>
            <a:r>
              <a:rPr lang="cs-CZ" b="1" dirty="0" smtClean="0"/>
              <a:t>Ochrana sbírek</a:t>
            </a:r>
          </a:p>
          <a:p>
            <a:pPr lvl="1" algn="just"/>
            <a:r>
              <a:rPr lang="cs-CZ" dirty="0" smtClean="0"/>
              <a:t>Zajistit ochranu sbírky před krádeží a vloupáním</a:t>
            </a:r>
          </a:p>
          <a:p>
            <a:pPr lvl="1" algn="just"/>
            <a:r>
              <a:rPr lang="cs-CZ" dirty="0" smtClean="0"/>
              <a:t>Zajistit ochranu sbírky před poškozením, zejména nepříznivými vlivy prostředí</a:t>
            </a:r>
          </a:p>
          <a:p>
            <a:pPr marL="0" indent="0" algn="just">
              <a:buNone/>
            </a:pPr>
            <a:r>
              <a:rPr lang="cs-CZ" b="1" dirty="0" smtClean="0"/>
              <a:t>Vyhláška MK č. 275 ze dne 28.7.2000</a:t>
            </a:r>
            <a:r>
              <a:rPr lang="cs-CZ" dirty="0" smtClean="0"/>
              <a:t>, kterou se provádí zákon č. 122/2000 Sb.</a:t>
            </a:r>
          </a:p>
          <a:p>
            <a:pPr algn="just"/>
            <a:r>
              <a:rPr lang="cs-CZ" dirty="0" smtClean="0"/>
              <a:t>§ 1 Trvalé uchovávání sbírek muzejní povahy a sbírkových předmětů</a:t>
            </a:r>
          </a:p>
          <a:p>
            <a:pPr algn="just"/>
            <a:r>
              <a:rPr lang="cs-CZ" dirty="0" smtClean="0"/>
              <a:t> ochrana sbírek proti požáru, poškození vodou nebo chemickými látkami,</a:t>
            </a:r>
          </a:p>
          <a:p>
            <a:pPr algn="just"/>
            <a:r>
              <a:rPr lang="cs-CZ" dirty="0" smtClean="0"/>
              <a:t> uchování sbírkových předmětů v prostorách zajištěných mechanickými nebo elektronickými ochrannými systémy nebo jejich kombinací, se stanoveným režimem vstupu cizích osob, případně v prostorách pod stálou ostrahou,</a:t>
            </a:r>
          </a:p>
          <a:p>
            <a:pPr algn="just"/>
            <a:r>
              <a:rPr lang="cs-CZ" dirty="0" smtClean="0"/>
              <a:t> zajištění bezpečnosti sbírkových předmětů při manipulacích se sbírkovými předměty a při jejich převodech.</a:t>
            </a:r>
          </a:p>
          <a:p>
            <a:pPr marL="0" indent="0" algn="just">
              <a:buNone/>
            </a:pPr>
            <a:r>
              <a:rPr lang="cs-CZ" b="1" dirty="0" smtClean="0"/>
              <a:t>Zákon č. 20/1987 Sb., o státní památkové péči, ve znění pozdějších změn</a:t>
            </a:r>
          </a:p>
          <a:p>
            <a:pPr algn="just"/>
            <a:r>
              <a:rPr lang="cs-CZ" dirty="0" smtClean="0"/>
              <a:t> Část druhá – Péče o kulturní památku - </a:t>
            </a:r>
            <a:r>
              <a:rPr lang="cs-CZ" b="1" dirty="0" smtClean="0"/>
              <a:t>Ochrana a užívání kulturních památek </a:t>
            </a:r>
            <a:r>
              <a:rPr lang="cs-CZ" dirty="0" smtClean="0"/>
              <a:t>§ 9</a:t>
            </a:r>
          </a:p>
          <a:p>
            <a:pPr lvl="1" algn="just"/>
            <a:r>
              <a:rPr lang="cs-CZ" dirty="0" smtClean="0"/>
              <a:t>Vlastník kulturní památky je povinen na vlastní náklad pečovat o její zachování, udržovat ji v dobrém stavu a chránit ji před ohrožením, poškozením, znehodnocením nebo odcizením.</a:t>
            </a:r>
          </a:p>
          <a:p>
            <a:pPr lvl="1" algn="just"/>
            <a:r>
              <a:rPr lang="cs-CZ" dirty="0" smtClean="0"/>
              <a:t>Povinnost pečovat o zachování kulturní památky, udržovat kulturní památku v dobrém stavu a chránit ji před ohrožením, poškozením, znehodnocením nebo odcizením má také ten, kdo kulturní památku užívá nebo ji má u sebe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2101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2.2. Právní předpisy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b="1" dirty="0" smtClean="0"/>
              <a:t>Zákon č. 133/1985 Sb. O požární ochraně</a:t>
            </a:r>
          </a:p>
          <a:p>
            <a:pPr algn="just"/>
            <a:r>
              <a:rPr lang="cs-CZ" b="1" dirty="0" smtClean="0"/>
              <a:t>Vyhláška č. 23/2008 Sb., O technických podmínkách požární ochrany staveb</a:t>
            </a:r>
          </a:p>
          <a:p>
            <a:pPr lvl="1" algn="just"/>
            <a:r>
              <a:rPr lang="cs-CZ" dirty="0" smtClean="0"/>
              <a:t>§ 26 Stavba památkově chráněná</a:t>
            </a:r>
          </a:p>
          <a:p>
            <a:pPr lvl="2" algn="just"/>
            <a:r>
              <a:rPr lang="cs-CZ" dirty="0" smtClean="0"/>
              <a:t> a) vybavení - EPS nebo hlásič požáru v EZS</a:t>
            </a:r>
          </a:p>
          <a:p>
            <a:pPr lvl="2" algn="just"/>
            <a:r>
              <a:rPr lang="cs-CZ" dirty="0" smtClean="0"/>
              <a:t> b) stabilní hasicí zařízení v jedinečných prostorech staveb, nebo v prostorech s jedinečnými historickými sbírkami v jedinečných dřevěných stavbách</a:t>
            </a:r>
          </a:p>
          <a:p>
            <a:pPr lvl="1" algn="just"/>
            <a:r>
              <a:rPr lang="cs-CZ" dirty="0" smtClean="0"/>
              <a:t> § 27 Ochrana movitých kulturních památek</a:t>
            </a:r>
          </a:p>
          <a:p>
            <a:pPr lvl="2" algn="just"/>
            <a:r>
              <a:rPr lang="cs-CZ" dirty="0" smtClean="0"/>
              <a:t>a) vybavení - EPS nebo hlásič požáru v EZS</a:t>
            </a:r>
          </a:p>
          <a:p>
            <a:pPr lvl="2" algn="just"/>
            <a:r>
              <a:rPr lang="cs-CZ" dirty="0" smtClean="0"/>
              <a:t>b) stabilní hasicí zařízení, jde-li o jedinečnou sbírku historických předmětů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6288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2.3. Institucionální/resortní úroveň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algn="just"/>
            <a:r>
              <a:rPr lang="cs-CZ" dirty="0" smtClean="0"/>
              <a:t>Odbor ochrany movitého kulturního dědictví, muzeí a galerií (</a:t>
            </a:r>
            <a:r>
              <a:rPr lang="cs-CZ" dirty="0"/>
              <a:t>zajišťuje agendu zákona č. 122/2000 Sb., včetně vedení centrální evidence sbírek (CES) a kontrolu jeho dodržování správci sbírek muzejní </a:t>
            </a:r>
            <a:r>
              <a:rPr lang="cs-CZ" dirty="0" smtClean="0"/>
              <a:t>povahy)</a:t>
            </a:r>
          </a:p>
          <a:p>
            <a:pPr algn="just"/>
            <a:r>
              <a:rPr lang="cs-CZ" dirty="0"/>
              <a:t>Koncepce rozvoje muzejnictví v České republice 2015 – </a:t>
            </a:r>
            <a:r>
              <a:rPr lang="cs-CZ" dirty="0" smtClean="0"/>
              <a:t>2020</a:t>
            </a:r>
          </a:p>
          <a:p>
            <a:pPr algn="just"/>
            <a:r>
              <a:rPr lang="cs-CZ" dirty="0"/>
              <a:t>Metodický pokyn k ochraně sbírek muzejní povahy a sbírkových předmětů před krádežemi, vloupáním a požárem </a:t>
            </a:r>
            <a:endParaRPr lang="cs-CZ" dirty="0" smtClean="0"/>
          </a:p>
          <a:p>
            <a:pPr algn="just"/>
            <a:r>
              <a:rPr lang="cs-CZ" dirty="0"/>
              <a:t>Metodický pokyn k tvorbě plánů prevence a ochrany v muzeích a galeriích</a:t>
            </a:r>
            <a:endParaRPr lang="cs-CZ" dirty="0" smtClean="0"/>
          </a:p>
          <a:p>
            <a:pPr algn="just"/>
            <a:r>
              <a:rPr lang="cs-CZ" dirty="0"/>
              <a:t>Komise pro posuzování žádostí o poskytnutí dotací na zabezpečení objektů, v nichž jsou uloženy předměty movitého kulturního dědictví, bezpečnostními systémy a mechanickými zábranami (ISO/A</a:t>
            </a:r>
            <a:r>
              <a:rPr lang="cs-CZ" dirty="0" smtClean="0"/>
              <a:t>)</a:t>
            </a:r>
          </a:p>
          <a:p>
            <a:r>
              <a:rPr lang="cs-CZ" dirty="0" smtClean="0"/>
              <a:t>Bezpečnostní ředitel MK (zasedání bezpečnostních ředitelů resortu)</a:t>
            </a:r>
          </a:p>
          <a:p>
            <a:r>
              <a:rPr lang="cs-CZ" dirty="0" smtClean="0"/>
              <a:t>Ministerský rada pro PO a BOZP</a:t>
            </a:r>
          </a:p>
          <a:p>
            <a:r>
              <a:rPr lang="cs-CZ" dirty="0" smtClean="0"/>
              <a:t>Bezpečnostní ředitel (referent bezpečnosti) instituce</a:t>
            </a:r>
          </a:p>
          <a:p>
            <a:r>
              <a:rPr lang="cs-CZ" dirty="0" smtClean="0"/>
              <a:t>Interní směrnice instituce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838458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5454</TotalTime>
  <Words>2226</Words>
  <Application>Microsoft Office PowerPoint</Application>
  <PresentationFormat>Předvádění na obrazovce (4:3)</PresentationFormat>
  <Paragraphs>279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Motiv systému Office</vt:lpstr>
      <vt:lpstr>Případová studie Moravská galerie v Brně</vt:lpstr>
      <vt:lpstr>1. Moravská galerie v Brně</vt:lpstr>
      <vt:lpstr>2. Ochrana sbírek</vt:lpstr>
      <vt:lpstr>2.1. Mezinárodní úroveň</vt:lpstr>
      <vt:lpstr>2.2. Státní úroveň</vt:lpstr>
      <vt:lpstr>2.2. Právní předpisy</vt:lpstr>
      <vt:lpstr>2.2. Právní předpisy</vt:lpstr>
      <vt:lpstr>2.2. Právní předpisy</vt:lpstr>
      <vt:lpstr>2.3. Institucionální/resortní úroveň </vt:lpstr>
      <vt:lpstr>2.3.1. Metodický pokyn k ochraně sbírek muzejní povahy a sbírkových předmětů před krádežemi, vloupáním a požárem – základní pojmy </vt:lpstr>
      <vt:lpstr>2.3.1. Metodický pokyn k ochraně sbírek muzejní povahy a sbírkových předmětů před krádežemi, vloupáním a požárem -  Plán ochrany organizace proti krádežím, vloupáním a požáru</vt:lpstr>
      <vt:lpstr>2.3.1. Metodický pokyn k ochraně sbírek muzejní povahy a sbírkových předmětů před krádežemi, vloupáním a požárem -  Části bezpečnostního systému proti krádežím</vt:lpstr>
      <vt:lpstr>2.3.1. Metodický pokyn k ochraně sbírek muzejní povahy a sbírkových předmětů před krádežemi, vloupáním a požárem -Části bezpečnostního systému proti požáru</vt:lpstr>
      <vt:lpstr>2.3.2. Metodický pokyn k tvorbě plánů prevence a ochrany v muzeích a galeriích</vt:lpstr>
      <vt:lpstr>2.3.2. Metodický pokyn k tvorbě plánů prevence a ochrany v muzeích a galeriích-Bezpečnostní politika a bezpečnostní systém</vt:lpstr>
      <vt:lpstr>2.3.2. Metodický pokyn k tvorbě plánů prevence a ochrany v muzeích a galeriích-Plán prevence a ochrany</vt:lpstr>
      <vt:lpstr>2.3.2. Metodický pokyn k tvorbě plánů prevence a ochrany v muzeích a galeriích-Plán prevence a ochrany</vt:lpstr>
      <vt:lpstr>3. Obsah „krizového plánu“</vt:lpstr>
      <vt:lpstr>3.1. Základní část - informativní</vt:lpstr>
      <vt:lpstr>3.2. Přílohová část</vt:lpstr>
      <vt:lpstr>3.3. Obecná doporučení postupu při bezpečnostních incidentech </vt:lpstr>
      <vt:lpstr>3.4. Další součásti krizového plánu</vt:lpstr>
      <vt:lpstr>3.5. Pokyny pro zahájení přípravy na mimořádnou událost a provádění záchranných prací</vt:lpstr>
      <vt:lpstr>„Každý plán padá s prvním výstřelem?“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User</cp:lastModifiedBy>
  <cp:revision>44</cp:revision>
  <dcterms:created xsi:type="dcterms:W3CDTF">2016-03-12T16:11:05Z</dcterms:created>
  <dcterms:modified xsi:type="dcterms:W3CDTF">2020-04-18T11:26:25Z</dcterms:modified>
</cp:coreProperties>
</file>