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900" r:id="rId12"/>
    <p:sldMasterId id="2147483912" r:id="rId13"/>
    <p:sldMasterId id="2147483924" r:id="rId14"/>
    <p:sldMasterId id="2147483936" r:id="rId15"/>
  </p:sldMasterIdLst>
  <p:handoutMasterIdLst>
    <p:handoutMasterId r:id="rId47"/>
  </p:handoutMasterIdLst>
  <p:sldIdLst>
    <p:sldId id="256" r:id="rId16"/>
    <p:sldId id="258" r:id="rId17"/>
    <p:sldId id="259" r:id="rId18"/>
    <p:sldId id="260" r:id="rId19"/>
    <p:sldId id="261" r:id="rId20"/>
    <p:sldId id="266" r:id="rId21"/>
    <p:sldId id="263" r:id="rId22"/>
    <p:sldId id="267" r:id="rId23"/>
    <p:sldId id="268" r:id="rId24"/>
    <p:sldId id="264" r:id="rId25"/>
    <p:sldId id="269" r:id="rId26"/>
    <p:sldId id="270" r:id="rId27"/>
    <p:sldId id="283" r:id="rId28"/>
    <p:sldId id="271" r:id="rId29"/>
    <p:sldId id="272" r:id="rId30"/>
    <p:sldId id="310" r:id="rId31"/>
    <p:sldId id="311" r:id="rId32"/>
    <p:sldId id="274" r:id="rId33"/>
    <p:sldId id="285" r:id="rId34"/>
    <p:sldId id="302" r:id="rId35"/>
    <p:sldId id="295" r:id="rId36"/>
    <p:sldId id="297" r:id="rId37"/>
    <p:sldId id="312" r:id="rId38"/>
    <p:sldId id="292" r:id="rId39"/>
    <p:sldId id="293" r:id="rId40"/>
    <p:sldId id="288" r:id="rId41"/>
    <p:sldId id="289" r:id="rId42"/>
    <p:sldId id="290" r:id="rId43"/>
    <p:sldId id="308" r:id="rId44"/>
    <p:sldId id="291" r:id="rId45"/>
    <p:sldId id="309" r:id="rId4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339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8412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89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921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0795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76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24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0610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619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899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7976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8902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9221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3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7471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4036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253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434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304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355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181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6645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5757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9513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38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085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281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4790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3064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1295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4245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564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15.03.2020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15.03.2020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2201416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Plánování a strategie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26.2.2020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dát jasné odpovědi na tři otázky: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Co?</a:t>
            </a:r>
          </a:p>
          <a:p>
            <a:pPr lvl="1"/>
            <a:r>
              <a:rPr lang="cs-CZ" dirty="0"/>
              <a:t>Jak?</a:t>
            </a:r>
          </a:p>
          <a:p>
            <a:pPr lvl="1"/>
            <a:r>
              <a:rPr lang="cs-CZ" dirty="0"/>
              <a:t>Proč?</a:t>
            </a:r>
          </a:p>
          <a:p>
            <a:endParaRPr lang="cs-CZ" dirty="0"/>
          </a:p>
          <a:p>
            <a:r>
              <a:rPr lang="cs-CZ" dirty="0"/>
              <a:t>Otázka „co?“ se týká zaměření výzkumu a jeho předmětu</a:t>
            </a:r>
          </a:p>
          <a:p>
            <a:endParaRPr lang="cs-CZ" dirty="0"/>
          </a:p>
          <a:p>
            <a:r>
              <a:rPr lang="cs-CZ" dirty="0"/>
              <a:t>Přímo odkazuje na výzkumné otázky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Výzkumná oblast</a:t>
            </a:r>
          </a:p>
          <a:p>
            <a:pPr marL="0" indent="0">
              <a:buNone/>
            </a:pPr>
            <a:r>
              <a:rPr lang="cs-CZ" dirty="0"/>
              <a:t>2. Výzkumné téma</a:t>
            </a:r>
          </a:p>
          <a:p>
            <a:pPr marL="0" indent="0">
              <a:buNone/>
            </a:pPr>
            <a:r>
              <a:rPr lang="cs-CZ" dirty="0"/>
              <a:t>3. Všeobecné výzkumné otázky</a:t>
            </a:r>
          </a:p>
          <a:p>
            <a:pPr marL="0" indent="0">
              <a:buNone/>
            </a:pPr>
            <a:r>
              <a:rPr lang="cs-CZ" dirty="0"/>
              <a:t>4. Specifické výzkumné otázky</a:t>
            </a:r>
          </a:p>
          <a:p>
            <a:pPr marL="0" indent="0">
              <a:buNone/>
            </a:pPr>
            <a:r>
              <a:rPr lang="cs-CZ" dirty="0"/>
              <a:t>5. Otázky při sběru dat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Postup od nejvšeobecnějšího k nejkonkrétnějšímu</a:t>
            </a:r>
          </a:p>
          <a:p>
            <a:r>
              <a:rPr lang="cs-CZ" dirty="0"/>
              <a:t>Pevná interní logika – nižší položka vyplývá z vyšší</a:t>
            </a:r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/>
              <a:t>Výzkumná oblast:</a:t>
            </a:r>
          </a:p>
          <a:p>
            <a:pPr lvl="1"/>
            <a:r>
              <a:rPr lang="cs-CZ" dirty="0"/>
              <a:t>Nejširší záběr</a:t>
            </a:r>
          </a:p>
          <a:p>
            <a:pPr lvl="1"/>
            <a:r>
              <a:rPr lang="cs-CZ" dirty="0"/>
              <a:t>Zahrnuje více výzkumných témat</a:t>
            </a:r>
          </a:p>
          <a:p>
            <a:pPr lvl="1"/>
            <a:r>
              <a:rPr lang="cs-CZ" dirty="0"/>
              <a:t>Vyjádřená jedním anebo více slovy</a:t>
            </a:r>
          </a:p>
          <a:p>
            <a:endParaRPr lang="cs-CZ" dirty="0"/>
          </a:p>
          <a:p>
            <a:r>
              <a:rPr lang="cs-CZ" b="1" dirty="0"/>
              <a:t>Výzkumné téma:</a:t>
            </a:r>
          </a:p>
          <a:p>
            <a:pPr lvl="1"/>
            <a:r>
              <a:rPr lang="cs-CZ" dirty="0"/>
              <a:t>Pokrývá pouze část výzkumné oblasti</a:t>
            </a:r>
          </a:p>
          <a:p>
            <a:pPr lvl="1"/>
            <a:r>
              <a:rPr lang="cs-CZ" dirty="0"/>
              <a:t>Víc konkretizuje zaměření výzkumníka</a:t>
            </a:r>
          </a:p>
          <a:p>
            <a:pPr lvl="1"/>
            <a:r>
              <a:rPr lang="cs-CZ" dirty="0"/>
              <a:t>Propojuje výzkum s literaturou, limituje její objem</a:t>
            </a:r>
          </a:p>
          <a:p>
            <a:pPr lvl="1"/>
            <a:r>
              <a:rPr lang="cs-CZ" dirty="0"/>
              <a:t>Vyjádřená též krátce, ale obsáhleji než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844565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2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Malinová zmrzlina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Složení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Chuť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Prodejnost malinové zmrzliny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TČR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Zbrojní průkazy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Držitelé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Proces vydávání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Podmínky získání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>
                          <a:solidFill>
                            <a:schemeClr val="tx1"/>
                          </a:solidFill>
                        </a:rPr>
                        <a:t>Vývoj počtu vydaných ZP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Obrázok 4">
            <a:extLst>
              <a:ext uri="{FF2B5EF4-FFF2-40B4-BE49-F238E27FC236}">
                <a16:creationId xmlns:a16="http://schemas.microsoft.com/office/drawing/2014/main" id="{10FA6C83-22A2-478B-AE8D-9BB9FD13B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780" y="116632"/>
            <a:ext cx="2094011" cy="11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4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Všeobecné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Obsáhlejší, abstraktnější</a:t>
            </a:r>
          </a:p>
          <a:p>
            <a:endParaRPr lang="cs-CZ" dirty="0"/>
          </a:p>
          <a:p>
            <a:r>
              <a:rPr lang="cs-CZ" b="1" dirty="0"/>
              <a:t>Neplatí</a:t>
            </a:r>
            <a:r>
              <a:rPr lang="cs-CZ" dirty="0"/>
              <a:t>, že 1 výzkum = 1 všeobecná výzkumná otázka</a:t>
            </a:r>
          </a:p>
          <a:p>
            <a:endParaRPr lang="cs-CZ" dirty="0"/>
          </a:p>
          <a:p>
            <a:r>
              <a:rPr lang="cs-CZ" dirty="0"/>
              <a:t>Zpravidla se na ně nedá přímo odpovědět</a:t>
            </a:r>
          </a:p>
          <a:p>
            <a:endParaRPr lang="cs-CZ" dirty="0"/>
          </a:p>
          <a:p>
            <a:r>
              <a:rPr lang="cs-CZ" dirty="0"/>
              <a:t>Potřeba jejich logického rozdělení do specifických otázek a z akumulace jejich odpovědí vyvodit odpověď na všeobecnou</a:t>
            </a:r>
          </a:p>
          <a:p>
            <a:endParaRPr lang="cs-CZ" dirty="0"/>
          </a:p>
          <a:p>
            <a:r>
              <a:rPr lang="cs-CZ" i="1" dirty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Specifické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Konkrétnější, detailnější</a:t>
            </a:r>
          </a:p>
          <a:p>
            <a:endParaRPr lang="cs-CZ" dirty="0"/>
          </a:p>
          <a:p>
            <a:r>
              <a:rPr lang="cs-CZ" dirty="0"/>
              <a:t>Zaměření na užší aspekt výzkumu než všeobecné otázky</a:t>
            </a:r>
          </a:p>
          <a:p>
            <a:endParaRPr lang="cs-CZ" dirty="0"/>
          </a:p>
          <a:p>
            <a:r>
              <a:rPr lang="cs-CZ" dirty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podnebím a </a:t>
            </a:r>
            <a:r>
              <a:rPr lang="cs-CZ" i="1" dirty="0" err="1"/>
              <a:t>agroprodukcí</a:t>
            </a:r>
            <a:r>
              <a:rPr lang="cs-CZ" i="1" dirty="0"/>
              <a:t> státu“?</a:t>
            </a:r>
          </a:p>
          <a:p>
            <a:endParaRPr lang="cs-CZ" dirty="0"/>
          </a:p>
          <a:p>
            <a:r>
              <a:rPr lang="cs-CZ" b="1" dirty="0"/>
              <a:t>Specifická: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průměrnou denní teplotou a objemem úrody pšenice 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5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Všeobecná: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„Jaký je vztah mezi geografickou polohou státu a jeho bezpečnostní politikou?“</a:t>
            </a:r>
          </a:p>
          <a:p>
            <a:endParaRPr lang="cs-CZ" dirty="0"/>
          </a:p>
          <a:p>
            <a:r>
              <a:rPr lang="cs-CZ" b="1" dirty="0"/>
              <a:t>Specifické: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nejvíce konkrétní a detailní</a:t>
            </a:r>
          </a:p>
          <a:p>
            <a:endParaRPr lang="cs-CZ" dirty="0"/>
          </a:p>
          <a:p>
            <a:r>
              <a:rPr lang="cs-CZ" dirty="0"/>
              <a:t>Otázky „do terénu“</a:t>
            </a:r>
          </a:p>
          <a:p>
            <a:endParaRPr lang="cs-CZ" dirty="0"/>
          </a:p>
          <a:p>
            <a:r>
              <a:rPr lang="cs-CZ" dirty="0"/>
              <a:t>Otázky používané pro získání dat za účelem zodpovězení specifických výzkumných otázek</a:t>
            </a:r>
          </a:p>
          <a:p>
            <a:endParaRPr lang="cs-CZ" dirty="0"/>
          </a:p>
          <a:p>
            <a:r>
              <a:rPr lang="cs-CZ" dirty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Dotazníkový výzkum na vzorku 1000 osob s cílem najít odpověď na otázku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u="sng" dirty="0"/>
              <a:t>„Vede nezaměstnanost v rodinách k podpoře extremistů?“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677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51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Výzkumná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Výzkumné téma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Její tvorba </a:t>
            </a:r>
            <a:r>
              <a:rPr lang="cs-CZ" b="1" dirty="0"/>
              <a:t>nemusí</a:t>
            </a:r>
            <a:r>
              <a:rPr lang="cs-CZ" dirty="0"/>
              <a:t> jít nutně </a:t>
            </a:r>
            <a:r>
              <a:rPr lang="cs-CZ" dirty="0" err="1"/>
              <a:t>zhora</a:t>
            </a:r>
            <a:r>
              <a:rPr lang="cs-CZ" dirty="0"/>
              <a:t> dolů</a:t>
            </a:r>
          </a:p>
          <a:p>
            <a:pPr lvl="1"/>
            <a:r>
              <a:rPr lang="cs-CZ" dirty="0"/>
              <a:t>Možný je obousměrný pohyb</a:t>
            </a:r>
          </a:p>
          <a:p>
            <a:pPr lvl="1"/>
            <a:r>
              <a:rPr lang="cs-CZ" dirty="0"/>
              <a:t>Zdola nahoru typicky při kvalitativních výzkumech</a:t>
            </a:r>
          </a:p>
          <a:p>
            <a:endParaRPr lang="cs-CZ" dirty="0"/>
          </a:p>
          <a:p>
            <a:r>
              <a:rPr lang="cs-CZ" dirty="0"/>
              <a:t>Proces vzniku koncepce může být neuspořádaný, obousměrný, nelineární</a:t>
            </a:r>
          </a:p>
          <a:p>
            <a:endParaRPr lang="cs-CZ" dirty="0"/>
          </a:p>
          <a:p>
            <a:r>
              <a:rPr lang="cs-CZ" dirty="0"/>
              <a:t>Podstatný je pouze </a:t>
            </a:r>
            <a:r>
              <a:rPr lang="cs-CZ" b="1" dirty="0"/>
              <a:t>konečný výstup</a:t>
            </a:r>
            <a:r>
              <a:rPr lang="cs-CZ" dirty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val="1694968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potřebné ji vnímat jako „otrocký“ mechanismus, jenž musí být vždy v plné míře naplněn</a:t>
            </a:r>
          </a:p>
          <a:p>
            <a:endParaRPr lang="cs-CZ" dirty="0"/>
          </a:p>
          <a:p>
            <a:r>
              <a:rPr lang="cs-CZ" dirty="0"/>
              <a:t>V praxi nejednou dochází k úpravám a rozvoji výzkumu během jejich průběhu</a:t>
            </a:r>
          </a:p>
          <a:p>
            <a:endParaRPr lang="cs-CZ" dirty="0"/>
          </a:p>
          <a:p>
            <a:r>
              <a:rPr lang="cs-CZ" dirty="0"/>
              <a:t>Role hierarchie konceptů:</a:t>
            </a:r>
          </a:p>
          <a:p>
            <a:pPr lvl="1"/>
            <a:r>
              <a:rPr lang="cs-CZ" dirty="0"/>
              <a:t>Uspořádání vlastních představ o výzkumu</a:t>
            </a:r>
          </a:p>
          <a:p>
            <a:pPr lvl="1"/>
            <a:r>
              <a:rPr lang="cs-CZ" dirty="0"/>
              <a:t>Jednodušší znázornění základních vstupů výzkumu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6224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Význam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a koherence projektu</a:t>
            </a:r>
          </a:p>
          <a:p>
            <a:endParaRPr lang="cs-CZ" dirty="0"/>
          </a:p>
          <a:p>
            <a:r>
              <a:rPr lang="cs-CZ" dirty="0"/>
              <a:t>Vymezení projektu a jeho hranic</a:t>
            </a:r>
          </a:p>
          <a:p>
            <a:endParaRPr lang="cs-CZ" dirty="0"/>
          </a:p>
          <a:p>
            <a:r>
              <a:rPr lang="cs-CZ" dirty="0"/>
              <a:t>Zaměření výzkumníka na cíle projektu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Poukázání na data, se kterými se pracuje – otázky řídí </a:t>
            </a:r>
            <a:r>
              <a:rPr lang="cs-CZ" b="1" dirty="0"/>
              <a:t>sběr i analýzu</a:t>
            </a:r>
            <a:r>
              <a:rPr lang="cs-CZ" dirty="0"/>
              <a:t> dat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680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naformulované otázky posouvají výzkum dopředu </a:t>
            </a:r>
            <a:r>
              <a:rPr lang="cs-CZ" b="1" dirty="0"/>
              <a:t>a naopak</a:t>
            </a:r>
            <a:endParaRPr lang="cs-CZ" dirty="0"/>
          </a:p>
          <a:p>
            <a:endParaRPr lang="cs-CZ" dirty="0"/>
          </a:p>
          <a:p>
            <a:r>
              <a:rPr lang="cs-CZ" dirty="0"/>
              <a:t>Empirické kritérium pro každou otázku:</a:t>
            </a:r>
          </a:p>
          <a:p>
            <a:pPr lvl="1"/>
            <a:r>
              <a:rPr lang="cs-CZ" dirty="0"/>
              <a:t>Jaká data jsou potřebná k jejímu zodpovězení?</a:t>
            </a:r>
          </a:p>
          <a:p>
            <a:endParaRPr lang="cs-CZ" dirty="0"/>
          </a:p>
          <a:p>
            <a:r>
              <a:rPr lang="cs-CZ" dirty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52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Formulace výzkumných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Pozor na </a:t>
            </a:r>
            <a:r>
              <a:rPr lang="cs-CZ" b="1" dirty="0"/>
              <a:t>normativně</a:t>
            </a:r>
            <a:r>
              <a:rPr lang="cs-CZ" dirty="0"/>
              <a:t> laděné otázky</a:t>
            </a:r>
          </a:p>
          <a:p>
            <a:endParaRPr lang="cs-CZ" dirty="0"/>
          </a:p>
          <a:p>
            <a:r>
              <a:rPr lang="cs-CZ" i="1" dirty="0"/>
              <a:t>„Je správné, že příslušníkům armády jsou upřena některá základní občanská práva a svobody?“</a:t>
            </a:r>
          </a:p>
          <a:p>
            <a:endParaRPr lang="cs-CZ" i="1" dirty="0"/>
          </a:p>
          <a:p>
            <a:r>
              <a:rPr lang="cs-CZ" dirty="0"/>
              <a:t>Vyloučené odpovídání na základě empirických dat</a:t>
            </a:r>
          </a:p>
          <a:p>
            <a:endParaRPr lang="cs-CZ" i="1" dirty="0"/>
          </a:p>
          <a:p>
            <a:r>
              <a:rPr lang="cs-CZ" dirty="0"/>
              <a:t>Nutná reformulace – tou se však mění nejen pořadí slov i obsah otázky</a:t>
            </a:r>
          </a:p>
          <a:p>
            <a:endParaRPr lang="cs-CZ" dirty="0"/>
          </a:p>
          <a:p>
            <a:r>
              <a:rPr lang="cs-CZ" i="1" dirty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29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Hypotézy – povinná součást každého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9544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Deduktivně </a:t>
            </a:r>
            <a:r>
              <a:rPr lang="cs-CZ" b="1" dirty="0"/>
              <a:t>testovatelné</a:t>
            </a:r>
            <a:r>
              <a:rPr lang="cs-CZ" dirty="0"/>
              <a:t> předpoklady o vztahu mezi </a:t>
            </a:r>
            <a:r>
              <a:rPr lang="cs-CZ" b="1" dirty="0"/>
              <a:t>proměnnými</a:t>
            </a:r>
            <a:r>
              <a:rPr lang="cs-CZ" dirty="0"/>
              <a:t>, jež mají základ </a:t>
            </a:r>
            <a:r>
              <a:rPr lang="cs-CZ" b="1" dirty="0"/>
              <a:t>v teorii</a:t>
            </a:r>
          </a:p>
          <a:p>
            <a:endParaRPr lang="cs-CZ" b="1" dirty="0"/>
          </a:p>
          <a:p>
            <a:r>
              <a:rPr lang="cs-CZ" dirty="0"/>
              <a:t>Cíl – najít propojení mezi proměnnými, vysvětlení jejich vztahů</a:t>
            </a:r>
          </a:p>
          <a:p>
            <a:endParaRPr lang="cs-CZ" dirty="0"/>
          </a:p>
          <a:p>
            <a:r>
              <a:rPr lang="cs-CZ" b="1" dirty="0"/>
              <a:t>Nepoužívají</a:t>
            </a:r>
            <a:r>
              <a:rPr lang="cs-CZ" dirty="0"/>
              <a:t> se automaticky v každém výzkumu, ale </a:t>
            </a:r>
            <a:r>
              <a:rPr lang="cs-CZ" b="1" dirty="0"/>
              <a:t>pouze</a:t>
            </a:r>
            <a:r>
              <a:rPr lang="cs-CZ" dirty="0"/>
              <a:t> když testujeme teorii</a:t>
            </a:r>
          </a:p>
          <a:p>
            <a:endParaRPr lang="cs-CZ" dirty="0"/>
          </a:p>
          <a:p>
            <a:r>
              <a:rPr lang="cs-CZ" dirty="0"/>
              <a:t>Ve výsledku se hypotézy potvrzují nebo vyvracejí</a:t>
            </a:r>
          </a:p>
          <a:p>
            <a:endParaRPr lang="cs-CZ" dirty="0"/>
          </a:p>
          <a:p>
            <a:r>
              <a:rPr lang="cs-CZ" i="1" dirty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Proměnná = ukazatel hodnot</a:t>
            </a:r>
          </a:p>
          <a:p>
            <a:endParaRPr lang="cs-CZ" dirty="0"/>
          </a:p>
          <a:p>
            <a:r>
              <a:rPr lang="cs-CZ" dirty="0"/>
              <a:t>Rozdělení:</a:t>
            </a:r>
          </a:p>
          <a:p>
            <a:pPr lvl="1"/>
            <a:r>
              <a:rPr lang="cs-CZ" dirty="0"/>
              <a:t>Nezávislá – předpokládaná příčina</a:t>
            </a:r>
          </a:p>
          <a:p>
            <a:pPr lvl="1"/>
            <a:r>
              <a:rPr lang="cs-CZ" dirty="0"/>
              <a:t>Závislá – předpokládaný následek</a:t>
            </a:r>
          </a:p>
          <a:p>
            <a:endParaRPr lang="cs-CZ" dirty="0"/>
          </a:p>
          <a:p>
            <a:r>
              <a:rPr lang="cs-CZ" dirty="0"/>
              <a:t>Postavení NP a ZP se týká pouze daného výzkumu</a:t>
            </a:r>
          </a:p>
          <a:p>
            <a:endParaRPr lang="cs-CZ" dirty="0"/>
          </a:p>
          <a:p>
            <a:r>
              <a:rPr lang="cs-CZ" dirty="0"/>
              <a:t>Mohou si být dvě proměnné navzájem NP i ZP?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NP a ZP mohou působit další zprostředkující proměnné (v praxi velmi časté)</a:t>
            </a:r>
          </a:p>
          <a:p>
            <a:endParaRPr lang="cs-CZ" dirty="0"/>
          </a:p>
          <a:p>
            <a:r>
              <a:rPr lang="cs-CZ" dirty="0"/>
              <a:t>Vztah NP a ZP může též ovlivnit společná zprostředkující proměnná mající vliv na obě</a:t>
            </a:r>
          </a:p>
          <a:p>
            <a:endParaRPr lang="cs-CZ" dirty="0"/>
          </a:p>
          <a:p>
            <a:r>
              <a:rPr lang="cs-CZ" i="1" dirty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8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Testují vztahy mezi proměnnými</a:t>
            </a:r>
          </a:p>
          <a:p>
            <a:endParaRPr lang="cs-CZ" dirty="0"/>
          </a:p>
          <a:p>
            <a:r>
              <a:rPr lang="cs-CZ" dirty="0"/>
              <a:t>Kontrola alternativních vysvětlení:</a:t>
            </a:r>
          </a:p>
          <a:p>
            <a:pPr lvl="1"/>
            <a:r>
              <a:rPr lang="cs-CZ" dirty="0"/>
              <a:t>Testujeme i další potenciální nezávislé proměnné</a:t>
            </a:r>
          </a:p>
          <a:p>
            <a:pPr lvl="1"/>
            <a:r>
              <a:rPr lang="cs-CZ" dirty="0"/>
              <a:t>Potřebné vyloučit jejich vliv pro určení vlivu námi očekávané nezávislé proměnné</a:t>
            </a:r>
          </a:p>
          <a:p>
            <a:endParaRPr lang="cs-CZ" dirty="0"/>
          </a:p>
          <a:p>
            <a:r>
              <a:rPr lang="cs-CZ" dirty="0"/>
              <a:t>Testování hypotéz </a:t>
            </a:r>
            <a:r>
              <a:rPr lang="cs-CZ" sz="3200" b="1" dirty="0"/>
              <a:t>=</a:t>
            </a:r>
            <a:r>
              <a:rPr lang="cs-CZ" dirty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Klíčové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Nepodceňovat přípravnou fázi výzkumu</a:t>
            </a:r>
          </a:p>
          <a:p>
            <a:endParaRPr lang="cs-CZ" dirty="0"/>
          </a:p>
          <a:p>
            <a:r>
              <a:rPr lang="cs-CZ" dirty="0"/>
              <a:t>Je nanejvýše praktické stanovit si jasné cíle a ambice</a:t>
            </a:r>
          </a:p>
          <a:p>
            <a:endParaRPr lang="cs-CZ" dirty="0"/>
          </a:p>
          <a:p>
            <a:r>
              <a:rPr lang="cs-CZ" dirty="0"/>
              <a:t>Otázky (a hypotézy) mimo své role koncentrují pozornost výzkumníka na jádro jeho zájmu</a:t>
            </a:r>
          </a:p>
          <a:p>
            <a:endParaRPr lang="cs-CZ" dirty="0"/>
          </a:p>
          <a:p>
            <a:r>
              <a:rPr lang="cs-CZ" dirty="0"/>
              <a:t>Výzkumné otázky se formulují s ohledem na empirické kritérium</a:t>
            </a:r>
          </a:p>
          <a:p>
            <a:endParaRPr lang="cs-CZ" dirty="0"/>
          </a:p>
          <a:p>
            <a:r>
              <a:rPr lang="cs-CZ" dirty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93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Výběr tématu (</a:t>
            </a:r>
            <a:r>
              <a:rPr lang="cs-CZ" dirty="0" err="1"/>
              <a:t>Silbergh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Jaký kurz vás bavil během studia?</a:t>
            </a:r>
          </a:p>
          <a:p>
            <a:pPr lvl="1"/>
            <a:r>
              <a:rPr lang="cs-CZ" dirty="0"/>
              <a:t>Klíčový kurz</a:t>
            </a:r>
          </a:p>
          <a:p>
            <a:pPr lvl="1"/>
            <a:r>
              <a:rPr lang="cs-CZ" dirty="0"/>
              <a:t>Nadprůměrné výsledky</a:t>
            </a:r>
          </a:p>
          <a:p>
            <a:endParaRPr lang="cs-CZ" dirty="0"/>
          </a:p>
          <a:p>
            <a:r>
              <a:rPr lang="cs-CZ" b="1" dirty="0"/>
              <a:t>Inspirace v mimoškolní aktivitě</a:t>
            </a:r>
          </a:p>
          <a:p>
            <a:pPr lvl="1"/>
            <a:r>
              <a:rPr lang="cs-CZ" dirty="0"/>
              <a:t>Čím se zabýváte mimo prostředí školy?</a:t>
            </a:r>
          </a:p>
          <a:p>
            <a:endParaRPr lang="cs-CZ" dirty="0"/>
          </a:p>
          <a:p>
            <a:r>
              <a:rPr lang="cs-CZ" b="1" dirty="0"/>
              <a:t>Máte představu o své budoucí kariéře?</a:t>
            </a:r>
          </a:p>
          <a:p>
            <a:pPr lvl="1"/>
            <a:r>
              <a:rPr lang="cs-CZ" dirty="0"/>
              <a:t>Nejen pokud směřujete k akademické kariéře</a:t>
            </a:r>
          </a:p>
          <a:p>
            <a:pPr lvl="1"/>
            <a:r>
              <a:rPr lang="cs-CZ" dirty="0"/>
              <a:t>Přizpůsobení tématu vaší potenciální dráze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Volba „žánru“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 je pouze širší sféra, v jejímž rámci se výzkumník pohybuje</a:t>
            </a:r>
          </a:p>
          <a:p>
            <a:endParaRPr lang="cs-CZ" dirty="0"/>
          </a:p>
          <a:p>
            <a:r>
              <a:rPr lang="cs-CZ" dirty="0"/>
              <a:t>Potřeba představy o cílech a ambicích</a:t>
            </a:r>
          </a:p>
          <a:p>
            <a:endParaRPr lang="cs-CZ" dirty="0"/>
          </a:p>
          <a:p>
            <a:r>
              <a:rPr lang="cs-CZ" dirty="0"/>
              <a:t>Konkrétní úvaha nad </a:t>
            </a:r>
            <a:r>
              <a:rPr lang="cs-CZ" u="sng" dirty="0"/>
              <a:t>přidanou hodnotou práce</a:t>
            </a:r>
          </a:p>
          <a:p>
            <a:endParaRPr lang="cs-CZ" dirty="0"/>
          </a:p>
          <a:p>
            <a:r>
              <a:rPr lang="cs-CZ" dirty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Posouzení literatury</a:t>
            </a:r>
          </a:p>
          <a:p>
            <a:pPr lvl="1"/>
            <a:r>
              <a:rPr lang="cs-CZ" dirty="0"/>
              <a:t>Sumarizace a vyhodnocení existujících zdrojů</a:t>
            </a:r>
          </a:p>
          <a:p>
            <a:pPr lvl="1"/>
            <a:r>
              <a:rPr lang="cs-CZ" dirty="0"/>
              <a:t>Sleduje se, zda je literatura dostatečná a komplexní</a:t>
            </a:r>
          </a:p>
          <a:p>
            <a:endParaRPr lang="cs-CZ" dirty="0"/>
          </a:p>
          <a:p>
            <a:r>
              <a:rPr lang="cs-CZ" b="1" dirty="0"/>
              <a:t>Posouzení politiky („</a:t>
            </a:r>
            <a:r>
              <a:rPr lang="cs-CZ" b="1" dirty="0" err="1"/>
              <a:t>policy</a:t>
            </a:r>
            <a:r>
              <a:rPr lang="cs-CZ" b="1" dirty="0"/>
              <a:t>“)</a:t>
            </a:r>
          </a:p>
          <a:p>
            <a:pPr lvl="1"/>
            <a:r>
              <a:rPr lang="cs-CZ" dirty="0"/>
              <a:t>Zhodnocení politiky, jejích konceptů a návrhů</a:t>
            </a:r>
          </a:p>
          <a:p>
            <a:pPr lvl="1"/>
            <a:r>
              <a:rPr lang="cs-CZ" dirty="0"/>
              <a:t>Posouzení postojů navrhovatelů a odpůrců</a:t>
            </a:r>
          </a:p>
          <a:p>
            <a:pPr lvl="1"/>
            <a:r>
              <a:rPr lang="cs-CZ" dirty="0"/>
              <a:t>Produkuje </a:t>
            </a:r>
            <a:r>
              <a:rPr lang="cs-CZ" dirty="0" err="1"/>
              <a:t>policy</a:t>
            </a:r>
            <a:r>
              <a:rPr lang="cs-CZ" dirty="0"/>
              <a:t> zamýšlené účinky?</a:t>
            </a:r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Monitoring extremismu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Modelový návrh na interní monitoring vybraných skupin pomocí inkognito pozorování</a:t>
            </a:r>
          </a:p>
          <a:p>
            <a:endParaRPr lang="cs-CZ" dirty="0"/>
          </a:p>
          <a:p>
            <a:r>
              <a:rPr lang="cs-CZ" dirty="0"/>
              <a:t>Jaké jsou důvody daného návrhu?</a:t>
            </a:r>
          </a:p>
          <a:p>
            <a:r>
              <a:rPr lang="cs-CZ" dirty="0"/>
              <a:t>S čím přišli političtí oponenti, média, veřejnost?</a:t>
            </a:r>
          </a:p>
          <a:p>
            <a:r>
              <a:rPr lang="cs-CZ" dirty="0"/>
              <a:t>Jaký je konkrétní postup dané </a:t>
            </a:r>
            <a:r>
              <a:rPr lang="cs-CZ" dirty="0" err="1"/>
              <a:t>policy</a:t>
            </a:r>
            <a:r>
              <a:rPr lang="cs-CZ" dirty="0"/>
              <a:t>?</a:t>
            </a:r>
          </a:p>
          <a:p>
            <a:r>
              <a:rPr lang="cs-CZ" dirty="0"/>
              <a:t>Jaké jsou její cíle?</a:t>
            </a:r>
          </a:p>
          <a:p>
            <a:r>
              <a:rPr lang="cs-CZ" dirty="0"/>
              <a:t>Byly dosaženy v souladu s plánem?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/>
              <a:t>Predikce</a:t>
            </a:r>
          </a:p>
          <a:p>
            <a:pPr lvl="1"/>
            <a:r>
              <a:rPr lang="cs-CZ" dirty="0"/>
              <a:t>Na základě teorie a poznatků pokus o predikci budoucího dění</a:t>
            </a:r>
          </a:p>
          <a:p>
            <a:pPr lvl="1"/>
            <a:r>
              <a:rPr lang="cs-CZ" dirty="0"/>
              <a:t>Možná vysoká přidaná hodnota vs. riziko nepřesnosti</a:t>
            </a:r>
          </a:p>
          <a:p>
            <a:endParaRPr lang="cs-CZ" dirty="0"/>
          </a:p>
          <a:p>
            <a:r>
              <a:rPr lang="cs-CZ" b="1" dirty="0"/>
              <a:t>Deskripce</a:t>
            </a:r>
          </a:p>
          <a:p>
            <a:pPr lvl="1"/>
            <a:r>
              <a:rPr lang="cs-CZ" dirty="0"/>
              <a:t>Nejednou vnímána jako „podřadný“ žánr</a:t>
            </a:r>
          </a:p>
          <a:p>
            <a:pPr lvl="1"/>
            <a:r>
              <a:rPr lang="cs-CZ" dirty="0"/>
              <a:t>Spojená s rizikem silné kritiky vůči práci</a:t>
            </a:r>
          </a:p>
          <a:p>
            <a:pPr lvl="1"/>
            <a:r>
              <a:rPr lang="cs-CZ" dirty="0"/>
              <a:t>Vhodné kombinovat s vysvětlením, testováním, vyhodnocením </a:t>
            </a:r>
            <a:r>
              <a:rPr lang="cs-CZ" dirty="0">
                <a:sym typeface="Wingdings" pitchFamily="2" charset="2"/>
              </a:rPr>
              <a:t> deskripce jako vstupní brána pro další fáze práce</a:t>
            </a:r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Možné žánry (Van </a:t>
            </a:r>
            <a:r>
              <a:rPr lang="cs-CZ" dirty="0" err="1"/>
              <a:t>Evera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Formulace teorie</a:t>
            </a:r>
          </a:p>
          <a:p>
            <a:pPr lvl="1"/>
            <a:r>
              <a:rPr lang="cs-CZ" dirty="0"/>
              <a:t>Využití v oblastech bez teorií anebo tam, kde existují pochybnosti o existujících teoriích</a:t>
            </a:r>
          </a:p>
          <a:p>
            <a:pPr lvl="1"/>
            <a:r>
              <a:rPr lang="cs-CZ" dirty="0"/>
              <a:t>Cíl - typicky na základě pozorování formulovat hypotézy</a:t>
            </a:r>
          </a:p>
          <a:p>
            <a:endParaRPr lang="cs-CZ" dirty="0"/>
          </a:p>
          <a:p>
            <a:r>
              <a:rPr lang="cs-CZ" b="1" dirty="0"/>
              <a:t>Testování teorie</a:t>
            </a:r>
          </a:p>
          <a:p>
            <a:pPr lvl="1"/>
            <a:r>
              <a:rPr lang="cs-CZ" dirty="0"/>
              <a:t>Existující teorie jsou podrobené „zkouškám“, testujícím jejich výpovědní hodnotu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5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1088</TotalTime>
  <Words>1249</Words>
  <Application>Microsoft Office PowerPoint</Application>
  <PresentationFormat>Prezentácia na obrazovke (4:3)</PresentationFormat>
  <Paragraphs>296</Paragraphs>
  <Slides>31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15</vt:i4>
      </vt:variant>
      <vt:variant>
        <vt:lpstr>Nadpisy snímok</vt:lpstr>
      </vt:variant>
      <vt:variant>
        <vt:i4>31</vt:i4>
      </vt:variant>
    </vt:vector>
  </HeadingPairs>
  <TitlesOfParts>
    <vt:vector size="50" baseType="lpstr">
      <vt:lpstr>Calibri</vt:lpstr>
      <vt:lpstr>Constantia</vt:lpstr>
      <vt:lpstr>Wingdings</vt:lpstr>
      <vt:lpstr>Wingdings 2</vt:lpstr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19_Tok</vt:lpstr>
      <vt:lpstr>20_Tok</vt:lpstr>
      <vt:lpstr>21_Tok</vt:lpstr>
      <vt:lpstr>22_Tok</vt:lpstr>
      <vt:lpstr>Plánování a strategie I</vt:lpstr>
      <vt:lpstr>Čím začít výzkum?</vt:lpstr>
      <vt:lpstr>Co když nemám žádnou představu o tématu?</vt:lpstr>
      <vt:lpstr>Výběr tématu (Silbergh)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Všeobecné výzkumné otázky</vt:lpstr>
      <vt:lpstr>Specifické výzkumné otázky</vt:lpstr>
      <vt:lpstr>Výzkumné otázky</vt:lpstr>
      <vt:lpstr>Výzkumné otázky</vt:lpstr>
      <vt:lpstr>Otázky při sběru dat</vt:lpstr>
      <vt:lpstr>Otázky při sběru dat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</cp:lastModifiedBy>
  <cp:revision>79</cp:revision>
  <cp:lastPrinted>2016-03-09T11:37:40Z</cp:lastPrinted>
  <dcterms:created xsi:type="dcterms:W3CDTF">2013-03-01T09:11:56Z</dcterms:created>
  <dcterms:modified xsi:type="dcterms:W3CDTF">2020-03-15T13:09:16Z</dcterms:modified>
</cp:coreProperties>
</file>