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44" r:id="rId2"/>
    <p:sldMasterId id="2147483756" r:id="rId3"/>
    <p:sldMasterId id="2147483768" r:id="rId4"/>
    <p:sldMasterId id="2147483780" r:id="rId5"/>
    <p:sldMasterId id="2147483792" r:id="rId6"/>
    <p:sldMasterId id="2147483816" r:id="rId7"/>
    <p:sldMasterId id="2147483828" r:id="rId8"/>
  </p:sldMasterIdLst>
  <p:handoutMasterIdLst>
    <p:handoutMasterId r:id="rId30"/>
  </p:handoutMasterIdLst>
  <p:sldIdLst>
    <p:sldId id="256" r:id="rId9"/>
    <p:sldId id="257" r:id="rId10"/>
    <p:sldId id="264" r:id="rId11"/>
    <p:sldId id="268" r:id="rId12"/>
    <p:sldId id="270" r:id="rId13"/>
    <p:sldId id="267" r:id="rId14"/>
    <p:sldId id="302" r:id="rId15"/>
    <p:sldId id="303" r:id="rId16"/>
    <p:sldId id="295" r:id="rId17"/>
    <p:sldId id="271" r:id="rId18"/>
    <p:sldId id="272" r:id="rId19"/>
    <p:sldId id="273" r:id="rId20"/>
    <p:sldId id="274" r:id="rId21"/>
    <p:sldId id="285" r:id="rId22"/>
    <p:sldId id="289" r:id="rId23"/>
    <p:sldId id="275" r:id="rId24"/>
    <p:sldId id="277" r:id="rId25"/>
    <p:sldId id="276" r:id="rId26"/>
    <p:sldId id="278" r:id="rId27"/>
    <p:sldId id="280" r:id="rId28"/>
    <p:sldId id="283" r:id="rId29"/>
  </p:sldIdLst>
  <p:sldSz cx="9144000" cy="6858000" type="screen4x3"/>
  <p:notesSz cx="6797675" cy="98742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39585-F3A1-4E8A-9D86-BADB70E6162F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1612-F177-4507-9BD1-03400FF5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94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94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1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1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66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85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07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3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36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854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51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395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0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24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67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418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57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593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6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91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655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38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50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9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939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57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35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901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6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393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7579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098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26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10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1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8662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70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87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2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960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187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817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9017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830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94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248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896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89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5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540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520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139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51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0682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08875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86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01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396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94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974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596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327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012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5506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24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93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2106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65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1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56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944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239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0078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857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902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5427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69420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3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15.3.2020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75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555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97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006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59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46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15.3.2020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89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</p:spPr>
        <p:txBody>
          <a:bodyPr/>
          <a:lstStyle/>
          <a:p>
            <a:pPr algn="ctr"/>
            <a:r>
              <a:rPr lang="sk-SK" dirty="0">
                <a:solidFill>
                  <a:schemeClr val="bg1"/>
                </a:solidFill>
              </a:rPr>
              <a:t>Základní elementy návrhu výzkumu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Peter Spáč</a:t>
            </a:r>
          </a:p>
          <a:p>
            <a:r>
              <a:rPr lang="sk-SK" dirty="0">
                <a:solidFill>
                  <a:schemeClr val="bg1"/>
                </a:solidFill>
              </a:rPr>
              <a:t>11.3.2020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Uvedení do problematiky</a:t>
            </a:r>
          </a:p>
          <a:p>
            <a:endParaRPr lang="sk-SK" dirty="0"/>
          </a:p>
          <a:p>
            <a:r>
              <a:rPr lang="sk-SK" dirty="0"/>
              <a:t>Představení problému, jeho zařazení do širšího okruhu literatury, případné nedostatky literatury</a:t>
            </a:r>
          </a:p>
          <a:p>
            <a:endParaRPr lang="sk-SK" dirty="0"/>
          </a:p>
          <a:p>
            <a:r>
              <a:rPr lang="sk-SK" dirty="0"/>
              <a:t>Objasnění </a:t>
            </a:r>
            <a:r>
              <a:rPr lang="sk-SK" b="1" dirty="0"/>
              <a:t>cíle</a:t>
            </a:r>
            <a:r>
              <a:rPr lang="sk-SK" dirty="0"/>
              <a:t> a významu problému</a:t>
            </a:r>
          </a:p>
          <a:p>
            <a:endParaRPr lang="sk-SK" dirty="0"/>
          </a:p>
          <a:p>
            <a:r>
              <a:rPr lang="sk-SK" dirty="0"/>
              <a:t>Definování </a:t>
            </a:r>
            <a:r>
              <a:rPr lang="sk-SK" b="1" dirty="0"/>
              <a:t>výzkumné oblasti a tématu</a:t>
            </a:r>
          </a:p>
          <a:p>
            <a:endParaRPr lang="sk-SK" dirty="0"/>
          </a:p>
          <a:p>
            <a:r>
              <a:rPr lang="sk-SK" dirty="0"/>
              <a:t>Úvod má být výrazný a poutavý – půda pro další části návrhu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3967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Stanovení výzkumných otázek</a:t>
            </a:r>
          </a:p>
          <a:p>
            <a:endParaRPr lang="sk-SK" dirty="0"/>
          </a:p>
          <a:p>
            <a:r>
              <a:rPr lang="sk-SK" dirty="0"/>
              <a:t>Odůvodnění otázek:</a:t>
            </a:r>
          </a:p>
          <a:p>
            <a:pPr lvl="1"/>
            <a:r>
              <a:rPr lang="sk-SK" dirty="0"/>
              <a:t>Z jakého důvodu je otázka důležitá</a:t>
            </a:r>
          </a:p>
          <a:p>
            <a:pPr lvl="1"/>
            <a:r>
              <a:rPr lang="sk-SK" dirty="0"/>
              <a:t>Jaký význam má její zodpovězení</a:t>
            </a:r>
          </a:p>
          <a:p>
            <a:pPr lvl="1"/>
            <a:r>
              <a:rPr lang="sk-SK" dirty="0"/>
              <a:t>Byla už položena anebo jde o její první aplikaci?</a:t>
            </a:r>
          </a:p>
          <a:p>
            <a:endParaRPr lang="sk-SK" dirty="0"/>
          </a:p>
          <a:p>
            <a:r>
              <a:rPr lang="sk-SK" dirty="0"/>
              <a:t>Odůvodnění je součástí všech prvků návrhu (problém, otázky, metody, práce s daty)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540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Krátké shrnutí literatury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Při návrhu výzkumu jde o </a:t>
            </a:r>
            <a:r>
              <a:rPr lang="sk-SK" b="1" dirty="0"/>
              <a:t>krátký</a:t>
            </a:r>
            <a:r>
              <a:rPr lang="sk-SK" dirty="0"/>
              <a:t> přehled a shrnutí literatury</a:t>
            </a:r>
          </a:p>
          <a:p>
            <a:endParaRPr lang="sk-SK" dirty="0"/>
          </a:p>
          <a:p>
            <a:r>
              <a:rPr lang="sk-SK" dirty="0"/>
              <a:t>Zmapování výzkumného pole a uvedení problému do kontextu</a:t>
            </a:r>
          </a:p>
          <a:p>
            <a:endParaRPr lang="sk-SK" dirty="0"/>
          </a:p>
          <a:p>
            <a:r>
              <a:rPr lang="sk-SK" dirty="0"/>
              <a:t>Důležitá je </a:t>
            </a:r>
            <a:r>
              <a:rPr lang="sk-SK" b="1" dirty="0"/>
              <a:t>zaměřenost na problém</a:t>
            </a:r>
            <a:r>
              <a:rPr lang="sk-SK" dirty="0"/>
              <a:t> a ne snaha uvést všechno, co bylo napsáno o vámi zkoumané oblasti</a:t>
            </a:r>
          </a:p>
          <a:p>
            <a:endParaRPr lang="sk-SK" dirty="0"/>
          </a:p>
          <a:p>
            <a:r>
              <a:rPr lang="sk-SK" dirty="0"/>
              <a:t>Význam:</a:t>
            </a:r>
          </a:p>
          <a:p>
            <a:pPr lvl="1"/>
            <a:r>
              <a:rPr lang="cs-CZ" dirty="0"/>
              <a:t>Základ pro formulaci hypotéz</a:t>
            </a:r>
            <a:r>
              <a:rPr lang="sk-SK" dirty="0"/>
              <a:t> (pokud s nimi pracujete)</a:t>
            </a:r>
          </a:p>
          <a:p>
            <a:pPr lvl="1"/>
            <a:r>
              <a:rPr lang="sk-SK" dirty="0"/>
              <a:t>Podložíte svůj výzkum teoretickými argumenty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667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Operacionalizace konceptů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Převedení konceptů do měřitelné podoby</a:t>
            </a:r>
          </a:p>
          <a:p>
            <a:endParaRPr lang="sk-SK" dirty="0"/>
          </a:p>
          <a:p>
            <a:r>
              <a:rPr lang="sk-SK" dirty="0"/>
              <a:t>Tato část má prokázat, jak budete s koncepty pracovat ve svém výzkumu: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Jejich identifikace v realitě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Jejich změření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3127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400" dirty="0"/>
              <a:t>Konceptualizace a operacionalizace</a:t>
            </a:r>
            <a:endParaRPr lang="cs-CZ" sz="4400" dirty="0"/>
          </a:p>
        </p:txBody>
      </p:sp>
      <p:sp>
        <p:nvSpPr>
          <p:cNvPr id="21507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Konceptualizace – zachycení prvků do pojmových konceptů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Operacionalizace – převod konceptů do </a:t>
            </a:r>
            <a:r>
              <a:rPr lang="sk-SK" b="1" u="sng" dirty="0"/>
              <a:t>měřitelných</a:t>
            </a:r>
            <a:r>
              <a:rPr lang="sk-SK" dirty="0"/>
              <a:t> pojmů a kategorií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69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Inteligence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Levicový</a:t>
            </a:r>
            <a:r>
              <a:rPr lang="sk-SK" sz="2000" dirty="0"/>
              <a:t> extremista</a:t>
            </a:r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Politická</a:t>
            </a:r>
            <a:r>
              <a:rPr lang="cs-CZ" sz="2000" dirty="0"/>
              <a:t> apatie</a:t>
            </a:r>
            <a:endParaRPr lang="sk-SK" sz="2000" dirty="0"/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Volební úspěch</a:t>
            </a:r>
          </a:p>
          <a:p>
            <a:endParaRPr lang="cs-CZ" sz="2000" dirty="0"/>
          </a:p>
          <a:p>
            <a:r>
              <a:rPr lang="cs-CZ" sz="2000" dirty="0"/>
              <a:t>Životní zkušenosti</a:t>
            </a:r>
          </a:p>
          <a:p>
            <a:endParaRPr lang="cs-CZ" sz="2000" dirty="0"/>
          </a:p>
          <a:p>
            <a:r>
              <a:rPr lang="cs-CZ" sz="2000" dirty="0"/>
              <a:t>Dobrá volební kampaň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800" dirty="0"/>
              <a:t>Operacionalizace</a:t>
            </a:r>
            <a:endParaRPr lang="cs-CZ" sz="4800" dirty="0"/>
          </a:p>
        </p:txBody>
      </p:sp>
      <p:pic>
        <p:nvPicPr>
          <p:cNvPr id="8" name="Picture 2" descr="http://www.sproutright.com/blog/wp-content/uploads/2013/09/question-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98676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21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Metody – strategie a rámec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Propojení mezi teorií a empirií</a:t>
            </a:r>
          </a:p>
          <a:p>
            <a:endParaRPr lang="sk-SK" dirty="0"/>
          </a:p>
          <a:p>
            <a:r>
              <a:rPr lang="sk-SK" dirty="0"/>
              <a:t>Je potřebné uvést, jaké metody budete ve výzkumu využívat a z jakých důvodů jste tuto volbu provedli</a:t>
            </a:r>
          </a:p>
          <a:p>
            <a:endParaRPr lang="sk-SK" dirty="0"/>
          </a:p>
          <a:p>
            <a:r>
              <a:rPr lang="sk-SK" dirty="0"/>
              <a:t>Představení, zda půjde o výzkum kvantitativní, kvalitativní anebo kombinující obě logiky (pokud to v návrhu už nezaznělo)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3562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Vzorek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b="1" dirty="0"/>
              <a:t>Kvantitativní práce:</a:t>
            </a:r>
          </a:p>
          <a:p>
            <a:pPr lvl="1"/>
            <a:r>
              <a:rPr lang="sk-SK" dirty="0"/>
              <a:t>Velikost vzorku</a:t>
            </a:r>
          </a:p>
          <a:p>
            <a:pPr lvl="1"/>
            <a:r>
              <a:rPr lang="sk-SK" dirty="0"/>
              <a:t>Způsob výběru</a:t>
            </a:r>
          </a:p>
          <a:p>
            <a:pPr lvl="1"/>
            <a:r>
              <a:rPr lang="sk-SK" dirty="0"/>
              <a:t>Reprezentativnost</a:t>
            </a:r>
          </a:p>
          <a:p>
            <a:endParaRPr lang="sk-SK" dirty="0"/>
          </a:p>
          <a:p>
            <a:r>
              <a:rPr lang="sk-SK" b="1" dirty="0"/>
              <a:t>Případové studie (malé N studie):</a:t>
            </a:r>
          </a:p>
          <a:p>
            <a:pPr lvl="1"/>
            <a:r>
              <a:rPr lang="sk-SK" dirty="0"/>
              <a:t>Konkretizace případů</a:t>
            </a:r>
          </a:p>
          <a:p>
            <a:pPr lvl="1"/>
            <a:r>
              <a:rPr lang="sk-SK" dirty="0"/>
              <a:t>Odůvodnění daného výběru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7637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Sběr dat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sk-SK" dirty="0"/>
              <a:t>Důležitý je přesný a jasný popis</a:t>
            </a:r>
          </a:p>
          <a:p>
            <a:endParaRPr lang="sk-SK" dirty="0"/>
          </a:p>
          <a:p>
            <a:r>
              <a:rPr lang="sk-SK" dirty="0"/>
              <a:t>Způsob získávání – terénní výzkum, elektronické zdroje, sekundární analýza</a:t>
            </a:r>
          </a:p>
          <a:p>
            <a:endParaRPr lang="sk-SK" dirty="0"/>
          </a:p>
          <a:p>
            <a:r>
              <a:rPr lang="sk-SK" dirty="0"/>
              <a:t>Příklady technik:</a:t>
            </a:r>
          </a:p>
          <a:p>
            <a:pPr lvl="1"/>
            <a:r>
              <a:rPr lang="sk-SK" dirty="0"/>
              <a:t>Dotazník – míra standardizace, strukturovanosti</a:t>
            </a:r>
          </a:p>
          <a:p>
            <a:pPr lvl="1"/>
            <a:r>
              <a:rPr lang="cs-CZ" dirty="0"/>
              <a:t>Pozorování</a:t>
            </a:r>
            <a:r>
              <a:rPr lang="sk-SK" dirty="0"/>
              <a:t> – skryté, otevřené, zúčastněné, nezúčastněné</a:t>
            </a:r>
          </a:p>
          <a:p>
            <a:pPr lvl="1"/>
            <a:r>
              <a:rPr lang="sk-SK" dirty="0"/>
              <a:t>Analýza dokumentů – jaký typ dokumentů, odkud je budete čerpat (zdroj)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3330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Analýza dat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Jako v předešlých bodech platí co možná největší detailnost, jasnost a přesnost</a:t>
            </a:r>
          </a:p>
          <a:p>
            <a:endParaRPr lang="sk-SK" dirty="0"/>
          </a:p>
          <a:p>
            <a:r>
              <a:rPr lang="sk-SK" dirty="0"/>
              <a:t>Nestačí uvést, že data budou „analyzována“</a:t>
            </a:r>
          </a:p>
          <a:p>
            <a:endParaRPr lang="sk-SK" dirty="0"/>
          </a:p>
          <a:p>
            <a:r>
              <a:rPr lang="sk-SK" dirty="0"/>
              <a:t>Uvést konkrétní postupy, způsoby, využití softwaru (mapy) a jednotlivých technik (korelace, regrese)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333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Fáze výzkumné práce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1. Plánovací, přípravná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2. Provedení výzkumu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3. Zpráva o realizovaném výzkumu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Závěry (a co je vhodné uvést)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077200" cy="4770120"/>
          </a:xfrm>
        </p:spPr>
        <p:txBody>
          <a:bodyPr>
            <a:normAutofit lnSpcReduction="10000"/>
          </a:bodyPr>
          <a:lstStyle/>
          <a:p>
            <a:r>
              <a:rPr lang="sk-SK" b="1" dirty="0"/>
              <a:t>Omezení výzkumu:</a:t>
            </a:r>
          </a:p>
          <a:p>
            <a:pPr lvl="1"/>
            <a:r>
              <a:rPr lang="sk-SK" dirty="0"/>
              <a:t>Má je každý výzkum, uvádějí se, pokud jsou výzkumníkovi známá</a:t>
            </a:r>
          </a:p>
          <a:p>
            <a:endParaRPr lang="sk-SK" sz="1400" dirty="0"/>
          </a:p>
          <a:p>
            <a:r>
              <a:rPr lang="sk-SK" b="1" dirty="0"/>
              <a:t>Etická stránka věci:</a:t>
            </a:r>
          </a:p>
          <a:p>
            <a:pPr lvl="1"/>
            <a:r>
              <a:rPr lang="sk-SK" dirty="0"/>
              <a:t>Vyrovnání se s možnými etickými (právními) problémy</a:t>
            </a:r>
          </a:p>
          <a:p>
            <a:pPr lvl="1"/>
            <a:r>
              <a:rPr lang="sk-SK" dirty="0"/>
              <a:t>Nakládání s daty, přístup k datům, jednání s jinými osobami</a:t>
            </a:r>
          </a:p>
          <a:p>
            <a:endParaRPr lang="sk-SK" sz="1400" dirty="0"/>
          </a:p>
          <a:p>
            <a:r>
              <a:rPr lang="sk-SK" b="1" dirty="0"/>
              <a:t>Závěry:</a:t>
            </a:r>
          </a:p>
          <a:p>
            <a:pPr lvl="1"/>
            <a:r>
              <a:rPr lang="sk-SK" dirty="0"/>
              <a:t>Shrnutí očekávaných závěrů</a:t>
            </a:r>
          </a:p>
          <a:p>
            <a:pPr lvl="1"/>
            <a:r>
              <a:rPr lang="sk-SK" dirty="0"/>
              <a:t>Načrtnutí významu pro teorii anebo politickou praxi</a:t>
            </a:r>
          </a:p>
          <a:p>
            <a:pPr lvl="1"/>
            <a:endParaRPr lang="sk-SK" dirty="0"/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6192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Návrh výzkumu - shrnutí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Nezapomínejte na to, že návrh výzkumu nemá význam pouze pro vás, ale i pro vašeho vedoucího/školitele</a:t>
            </a:r>
          </a:p>
          <a:p>
            <a:endParaRPr lang="sk-SK" dirty="0"/>
          </a:p>
          <a:p>
            <a:r>
              <a:rPr lang="sk-SK" dirty="0"/>
              <a:t>Z toho vyplývá potřeba jasné a přesvědčivé formulace</a:t>
            </a:r>
          </a:p>
          <a:p>
            <a:endParaRPr lang="sk-SK" dirty="0"/>
          </a:p>
          <a:p>
            <a:r>
              <a:rPr lang="sk-SK" dirty="0"/>
              <a:t>Návrh není </a:t>
            </a:r>
            <a:r>
              <a:rPr lang="sk-SK" b="1" i="1" dirty="0"/>
              <a:t>studentská</a:t>
            </a:r>
            <a:r>
              <a:rPr lang="sk-SK" dirty="0"/>
              <a:t> povinnost, ale klasická součást výzkumu</a:t>
            </a:r>
          </a:p>
          <a:p>
            <a:endParaRPr lang="sk-SK" dirty="0"/>
          </a:p>
          <a:p>
            <a:r>
              <a:rPr lang="sk-SK" dirty="0"/>
              <a:t>Vždy se ujistěte, zda z návrhu vyplývají odpovědi na základní otázky výzkumu - co, jak, proč (otestujte na příbuzných, známých)</a:t>
            </a:r>
          </a:p>
          <a:p>
            <a:endParaRPr lang="sk-SK" dirty="0"/>
          </a:p>
          <a:p>
            <a:r>
              <a:rPr lang="sk-SK" dirty="0"/>
              <a:t>Dobrý test vašeho návrhu – Punch, s. 205</a:t>
            </a:r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688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Význam návrhu výzkumu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Optimálně by měl návrh prokazovat, že: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Rozumíte svému tématu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Jste schopní srozumitelně formulovat své cíle a otázky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Máte promyšlené dopady práce, rozumíte jejímu významu, uvědomujete si její validitu a reliabilitu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Budete pracovat v souladu se základními etickými principy vědecké práce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Podoba návrhu výzkumu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Významný aspekt jednoduchosti – jako kdyby byl návrh určen neodborníkům</a:t>
            </a:r>
          </a:p>
          <a:p>
            <a:endParaRPr lang="sk-SK" dirty="0"/>
          </a:p>
          <a:p>
            <a:r>
              <a:rPr lang="sk-SK" dirty="0"/>
              <a:t>Zkuste váš </a:t>
            </a:r>
            <a:r>
              <a:rPr lang="sk-SK" b="1" dirty="0"/>
              <a:t>návrh</a:t>
            </a:r>
            <a:r>
              <a:rPr lang="sk-SK" dirty="0"/>
              <a:t> vnímat </a:t>
            </a:r>
            <a:r>
              <a:rPr lang="sk-SK" b="1" dirty="0"/>
              <a:t>jako argument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Vede k potřebě důsledného a jasného zdůvodňování výzkumu, jeho částí a kroků</a:t>
            </a:r>
          </a:p>
          <a:p>
            <a:pPr lvl="1"/>
            <a:r>
              <a:rPr lang="sk-SK" dirty="0"/>
              <a:t>Důležitá je interní koherence návrhu</a:t>
            </a:r>
          </a:p>
          <a:p>
            <a:pPr lvl="1"/>
            <a:r>
              <a:rPr lang="sk-SK" dirty="0"/>
              <a:t>Návrh má ukázat logiku výzkumu a ne výzkum popsat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684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Návrh výzkumu - struktura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Typické prvky:</a:t>
            </a:r>
          </a:p>
          <a:p>
            <a:pPr lvl="1"/>
            <a:r>
              <a:rPr lang="sk-SK" dirty="0"/>
              <a:t>Abstrakt</a:t>
            </a:r>
          </a:p>
          <a:p>
            <a:pPr lvl="1"/>
            <a:r>
              <a:rPr lang="sk-SK" dirty="0"/>
              <a:t>Téma, cíle, výzkumné otázky</a:t>
            </a:r>
          </a:p>
          <a:p>
            <a:pPr lvl="1"/>
            <a:r>
              <a:rPr lang="sk-SK" dirty="0"/>
              <a:t>Krátký přehled a shrnutí literatury</a:t>
            </a:r>
          </a:p>
          <a:p>
            <a:pPr lvl="1"/>
            <a:r>
              <a:rPr lang="sk-SK" dirty="0"/>
              <a:t>Konceptualizace, operacionalizace</a:t>
            </a:r>
          </a:p>
          <a:p>
            <a:pPr lvl="1"/>
            <a:r>
              <a:rPr lang="sk-SK" dirty="0"/>
              <a:t>Výběr metod</a:t>
            </a:r>
          </a:p>
          <a:p>
            <a:pPr lvl="1"/>
            <a:r>
              <a:rPr lang="sk-SK" dirty="0"/>
              <a:t>Sběr dat</a:t>
            </a:r>
          </a:p>
          <a:p>
            <a:pPr lvl="1"/>
            <a:r>
              <a:rPr lang="sk-SK" dirty="0"/>
              <a:t>Analýza dat</a:t>
            </a:r>
          </a:p>
          <a:p>
            <a:pPr lvl="1"/>
            <a:r>
              <a:rPr lang="sk-SK" dirty="0"/>
              <a:t>Závěry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203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Není to úvod</a:t>
            </a:r>
            <a:r>
              <a:rPr lang="sk-SK" dirty="0"/>
              <a:t>, ale krátký souhrn návrhu výzkumu (případně už realizovaného výzkumu)</a:t>
            </a:r>
          </a:p>
          <a:p>
            <a:endParaRPr lang="sk-SK" dirty="0"/>
          </a:p>
          <a:p>
            <a:r>
              <a:rPr lang="sk-SK" dirty="0"/>
              <a:t>Typický rozsah 100 – 200 slov</a:t>
            </a:r>
          </a:p>
          <a:p>
            <a:endParaRPr lang="sk-SK" dirty="0"/>
          </a:p>
          <a:p>
            <a:r>
              <a:rPr lang="sk-SK" dirty="0"/>
              <a:t>Umění napsat co možná nejvíc na nejmenším možném prostoru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222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 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Petr </a:t>
            </a:r>
            <a:r>
              <a:rPr lang="en-US" dirty="0" err="1"/>
              <a:t>Kalinič</a:t>
            </a:r>
            <a:r>
              <a:rPr lang="cs-CZ" dirty="0"/>
              <a:t>, Vladimír </a:t>
            </a:r>
            <a:r>
              <a:rPr lang="cs-CZ" dirty="0" err="1"/>
              <a:t>Naxera</a:t>
            </a:r>
            <a:r>
              <a:rPr lang="cs-CZ" dirty="0"/>
              <a:t>, </a:t>
            </a:r>
            <a:r>
              <a:rPr lang="cs-CZ" dirty="0" err="1"/>
              <a:t>Rexter</a:t>
            </a:r>
            <a:r>
              <a:rPr lang="cs-CZ" dirty="0"/>
              <a:t> 02/2011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sz="3500" b="1" dirty="0"/>
              <a:t>In the past two decades</a:t>
            </a:r>
            <a:r>
              <a:rPr lang="en-US" dirty="0"/>
              <a:t>, Russia has become the stage for a great restoration of geopolitics as an academic discipline as well as a political tool used by a wide variety of actors across the ideological spectrum. A. G. </a:t>
            </a:r>
            <a:r>
              <a:rPr lang="en-US" dirty="0" err="1"/>
              <a:t>Dugin</a:t>
            </a:r>
            <a:r>
              <a:rPr lang="en-US" dirty="0"/>
              <a:t>, a well known Russian radical activist, is one of the most prominent and prolific authors operating in this discourse. </a:t>
            </a:r>
            <a:r>
              <a:rPr lang="en-US" sz="3500" b="1" dirty="0"/>
              <a:t>The aim of this text is to</a:t>
            </a:r>
            <a:r>
              <a:rPr lang="en-US" dirty="0"/>
              <a:t> present </a:t>
            </a:r>
            <a:r>
              <a:rPr lang="en-US" dirty="0" err="1"/>
              <a:t>Dugin’s</a:t>
            </a:r>
            <a:r>
              <a:rPr lang="en-US" dirty="0"/>
              <a:t> intellectual evolution to provide context for his (geo)political theory of </a:t>
            </a:r>
            <a:r>
              <a:rPr lang="en-US" dirty="0" err="1"/>
              <a:t>Eurasianism</a:t>
            </a:r>
            <a:r>
              <a:rPr lang="en-US" dirty="0"/>
              <a:t>, stressing the elements of his thought that connect him with the discourse of the radical right, as well as the basic tenets of his conceptualization of ‚Eurasian‘ space and beyond.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297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 2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  <a:noFill/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Miroslav Mareš, </a:t>
            </a:r>
            <a:r>
              <a:rPr lang="cs-CZ" dirty="0" err="1"/>
              <a:t>Rexter</a:t>
            </a:r>
            <a:r>
              <a:rPr lang="cs-CZ" dirty="0"/>
              <a:t> 02/2013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dirty="0"/>
              <a:t>This article </a:t>
            </a:r>
            <a:r>
              <a:rPr lang="en-US" sz="3200" b="1" dirty="0"/>
              <a:t>deals with</a:t>
            </a:r>
            <a:r>
              <a:rPr lang="en-US" dirty="0"/>
              <a:t> the concept of armed opposition in the context of the European Union. </a:t>
            </a:r>
            <a:r>
              <a:rPr lang="en-US" sz="3200" b="1" dirty="0"/>
              <a:t>It characterizes</a:t>
            </a:r>
            <a:r>
              <a:rPr lang="en-US" b="1" dirty="0"/>
              <a:t> </a:t>
            </a:r>
            <a:r>
              <a:rPr lang="en-US" dirty="0"/>
              <a:t>the armed opposition against the EU, identifies its variations, and describes their development in the context of the European integration process and its adversaries. </a:t>
            </a:r>
            <a:r>
              <a:rPr lang="en-US" sz="3200" b="1" dirty="0"/>
              <a:t>It concludes</a:t>
            </a:r>
            <a:r>
              <a:rPr lang="en-US" dirty="0"/>
              <a:t> that a Europe in the process of integration is a challenge for armed groups to impose their influence through armed activities against the EU.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40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Zahrnutá témata: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O čem je výzkum</a:t>
            </a:r>
          </a:p>
          <a:p>
            <a:pPr lvl="1"/>
            <a:r>
              <a:rPr lang="sk-SK" dirty="0"/>
              <a:t>Čeho chce výzkum dosáhnout</a:t>
            </a:r>
          </a:p>
          <a:p>
            <a:pPr lvl="1"/>
            <a:r>
              <a:rPr lang="sk-SK" dirty="0"/>
              <a:t>(při hotových výzkumech i co je hlavní zjištění)</a:t>
            </a:r>
          </a:p>
          <a:p>
            <a:endParaRPr lang="sk-SK" dirty="0"/>
          </a:p>
          <a:p>
            <a:r>
              <a:rPr lang="sk-SK" dirty="0"/>
              <a:t>Abstrakty jsou typicky dostupné pouze k realizovaným výzkumům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1539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648</TotalTime>
  <Words>923</Words>
  <Application>Microsoft Office PowerPoint</Application>
  <PresentationFormat>Prezentácia na obrazovke (4:3)</PresentationFormat>
  <Paragraphs>224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8</vt:i4>
      </vt:variant>
      <vt:variant>
        <vt:lpstr>Nadpisy snímok</vt:lpstr>
      </vt:variant>
      <vt:variant>
        <vt:i4>21</vt:i4>
      </vt:variant>
    </vt:vector>
  </HeadingPairs>
  <TitlesOfParts>
    <vt:vector size="32" baseType="lpstr">
      <vt:lpstr>Calibri</vt:lpstr>
      <vt:lpstr>Constantia</vt:lpstr>
      <vt:lpstr>Wingdings 2</vt:lpstr>
      <vt:lpstr>Tok</vt:lpstr>
      <vt:lpstr>7_Tok</vt:lpstr>
      <vt:lpstr>8_Tok</vt:lpstr>
      <vt:lpstr>9_Tok</vt:lpstr>
      <vt:lpstr>10_Tok</vt:lpstr>
      <vt:lpstr>11_Tok</vt:lpstr>
      <vt:lpstr>13_Tok</vt:lpstr>
      <vt:lpstr>14_Tok</vt:lpstr>
      <vt:lpstr>Základní elementy návrhu výzkumu</vt:lpstr>
      <vt:lpstr>Fáze výzkumné práce</vt:lpstr>
      <vt:lpstr>Význam návrhu výzkumu</vt:lpstr>
      <vt:lpstr>Podoba návrhu výzkumu</vt:lpstr>
      <vt:lpstr>Návrh výzkumu - struktura</vt:lpstr>
      <vt:lpstr>Abstrakt</vt:lpstr>
      <vt:lpstr>Abstrakt 1</vt:lpstr>
      <vt:lpstr>Abstrakt 2</vt:lpstr>
      <vt:lpstr>Abstrakt</vt:lpstr>
      <vt:lpstr>Úvod</vt:lpstr>
      <vt:lpstr>Úvod</vt:lpstr>
      <vt:lpstr>Krátké shrnutí literatury</vt:lpstr>
      <vt:lpstr>Operacionalizace konceptů</vt:lpstr>
      <vt:lpstr>Konceptualizace a operacionalizace</vt:lpstr>
      <vt:lpstr>Operacionalizace</vt:lpstr>
      <vt:lpstr>Metody – strategie a rámec</vt:lpstr>
      <vt:lpstr>Vzorek</vt:lpstr>
      <vt:lpstr>Sběr dat</vt:lpstr>
      <vt:lpstr>Analýza dat</vt:lpstr>
      <vt:lpstr>Závěry (a co je vhodné uvést)</vt:lpstr>
      <vt:lpstr>Návrh výzkumu - 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výzkumu</dc:title>
  <dc:creator>Peto</dc:creator>
  <cp:lastModifiedBy>Peter</cp:lastModifiedBy>
  <cp:revision>64</cp:revision>
  <cp:lastPrinted>2014-03-26T12:17:34Z</cp:lastPrinted>
  <dcterms:created xsi:type="dcterms:W3CDTF">2013-03-24T15:47:38Z</dcterms:created>
  <dcterms:modified xsi:type="dcterms:W3CDTF">2020-03-15T13:14:32Z</dcterms:modified>
</cp:coreProperties>
</file>