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4" r:id="rId3"/>
    <p:sldId id="265" r:id="rId4"/>
    <p:sldId id="267" r:id="rId5"/>
    <p:sldId id="270" r:id="rId6"/>
    <p:sldId id="269" r:id="rId7"/>
    <p:sldId id="271" r:id="rId8"/>
    <p:sldId id="273" r:id="rId9"/>
    <p:sldId id="274" r:id="rId10"/>
    <p:sldId id="275" r:id="rId11"/>
    <p:sldId id="276" r:id="rId12"/>
    <p:sldId id="277" r:id="rId13"/>
    <p:sldId id="285" r:id="rId14"/>
    <p:sldId id="278" r:id="rId15"/>
    <p:sldId id="279" r:id="rId16"/>
    <p:sldId id="284" r:id="rId17"/>
    <p:sldId id="282" r:id="rId18"/>
    <p:sldId id="283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E2630F0-4B7C-4D7B-9506-855A8FE629C9}">
          <p14:sldIdLst>
            <p14:sldId id="256"/>
            <p14:sldId id="264"/>
            <p14:sldId id="265"/>
            <p14:sldId id="267"/>
            <p14:sldId id="270"/>
          </p14:sldIdLst>
        </p14:section>
        <p14:section name="Oddíl bez názvu" id="{C10FB075-724F-443C-9FFB-1D00853B7D63}">
          <p14:sldIdLst>
            <p14:sldId id="269"/>
            <p14:sldId id="271"/>
            <p14:sldId id="273"/>
            <p14:sldId id="274"/>
            <p14:sldId id="275"/>
            <p14:sldId id="276"/>
            <p14:sldId id="277"/>
            <p14:sldId id="285"/>
            <p14:sldId id="278"/>
            <p14:sldId id="279"/>
            <p14:sldId id="284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65" d="100"/>
          <a:sy n="65" d="100"/>
        </p:scale>
        <p:origin x="1388" y="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hKdjAXeIe4" TargetMode="External"/><Relationship Id="rId3" Type="http://schemas.openxmlformats.org/officeDocument/2006/relationships/hyperlink" Target="http://www.profeland.com/2012/03/como-hacer-una-buena-presentacion-en.html" TargetMode="External"/><Relationship Id="rId7" Type="http://schemas.openxmlformats.org/officeDocument/2006/relationships/hyperlink" Target="http://blog.tiching.com/como-hacer-una-buena-presentacion-en-publico/" TargetMode="External"/><Relationship Id="rId2" Type="http://schemas.openxmlformats.org/officeDocument/2006/relationships/hyperlink" Target="http://www.albertodevega.es/index.php/una-buena-presentacion?blog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how.com/Do-a-Presentation-in-Class" TargetMode="External"/><Relationship Id="rId5" Type="http://schemas.openxmlformats.org/officeDocument/2006/relationships/hyperlink" Target="http://acmg.seas.harvard.edu/education/presentations/carlton_presentations.pdf" TargetMode="External"/><Relationship Id="rId4" Type="http://schemas.openxmlformats.org/officeDocument/2006/relationships/hyperlink" Target="http://www.kent.ac.uk/careers/presentationskills.htm" TargetMode="External"/><Relationship Id="rId9" Type="http://schemas.openxmlformats.org/officeDocument/2006/relationships/hyperlink" Target="https://www.wordreference.com/definicion/conclusi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finicion.de/informac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presentación</a:t>
            </a:r>
            <a:r>
              <a:rPr lang="cs-CZ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_tradnl" sz="2400" i="1" dirty="0" smtClean="0"/>
              <a:t>Si no puedes explicar algo de forma sencilla, </a:t>
            </a:r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i="1" dirty="0" smtClean="0"/>
              <a:t>es que ni tú mismo lo has entendido lo suficiente. </a:t>
            </a:r>
            <a:br>
              <a:rPr lang="es-ES_tradnl" sz="2400" i="1" dirty="0" smtClean="0"/>
            </a:br>
            <a:r>
              <a:rPr lang="es-ES_tradnl" sz="2400" i="1" dirty="0" smtClean="0"/>
              <a:t/>
            </a:r>
            <a:br>
              <a:rPr lang="es-ES_tradnl" sz="2400" i="1" dirty="0" smtClean="0"/>
            </a:br>
            <a:r>
              <a:rPr lang="es-ES_tradnl" sz="2400" dirty="0" smtClean="0"/>
              <a:t>(Albert Einstein)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introducción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>
                <a:solidFill>
                  <a:srgbClr val="0070C0"/>
                </a:solidFill>
              </a:rPr>
              <a:t>anunciar </a:t>
            </a:r>
            <a:r>
              <a:rPr lang="es-ES" sz="2000" dirty="0">
                <a:solidFill>
                  <a:srgbClr val="0070C0"/>
                </a:solidFill>
              </a:rPr>
              <a:t>el </a:t>
            </a:r>
            <a:r>
              <a:rPr lang="cs-CZ" sz="2000" dirty="0" err="1" smtClean="0">
                <a:solidFill>
                  <a:srgbClr val="0070C0"/>
                </a:solidFill>
              </a:rPr>
              <a:t>tema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 smtClean="0"/>
              <a:t>(</a:t>
            </a:r>
            <a:r>
              <a:rPr lang="cs-CZ" sz="2000" i="1" dirty="0" smtClean="0"/>
              <a:t>A</a:t>
            </a:r>
            <a:r>
              <a:rPr lang="es-ES" sz="2000" i="1" dirty="0" smtClean="0"/>
              <a:t>hora </a:t>
            </a:r>
            <a:r>
              <a:rPr lang="cs-CZ" sz="2000" i="1" dirty="0" err="1" smtClean="0"/>
              <a:t>quisiera</a:t>
            </a:r>
            <a:r>
              <a:rPr lang="cs-CZ" sz="2000" i="1" dirty="0" smtClean="0"/>
              <a:t> </a:t>
            </a:r>
            <a:r>
              <a:rPr lang="es-ES" sz="2000" i="1" dirty="0" smtClean="0"/>
              <a:t>hablar </a:t>
            </a:r>
            <a:r>
              <a:rPr lang="es-ES" sz="2000" i="1" dirty="0"/>
              <a:t>de los personajes femeninos del teatro </a:t>
            </a:r>
            <a:r>
              <a:rPr lang="es-ES" sz="2000" i="1" dirty="0" smtClean="0"/>
              <a:t>isabelino</a:t>
            </a:r>
            <a:r>
              <a:rPr lang="cs-CZ" sz="2000" i="1" dirty="0" smtClean="0"/>
              <a:t>.</a:t>
            </a:r>
            <a:r>
              <a:rPr lang="es-ES" sz="2000" dirty="0" smtClean="0"/>
              <a:t>)  </a:t>
            </a:r>
            <a:endParaRPr lang="cs-CZ" sz="2000" dirty="0" smtClean="0"/>
          </a:p>
          <a:p>
            <a:endParaRPr lang="cs-CZ" sz="2000" dirty="0"/>
          </a:p>
          <a:p>
            <a:r>
              <a:rPr lang="es-ES" sz="2000" dirty="0" smtClean="0">
                <a:solidFill>
                  <a:srgbClr val="0070C0"/>
                </a:solidFill>
              </a:rPr>
              <a:t>definir </a:t>
            </a:r>
            <a:r>
              <a:rPr lang="es-ES" sz="2000" dirty="0">
                <a:solidFill>
                  <a:srgbClr val="0070C0"/>
                </a:solidFill>
              </a:rPr>
              <a:t>el objetivo </a:t>
            </a:r>
            <a:r>
              <a:rPr lang="es-ES" sz="2000" dirty="0"/>
              <a:t>(</a:t>
            </a:r>
            <a:r>
              <a:rPr lang="es-ES" sz="2000" i="1" dirty="0"/>
              <a:t>Mi objetivo es explicar cuál fue su papel y la forma en que fueron percibidos por el público en </a:t>
            </a:r>
            <a:r>
              <a:rPr lang="cs-CZ" sz="2000" i="1" dirty="0" err="1" smtClean="0"/>
              <a:t>aquel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entonces</a:t>
            </a:r>
            <a:r>
              <a:rPr lang="cs-CZ" sz="2000" i="1" dirty="0" smtClean="0"/>
              <a:t>.</a:t>
            </a:r>
            <a:r>
              <a:rPr lang="es-ES" sz="2000" dirty="0" smtClean="0"/>
              <a:t>) 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>
                <a:solidFill>
                  <a:srgbClr val="0070C0"/>
                </a:solidFill>
              </a:rPr>
              <a:t>p</a:t>
            </a:r>
            <a:r>
              <a:rPr lang="cs-CZ" sz="2000" dirty="0" err="1" smtClean="0">
                <a:solidFill>
                  <a:srgbClr val="0070C0"/>
                </a:solidFill>
              </a:rPr>
              <a:t>resentar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 smtClean="0">
                <a:solidFill>
                  <a:srgbClr val="0070C0"/>
                </a:solidFill>
              </a:rPr>
              <a:t>el </a:t>
            </a:r>
            <a:r>
              <a:rPr lang="es-ES" sz="2000" dirty="0">
                <a:solidFill>
                  <a:srgbClr val="0070C0"/>
                </a:solidFill>
              </a:rPr>
              <a:t>esquema </a:t>
            </a:r>
            <a:r>
              <a:rPr lang="es-ES" sz="2000" dirty="0"/>
              <a:t>de la presentación </a:t>
            </a:r>
            <a:r>
              <a:rPr lang="es-ES" sz="2000" dirty="0" smtClean="0">
                <a:solidFill>
                  <a:srgbClr val="0070C0"/>
                </a:solidFill>
              </a:rPr>
              <a:t>resalta</a:t>
            </a:r>
            <a:r>
              <a:rPr lang="cs-CZ" sz="2000" dirty="0" err="1" smtClean="0">
                <a:solidFill>
                  <a:srgbClr val="0070C0"/>
                </a:solidFill>
              </a:rPr>
              <a:t>ndo</a:t>
            </a:r>
            <a:r>
              <a:rPr lang="es-ES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>
                <a:solidFill>
                  <a:srgbClr val="0070C0"/>
                </a:solidFill>
              </a:rPr>
              <a:t>los puntos </a:t>
            </a:r>
            <a:r>
              <a:rPr lang="es-ES" sz="2000" dirty="0" smtClean="0">
                <a:solidFill>
                  <a:srgbClr val="0070C0"/>
                </a:solidFill>
              </a:rPr>
              <a:t>clave</a:t>
            </a:r>
            <a:r>
              <a:rPr lang="cs-CZ" sz="2000" dirty="0"/>
              <a:t> </a:t>
            </a:r>
            <a:r>
              <a:rPr lang="cs-CZ" sz="2000" dirty="0" smtClean="0"/>
              <a:t>(con la </a:t>
            </a:r>
            <a:r>
              <a:rPr lang="cs-CZ" sz="2000" dirty="0" err="1" smtClean="0"/>
              <a:t>ayuda</a:t>
            </a:r>
            <a:r>
              <a:rPr lang="cs-CZ" sz="2000" dirty="0" smtClean="0"/>
              <a:t> de </a:t>
            </a:r>
            <a:r>
              <a:rPr lang="cs-CZ" sz="2000" dirty="0" err="1" smtClean="0"/>
              <a:t>palabras</a:t>
            </a:r>
            <a:r>
              <a:rPr lang="cs-CZ" sz="2000" dirty="0" smtClean="0"/>
              <a:t> </a:t>
            </a:r>
            <a:r>
              <a:rPr lang="cs-CZ" sz="2000" dirty="0" err="1" smtClean="0"/>
              <a:t>que</a:t>
            </a:r>
            <a:r>
              <a:rPr lang="cs-CZ" sz="2000" dirty="0" smtClean="0"/>
              <a:t> </a:t>
            </a:r>
            <a:r>
              <a:rPr lang="cs-CZ" sz="2000" dirty="0" err="1" smtClean="0"/>
              <a:t>ayudan</a:t>
            </a:r>
            <a:r>
              <a:rPr lang="cs-CZ" sz="2000" dirty="0" smtClean="0"/>
              <a:t> a </a:t>
            </a:r>
            <a:r>
              <a:rPr lang="cs-CZ" sz="2000" dirty="0" err="1" smtClean="0"/>
              <a:t>estructurar</a:t>
            </a:r>
            <a:r>
              <a:rPr lang="cs-CZ" sz="2000" dirty="0" smtClean="0"/>
              <a:t> la </a:t>
            </a:r>
            <a:r>
              <a:rPr lang="cs-CZ" sz="2000" dirty="0" err="1" smtClean="0"/>
              <a:t>exposición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primero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segundo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tercero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por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un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lado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por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otro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lado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además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también</a:t>
            </a:r>
            <a:r>
              <a:rPr lang="cs-CZ" sz="2000" i="1" dirty="0" smtClean="0"/>
              <a:t>, al </a:t>
            </a:r>
            <a:r>
              <a:rPr lang="cs-CZ" sz="2000" i="1" dirty="0" err="1" smtClean="0"/>
              <a:t>final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finalmente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71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</a:rPr>
              <a:t>e</a:t>
            </a:r>
            <a:r>
              <a:rPr lang="cs-CZ" dirty="0" err="1" smtClean="0">
                <a:solidFill>
                  <a:srgbClr val="0070C0"/>
                </a:solidFill>
              </a:rPr>
              <a:t>xposición</a:t>
            </a:r>
            <a:r>
              <a:rPr lang="cs-CZ" dirty="0" smtClean="0">
                <a:solidFill>
                  <a:srgbClr val="0070C0"/>
                </a:solidFill>
              </a:rPr>
              <a:t> - </a:t>
            </a:r>
            <a:r>
              <a:rPr lang="cs-CZ" dirty="0" err="1" smtClean="0">
                <a:solidFill>
                  <a:srgbClr val="0070C0"/>
                </a:solidFill>
              </a:rPr>
              <a:t>cuerpo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/>
              <a:t>contiene </a:t>
            </a:r>
            <a:r>
              <a:rPr lang="es-ES" sz="2000" dirty="0"/>
              <a:t>una </a:t>
            </a:r>
            <a:r>
              <a:rPr lang="es-ES" sz="2000" dirty="0">
                <a:solidFill>
                  <a:srgbClr val="0070C0"/>
                </a:solidFill>
              </a:rPr>
              <a:t>idea principal </a:t>
            </a:r>
            <a:r>
              <a:rPr lang="es-ES" sz="2000" dirty="0"/>
              <a:t>y varias </a:t>
            </a:r>
            <a:r>
              <a:rPr lang="es-ES" sz="2000" dirty="0">
                <a:solidFill>
                  <a:srgbClr val="0070C0"/>
                </a:solidFill>
              </a:rPr>
              <a:t>ideas de apoyo</a:t>
            </a:r>
            <a:r>
              <a:rPr lang="es-ES" sz="2000" dirty="0"/>
              <a:t>, </a:t>
            </a:r>
            <a:r>
              <a:rPr lang="es-ES" sz="2000" dirty="0" smtClean="0"/>
              <a:t>tod</a:t>
            </a:r>
            <a:r>
              <a:rPr lang="cs-CZ" sz="2000" dirty="0" smtClean="0"/>
              <a:t>a</a:t>
            </a:r>
            <a:r>
              <a:rPr lang="es-ES" sz="2000" dirty="0" smtClean="0"/>
              <a:t>s ell</a:t>
            </a:r>
            <a:r>
              <a:rPr lang="cs-CZ" sz="2000" dirty="0" smtClean="0"/>
              <a:t>a</a:t>
            </a:r>
            <a:r>
              <a:rPr lang="es-ES" sz="2000" dirty="0" smtClean="0"/>
              <a:t>s basad</a:t>
            </a:r>
            <a:r>
              <a:rPr lang="cs-CZ" sz="2000" dirty="0" smtClean="0"/>
              <a:t>a</a:t>
            </a:r>
            <a:r>
              <a:rPr lang="es-ES" sz="2000" dirty="0" smtClean="0"/>
              <a:t>s </a:t>
            </a:r>
            <a:r>
              <a:rPr lang="es-ES" sz="2000" dirty="0"/>
              <a:t>en </a:t>
            </a:r>
            <a:r>
              <a:rPr lang="es-ES" sz="2000" dirty="0" smtClean="0"/>
              <a:t>argumentos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e</a:t>
            </a:r>
            <a:r>
              <a:rPr lang="es-ES" sz="2000" dirty="0" smtClean="0"/>
              <a:t>l </a:t>
            </a:r>
            <a:r>
              <a:rPr lang="es-ES" sz="2000" dirty="0"/>
              <a:t>argumento debe ser </a:t>
            </a:r>
            <a:r>
              <a:rPr lang="es-ES" sz="2000" dirty="0" smtClean="0">
                <a:solidFill>
                  <a:srgbClr val="0070C0"/>
                </a:solidFill>
              </a:rPr>
              <a:t>clar</a:t>
            </a:r>
            <a:r>
              <a:rPr lang="cs-CZ" sz="2000" dirty="0" smtClean="0"/>
              <a:t>o</a:t>
            </a:r>
            <a:r>
              <a:rPr lang="es-ES" sz="2000" dirty="0" smtClean="0"/>
              <a:t> </a:t>
            </a:r>
            <a:r>
              <a:rPr lang="es-ES" sz="2000" dirty="0"/>
              <a:t>y </a:t>
            </a:r>
            <a:r>
              <a:rPr lang="es-ES" sz="2000" dirty="0">
                <a:solidFill>
                  <a:srgbClr val="0070C0"/>
                </a:solidFill>
              </a:rPr>
              <a:t>convincente</a:t>
            </a:r>
            <a:r>
              <a:rPr lang="es-ES" sz="2000" dirty="0"/>
              <a:t> y llevar al público hacia la </a:t>
            </a:r>
            <a:r>
              <a:rPr lang="es-ES" sz="2000" dirty="0" smtClean="0"/>
              <a:t>meta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/>
              <a:t>d</a:t>
            </a:r>
            <a:r>
              <a:rPr lang="es-ES" sz="2000" dirty="0" smtClean="0"/>
              <a:t>istinguir </a:t>
            </a:r>
            <a:r>
              <a:rPr lang="es-ES" sz="2000" dirty="0"/>
              <a:t>los </a:t>
            </a:r>
            <a:r>
              <a:rPr lang="es-ES" sz="2000" dirty="0">
                <a:solidFill>
                  <a:srgbClr val="0070C0"/>
                </a:solidFill>
              </a:rPr>
              <a:t>hechos</a:t>
            </a:r>
            <a:r>
              <a:rPr lang="es-ES" sz="2000" dirty="0"/>
              <a:t> de las opiniones y </a:t>
            </a:r>
            <a:r>
              <a:rPr lang="es-ES" sz="2000" dirty="0" smtClean="0"/>
              <a:t>sentimientos</a:t>
            </a:r>
            <a:r>
              <a:rPr lang="cs-CZ" sz="2000" dirty="0" smtClean="0"/>
              <a:t>; s</a:t>
            </a:r>
            <a:r>
              <a:rPr lang="es-ES" sz="2000" dirty="0" smtClean="0"/>
              <a:t>us </a:t>
            </a:r>
            <a:r>
              <a:rPr lang="es-ES" sz="2000" dirty="0"/>
              <a:t>opiniones y sentimientos no cambian los </a:t>
            </a:r>
            <a:r>
              <a:rPr lang="es-ES" sz="2000" dirty="0" smtClean="0"/>
              <a:t>hechos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n</a:t>
            </a:r>
            <a:r>
              <a:rPr lang="es-ES" sz="2000" dirty="0" smtClean="0"/>
              <a:t>o </a:t>
            </a:r>
            <a:r>
              <a:rPr lang="cs-CZ" sz="2000" dirty="0" smtClean="0"/>
              <a:t>t</a:t>
            </a:r>
            <a:r>
              <a:rPr lang="es-ES" sz="2000" dirty="0" smtClean="0"/>
              <a:t>e olvide</a:t>
            </a:r>
            <a:r>
              <a:rPr lang="cs-CZ" sz="2000" dirty="0" smtClean="0"/>
              <a:t>s</a:t>
            </a:r>
            <a:r>
              <a:rPr lang="es-ES" sz="2000" dirty="0" smtClean="0"/>
              <a:t> </a:t>
            </a:r>
            <a:r>
              <a:rPr lang="es-ES" sz="2000" dirty="0"/>
              <a:t>de pensar en una frase de transición entre cada idea principal, lo que </a:t>
            </a:r>
            <a:r>
              <a:rPr lang="es-ES" sz="2000" dirty="0" smtClean="0"/>
              <a:t>h</a:t>
            </a:r>
            <a:r>
              <a:rPr lang="cs-CZ" sz="2000" dirty="0" err="1" smtClean="0"/>
              <a:t>ace</a:t>
            </a:r>
            <a:r>
              <a:rPr lang="cs-CZ" sz="2000" dirty="0" smtClean="0"/>
              <a:t> una </a:t>
            </a:r>
            <a:r>
              <a:rPr lang="es-ES" sz="2000" dirty="0" smtClean="0"/>
              <a:t>conexión </a:t>
            </a:r>
            <a:r>
              <a:rPr lang="es-ES" sz="2000" dirty="0"/>
              <a:t>entre el punto que acaba de terminar y </a:t>
            </a:r>
            <a:r>
              <a:rPr lang="es-ES" sz="2000" dirty="0" smtClean="0"/>
              <a:t>el </a:t>
            </a:r>
            <a:r>
              <a:rPr lang="es-ES" sz="2000" dirty="0"/>
              <a:t>que vamos a </a:t>
            </a:r>
            <a:r>
              <a:rPr lang="cs-CZ" sz="2000" dirty="0" err="1" smtClean="0"/>
              <a:t>tratar</a:t>
            </a:r>
            <a:r>
              <a:rPr lang="cs-CZ" sz="2000" dirty="0" smtClean="0"/>
              <a:t> a </a:t>
            </a:r>
            <a:r>
              <a:rPr lang="cs-CZ" sz="2000" dirty="0" err="1" smtClean="0"/>
              <a:t>continuación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569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resumen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</a:t>
            </a:r>
            <a:r>
              <a:rPr lang="es-ES" dirty="0" smtClean="0"/>
              <a:t>l </a:t>
            </a:r>
            <a:r>
              <a:rPr lang="es-ES" dirty="0"/>
              <a:t>final </a:t>
            </a:r>
            <a:r>
              <a:rPr lang="es-ES" dirty="0" smtClean="0"/>
              <a:t>debe </a:t>
            </a:r>
            <a:r>
              <a:rPr lang="es-ES" dirty="0">
                <a:solidFill>
                  <a:srgbClr val="0070C0"/>
                </a:solidFill>
              </a:rPr>
              <a:t>responder</a:t>
            </a:r>
            <a:r>
              <a:rPr lang="es-ES" dirty="0"/>
              <a:t> claramente </a:t>
            </a:r>
            <a:r>
              <a:rPr lang="cs-CZ" dirty="0" smtClean="0"/>
              <a:t>a</a:t>
            </a:r>
            <a:r>
              <a:rPr lang="es-ES" dirty="0" smtClean="0"/>
              <a:t>l </a:t>
            </a:r>
            <a:r>
              <a:rPr lang="es-ES" dirty="0"/>
              <a:t>propósito </a:t>
            </a:r>
            <a:r>
              <a:rPr lang="cs-CZ" dirty="0" err="1" smtClean="0"/>
              <a:t>mencionado</a:t>
            </a:r>
            <a:r>
              <a:rPr lang="cs-CZ" dirty="0" smtClean="0"/>
              <a:t> </a:t>
            </a:r>
            <a:r>
              <a:rPr lang="es-ES" dirty="0" smtClean="0"/>
              <a:t>en </a:t>
            </a:r>
            <a:r>
              <a:rPr lang="es-ES" dirty="0"/>
              <a:t>el comienzo de la </a:t>
            </a:r>
            <a:r>
              <a:rPr lang="es-ES" dirty="0" smtClean="0"/>
              <a:t>presentación</a:t>
            </a:r>
            <a:endParaRPr lang="cs-CZ" dirty="0" smtClean="0"/>
          </a:p>
          <a:p>
            <a:r>
              <a:rPr lang="cs-CZ" dirty="0" err="1" smtClean="0"/>
              <a:t>destacar</a:t>
            </a:r>
            <a:r>
              <a:rPr lang="es-ES" dirty="0" smtClean="0"/>
              <a:t> </a:t>
            </a:r>
            <a:r>
              <a:rPr lang="es-ES" dirty="0"/>
              <a:t>de nuevo los </a:t>
            </a:r>
            <a:r>
              <a:rPr lang="es-ES" dirty="0">
                <a:solidFill>
                  <a:srgbClr val="0070C0"/>
                </a:solidFill>
              </a:rPr>
              <a:t>puntos </a:t>
            </a:r>
            <a:r>
              <a:rPr lang="es-ES" dirty="0" smtClean="0">
                <a:solidFill>
                  <a:srgbClr val="0070C0"/>
                </a:solidFill>
              </a:rPr>
              <a:t>principales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es-ES" dirty="0" smtClean="0"/>
              <a:t>formula</a:t>
            </a:r>
            <a:r>
              <a:rPr lang="cs-CZ" dirty="0" err="1" smtClean="0"/>
              <a:t>rlos</a:t>
            </a:r>
            <a:r>
              <a:rPr lang="es-ES" dirty="0" smtClean="0"/>
              <a:t> </a:t>
            </a:r>
            <a:r>
              <a:rPr lang="es-ES" dirty="0"/>
              <a:t>con las </a:t>
            </a:r>
            <a:r>
              <a:rPr lang="es-ES" dirty="0">
                <a:solidFill>
                  <a:srgbClr val="0070C0"/>
                </a:solidFill>
              </a:rPr>
              <a:t>mismas palabras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es-ES" dirty="0" smtClean="0"/>
              <a:t>en </a:t>
            </a:r>
            <a:r>
              <a:rPr lang="es-ES" dirty="0"/>
              <a:t>la </a:t>
            </a:r>
            <a:r>
              <a:rPr lang="es-ES" dirty="0" smtClean="0"/>
              <a:t>introducción </a:t>
            </a:r>
            <a:endParaRPr lang="cs-CZ" dirty="0" smtClean="0"/>
          </a:p>
          <a:p>
            <a:r>
              <a:rPr lang="cs-CZ" dirty="0" err="1"/>
              <a:t>h</a:t>
            </a:r>
            <a:r>
              <a:rPr lang="cs-CZ" dirty="0" err="1" smtClean="0"/>
              <a:t>acer</a:t>
            </a:r>
            <a:r>
              <a:rPr lang="cs-CZ" dirty="0" smtClean="0"/>
              <a:t> ver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es-ES" dirty="0" smtClean="0"/>
              <a:t>el </a:t>
            </a:r>
            <a:r>
              <a:rPr lang="es-ES" dirty="0">
                <a:solidFill>
                  <a:srgbClr val="0070C0"/>
                </a:solidFill>
              </a:rPr>
              <a:t>círculo se ha </a:t>
            </a:r>
            <a:r>
              <a:rPr lang="es-ES" dirty="0" smtClean="0">
                <a:solidFill>
                  <a:srgbClr val="0070C0"/>
                </a:solidFill>
              </a:rPr>
              <a:t>completado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b="1" i="1" dirty="0" err="1" smtClean="0">
                <a:solidFill>
                  <a:srgbClr val="FF0000"/>
                </a:solidFill>
              </a:rPr>
              <a:t>Diles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lo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que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vas</a:t>
            </a:r>
            <a:r>
              <a:rPr lang="cs-CZ" b="1" i="1" dirty="0">
                <a:solidFill>
                  <a:srgbClr val="FF0000"/>
                </a:solidFill>
              </a:rPr>
              <a:t> a </a:t>
            </a:r>
            <a:r>
              <a:rPr lang="cs-CZ" b="1" i="1" dirty="0" err="1" smtClean="0">
                <a:solidFill>
                  <a:srgbClr val="FF0000"/>
                </a:solidFill>
              </a:rPr>
              <a:t>contarles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cuéntaselo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br>
              <a:rPr lang="cs-CZ" b="1" i="1" dirty="0">
                <a:solidFill>
                  <a:srgbClr val="FF0000"/>
                </a:solidFill>
              </a:rPr>
            </a:br>
            <a:r>
              <a:rPr lang="cs-CZ" b="1" i="1" dirty="0" smtClean="0">
                <a:solidFill>
                  <a:srgbClr val="FF0000"/>
                </a:solidFill>
              </a:rPr>
              <a:t>		y </a:t>
            </a:r>
            <a:r>
              <a:rPr lang="cs-CZ" b="1" i="1" dirty="0" err="1">
                <a:solidFill>
                  <a:srgbClr val="FF0000"/>
                </a:solidFill>
              </a:rPr>
              <a:t>diles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lo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que</a:t>
            </a:r>
            <a:r>
              <a:rPr lang="cs-CZ" b="1" i="1" dirty="0">
                <a:solidFill>
                  <a:srgbClr val="FF0000"/>
                </a:solidFill>
              </a:rPr>
              <a:t> les has </a:t>
            </a:r>
            <a:r>
              <a:rPr lang="cs-CZ" b="1" i="1" dirty="0" err="1" smtClean="0">
                <a:solidFill>
                  <a:srgbClr val="FF0000"/>
                </a:solidFill>
              </a:rPr>
              <a:t>contado</a:t>
            </a:r>
            <a:r>
              <a:rPr lang="cs-CZ" b="1" i="1" dirty="0" smtClean="0">
                <a:solidFill>
                  <a:srgbClr val="FF0000"/>
                </a:solidFill>
              </a:rPr>
              <a:t>.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607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conclusión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r</a:t>
            </a:r>
            <a:r>
              <a:rPr lang="es-ES" b="1" dirty="0" smtClean="0"/>
              <a:t>esolución</a:t>
            </a:r>
            <a:r>
              <a:rPr lang="es-ES" dirty="0" smtClean="0"/>
              <a:t> </a:t>
            </a:r>
            <a:r>
              <a:rPr lang="es-ES" dirty="0"/>
              <a:t>que se ha tomado </a:t>
            </a:r>
            <a:r>
              <a:rPr lang="es-ES" b="1" dirty="0"/>
              <a:t>sobre una materia </a:t>
            </a:r>
            <a:r>
              <a:rPr lang="es-ES" dirty="0"/>
              <a:t>o </a:t>
            </a:r>
            <a:r>
              <a:rPr lang="es-ES" b="1" dirty="0"/>
              <a:t>deducción</a:t>
            </a:r>
            <a:r>
              <a:rPr lang="es-ES" dirty="0"/>
              <a:t> a que se ha llegado </a:t>
            </a:r>
            <a:r>
              <a:rPr lang="es-ES" b="1" dirty="0">
                <a:solidFill>
                  <a:srgbClr val="00B0F0"/>
                </a:solidFill>
              </a:rPr>
              <a:t>tras su estudio o </a:t>
            </a:r>
            <a:r>
              <a:rPr lang="es-ES" b="1" dirty="0" smtClean="0">
                <a:solidFill>
                  <a:srgbClr val="00B0F0"/>
                </a:solidFill>
              </a:rPr>
              <a:t>anális</a:t>
            </a:r>
            <a:r>
              <a:rPr lang="cs-CZ" b="1" dirty="0" smtClean="0">
                <a:solidFill>
                  <a:srgbClr val="00B0F0"/>
                </a:solidFill>
              </a:rPr>
              <a:t>i</a:t>
            </a:r>
            <a:r>
              <a:rPr lang="es-ES" b="1" dirty="0" smtClean="0">
                <a:solidFill>
                  <a:srgbClr val="00B0F0"/>
                </a:solidFill>
              </a:rPr>
              <a:t>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Presentación</a:t>
            </a:r>
            <a:r>
              <a:rPr lang="cs-CZ" altLang="cs-CZ" dirty="0"/>
              <a:t>, Jitka Žváčková, FSS/FF</a:t>
            </a:r>
          </a:p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493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debate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i</a:t>
            </a:r>
            <a:r>
              <a:rPr lang="es-ES" dirty="0" smtClean="0">
                <a:solidFill>
                  <a:srgbClr val="0070C0"/>
                </a:solidFill>
              </a:rPr>
              <a:t>nvita </a:t>
            </a:r>
            <a:r>
              <a:rPr lang="es-ES" dirty="0"/>
              <a:t>a la audiencia a hacer </a:t>
            </a:r>
            <a:r>
              <a:rPr lang="es-ES" dirty="0" smtClean="0"/>
              <a:t>preguntas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es-ES" dirty="0" smtClean="0"/>
              <a:t>l </a:t>
            </a:r>
            <a:r>
              <a:rPr lang="es-ES" dirty="0"/>
              <a:t>final de la presentación </a:t>
            </a:r>
            <a:r>
              <a:rPr lang="es-ES" dirty="0" smtClean="0"/>
              <a:t>puede</a:t>
            </a:r>
            <a:r>
              <a:rPr lang="cs-CZ" dirty="0" smtClean="0"/>
              <a:t>s</a:t>
            </a:r>
            <a:r>
              <a:rPr lang="es-ES" dirty="0" smtClean="0"/>
              <a:t> </a:t>
            </a:r>
            <a:r>
              <a:rPr lang="es-ES" dirty="0">
                <a:solidFill>
                  <a:srgbClr val="0070C0"/>
                </a:solidFill>
              </a:rPr>
              <a:t>sugerir</a:t>
            </a:r>
            <a:r>
              <a:rPr lang="es-ES" dirty="0"/>
              <a:t> discretamente </a:t>
            </a:r>
            <a:r>
              <a:rPr lang="es-ES" dirty="0">
                <a:solidFill>
                  <a:srgbClr val="0070C0"/>
                </a:solidFill>
              </a:rPr>
              <a:t>una pregunta </a:t>
            </a:r>
            <a:r>
              <a:rPr lang="es-ES" dirty="0"/>
              <a:t>para la que </a:t>
            </a:r>
            <a:r>
              <a:rPr lang="cs-CZ" dirty="0" err="1" smtClean="0"/>
              <a:t>tienes</a:t>
            </a:r>
            <a:r>
              <a:rPr lang="cs-CZ" dirty="0" smtClean="0"/>
              <a:t> </a:t>
            </a:r>
            <a:r>
              <a:rPr lang="cs-CZ" dirty="0" err="1" smtClean="0"/>
              <a:t>preparada</a:t>
            </a:r>
            <a:r>
              <a:rPr lang="cs-CZ" dirty="0" smtClean="0"/>
              <a:t> una </a:t>
            </a:r>
            <a:r>
              <a:rPr lang="cs-CZ" dirty="0" err="1" smtClean="0"/>
              <a:t>respuesta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835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</a:rPr>
              <a:t>debate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</a:t>
            </a:r>
            <a:r>
              <a:rPr lang="es-ES" dirty="0" smtClean="0"/>
              <a:t>onsejos:</a:t>
            </a:r>
            <a:endParaRPr lang="cs-CZ" dirty="0"/>
          </a:p>
          <a:p>
            <a:r>
              <a:rPr lang="cs-CZ" dirty="0"/>
              <a:t>e</a:t>
            </a:r>
            <a:r>
              <a:rPr lang="es-ES" dirty="0" smtClean="0"/>
              <a:t>scuch</a:t>
            </a:r>
            <a:r>
              <a:rPr lang="cs-CZ" dirty="0" smtClean="0"/>
              <a:t>a</a:t>
            </a:r>
            <a:r>
              <a:rPr lang="es-ES" dirty="0" smtClean="0"/>
              <a:t> </a:t>
            </a:r>
            <a:r>
              <a:rPr lang="es-ES" dirty="0"/>
              <a:t>la </a:t>
            </a:r>
            <a:r>
              <a:rPr lang="cs-CZ" dirty="0" err="1" smtClean="0"/>
              <a:t>pregunta</a:t>
            </a:r>
            <a:r>
              <a:rPr lang="cs-CZ" dirty="0" smtClean="0"/>
              <a:t> </a:t>
            </a:r>
            <a:r>
              <a:rPr lang="es-ES" dirty="0" smtClean="0"/>
              <a:t>con </a:t>
            </a:r>
            <a:r>
              <a:rPr lang="es-ES" dirty="0"/>
              <a:t>mucha </a:t>
            </a:r>
            <a:r>
              <a:rPr lang="es-ES" dirty="0" smtClean="0">
                <a:solidFill>
                  <a:srgbClr val="0070C0"/>
                </a:solidFill>
              </a:rPr>
              <a:t>atención</a:t>
            </a:r>
            <a:endParaRPr lang="cs-CZ" dirty="0" smtClean="0"/>
          </a:p>
          <a:p>
            <a:r>
              <a:rPr lang="cs-CZ" dirty="0"/>
              <a:t>c</a:t>
            </a:r>
            <a:r>
              <a:rPr lang="es-ES" dirty="0" smtClean="0"/>
              <a:t>uando no entiende</a:t>
            </a:r>
            <a:r>
              <a:rPr lang="cs-CZ" dirty="0" smtClean="0"/>
              <a:t>s</a:t>
            </a:r>
            <a:r>
              <a:rPr lang="es-ES" dirty="0" smtClean="0"/>
              <a:t> </a:t>
            </a:r>
            <a:r>
              <a:rPr lang="es-ES" dirty="0"/>
              <a:t>la </a:t>
            </a:r>
            <a:r>
              <a:rPr lang="es-ES" dirty="0" smtClean="0"/>
              <a:t>pregunta</a:t>
            </a:r>
            <a:r>
              <a:rPr lang="cs-CZ" dirty="0" smtClean="0"/>
              <a:t> o </a:t>
            </a:r>
            <a:r>
              <a:rPr lang="cs-CZ" dirty="0" err="1" smtClean="0"/>
              <a:t>necesitas</a:t>
            </a:r>
            <a:r>
              <a:rPr lang="cs-CZ" dirty="0" smtClean="0"/>
              <a:t> </a:t>
            </a:r>
            <a:r>
              <a:rPr lang="cs-CZ" dirty="0" err="1" smtClean="0"/>
              <a:t>ganar</a:t>
            </a:r>
            <a:r>
              <a:rPr lang="cs-CZ" dirty="0" smtClean="0"/>
              <a:t> </a:t>
            </a:r>
            <a:r>
              <a:rPr lang="cs-CZ" dirty="0" err="1" smtClean="0"/>
              <a:t>tiempo</a:t>
            </a:r>
            <a:r>
              <a:rPr lang="es-ES" dirty="0" smtClean="0"/>
              <a:t>, </a:t>
            </a:r>
            <a:r>
              <a:rPr lang="es-ES" dirty="0"/>
              <a:t>no </a:t>
            </a:r>
            <a:r>
              <a:rPr lang="es-ES" dirty="0" smtClean="0"/>
              <a:t>dude</a:t>
            </a:r>
            <a:r>
              <a:rPr lang="cs-CZ" dirty="0" smtClean="0"/>
              <a:t>s</a:t>
            </a:r>
            <a:r>
              <a:rPr lang="es-ES" dirty="0" smtClean="0"/>
              <a:t> </a:t>
            </a:r>
            <a:r>
              <a:rPr lang="cs-CZ" dirty="0" smtClean="0"/>
              <a:t>e</a:t>
            </a:r>
            <a:r>
              <a:rPr lang="es-ES" dirty="0" smtClean="0"/>
              <a:t>n</a:t>
            </a:r>
            <a:r>
              <a:rPr lang="cs-CZ" dirty="0" smtClean="0"/>
              <a:t> </a:t>
            </a:r>
            <a:r>
              <a:rPr lang="cs-CZ" dirty="0" err="1" smtClean="0"/>
              <a:t>pedir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70C0"/>
                </a:solidFill>
              </a:rPr>
              <a:t>reformulación</a:t>
            </a:r>
            <a:endParaRPr lang="cs-CZ" dirty="0" smtClean="0"/>
          </a:p>
          <a:p>
            <a:r>
              <a:rPr lang="cs-CZ" dirty="0"/>
              <a:t>s</a:t>
            </a:r>
            <a:r>
              <a:rPr lang="es-ES" dirty="0" smtClean="0"/>
              <a:t>i </a:t>
            </a:r>
            <a:r>
              <a:rPr lang="es-ES" dirty="0"/>
              <a:t>no </a:t>
            </a:r>
            <a:r>
              <a:rPr lang="es-ES" dirty="0" smtClean="0"/>
              <a:t>sabe</a:t>
            </a:r>
            <a:r>
              <a:rPr lang="cs-CZ" dirty="0" smtClean="0"/>
              <a:t>s</a:t>
            </a:r>
            <a:r>
              <a:rPr lang="es-ES" dirty="0" smtClean="0"/>
              <a:t> </a:t>
            </a:r>
            <a:r>
              <a:rPr lang="es-ES" dirty="0"/>
              <a:t>la respuesta, </a:t>
            </a:r>
            <a:r>
              <a:rPr lang="cs-CZ" dirty="0" err="1" smtClean="0"/>
              <a:t>puedes</a:t>
            </a:r>
            <a:r>
              <a:rPr lang="es-ES" dirty="0" smtClean="0"/>
              <a:t>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1) </a:t>
            </a:r>
            <a:r>
              <a:rPr lang="cs-CZ" dirty="0" err="1" smtClean="0"/>
              <a:t>ofrecerle</a:t>
            </a:r>
            <a:r>
              <a:rPr lang="cs-CZ" dirty="0" smtClean="0"/>
              <a:t> al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pregunta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70C0"/>
                </a:solidFill>
              </a:rPr>
              <a:t>buscar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es-ES" dirty="0" smtClean="0"/>
              <a:t>la </a:t>
            </a:r>
            <a:r>
              <a:rPr lang="es-ES" dirty="0"/>
              <a:t>respuesta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tarde</a:t>
            </a:r>
            <a:r>
              <a:rPr lang="cs-CZ" dirty="0" smtClean="0"/>
              <a:t> </a:t>
            </a:r>
            <a:r>
              <a:rPr lang="es-ES" dirty="0" smtClean="0"/>
              <a:t>y </a:t>
            </a:r>
            <a:r>
              <a:rPr lang="cs-CZ" dirty="0" err="1" smtClean="0"/>
              <a:t>pasársela</a:t>
            </a:r>
            <a:r>
              <a:rPr lang="cs-CZ" dirty="0" smtClean="0"/>
              <a:t>;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2) </a:t>
            </a:r>
            <a:r>
              <a:rPr lang="es-ES" dirty="0" smtClean="0">
                <a:solidFill>
                  <a:srgbClr val="0070C0"/>
                </a:solidFill>
              </a:rPr>
              <a:t>sug</a:t>
            </a:r>
            <a:r>
              <a:rPr lang="cs-CZ" dirty="0" err="1" smtClean="0">
                <a:solidFill>
                  <a:srgbClr val="0070C0"/>
                </a:solidFill>
              </a:rPr>
              <a:t>erir</a:t>
            </a:r>
            <a:r>
              <a:rPr lang="es-ES" dirty="0" smtClean="0">
                <a:solidFill>
                  <a:srgbClr val="0070C0"/>
                </a:solidFill>
              </a:rPr>
              <a:t> </a:t>
            </a:r>
            <a:r>
              <a:rPr lang="es-ES" dirty="0"/>
              <a:t>una fuente de información para responder a la </a:t>
            </a:r>
            <a:r>
              <a:rPr lang="es-ES" dirty="0" smtClean="0"/>
              <a:t>pregunta</a:t>
            </a:r>
            <a:r>
              <a:rPr lang="cs-CZ" dirty="0" smtClean="0"/>
              <a:t>;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3) </a:t>
            </a:r>
            <a:r>
              <a:rPr lang="cs-CZ" dirty="0" err="1" smtClean="0">
                <a:solidFill>
                  <a:srgbClr val="0070C0"/>
                </a:solidFill>
              </a:rPr>
              <a:t>pedir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la </a:t>
            </a:r>
            <a:r>
              <a:rPr lang="cs-CZ" dirty="0" err="1" smtClean="0"/>
              <a:t>respuesta</a:t>
            </a:r>
            <a:r>
              <a:rPr lang="cs-CZ" dirty="0" smtClean="0"/>
              <a:t> al</a:t>
            </a:r>
            <a:r>
              <a:rPr lang="es-ES" dirty="0" smtClean="0"/>
              <a:t> públic</a:t>
            </a:r>
            <a:r>
              <a:rPr lang="cs-CZ" dirty="0" smtClean="0"/>
              <a:t>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94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</a:rPr>
              <a:t>debate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</a:t>
            </a:r>
            <a:r>
              <a:rPr lang="es-ES" dirty="0"/>
              <a:t>vita</a:t>
            </a:r>
            <a:r>
              <a:rPr lang="cs-CZ" dirty="0"/>
              <a:t> </a:t>
            </a:r>
            <a:r>
              <a:rPr lang="es-ES" dirty="0"/>
              <a:t>largas conversaciones con una </a:t>
            </a:r>
            <a:r>
              <a:rPr lang="cs-CZ" dirty="0" err="1" smtClean="0"/>
              <a:t>sola</a:t>
            </a:r>
            <a:r>
              <a:rPr lang="cs-CZ" dirty="0" smtClean="0"/>
              <a:t> </a:t>
            </a:r>
            <a:r>
              <a:rPr lang="es-ES" dirty="0" smtClean="0"/>
              <a:t>persona </a:t>
            </a:r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i</a:t>
            </a:r>
            <a:r>
              <a:rPr lang="es-ES" dirty="0">
                <a:solidFill>
                  <a:srgbClr val="0070C0"/>
                </a:solidFill>
              </a:rPr>
              <a:t>nterrump</a:t>
            </a:r>
            <a:r>
              <a:rPr lang="cs-CZ" dirty="0">
                <a:solidFill>
                  <a:srgbClr val="0070C0"/>
                </a:solidFill>
              </a:rPr>
              <a:t>e</a:t>
            </a:r>
            <a:r>
              <a:rPr lang="es-ES" dirty="0"/>
              <a:t> educadamente pero con firmeza</a:t>
            </a:r>
            <a:r>
              <a:rPr lang="cs-CZ" dirty="0"/>
              <a:t>;</a:t>
            </a:r>
            <a:r>
              <a:rPr lang="es-ES" dirty="0"/>
              <a:t> </a:t>
            </a:r>
            <a:r>
              <a:rPr lang="cs-CZ" dirty="0" err="1"/>
              <a:t>propón</a:t>
            </a:r>
            <a:r>
              <a:rPr lang="es-ES" dirty="0"/>
              <a:t> </a:t>
            </a:r>
            <a:r>
              <a:rPr lang="es-ES" dirty="0">
                <a:solidFill>
                  <a:srgbClr val="0070C0"/>
                </a:solidFill>
              </a:rPr>
              <a:t>terminar </a:t>
            </a:r>
            <a:r>
              <a:rPr lang="cs-CZ" dirty="0">
                <a:solidFill>
                  <a:srgbClr val="0070C0"/>
                </a:solidFill>
              </a:rPr>
              <a:t>el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debate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es-ES" dirty="0">
                <a:solidFill>
                  <a:srgbClr val="0070C0"/>
                </a:solidFill>
              </a:rPr>
              <a:t>después</a:t>
            </a:r>
            <a:r>
              <a:rPr lang="es-ES" dirty="0"/>
              <a:t> de la presentación</a:t>
            </a:r>
            <a:endParaRPr lang="cs-CZ" dirty="0"/>
          </a:p>
          <a:p>
            <a:r>
              <a:rPr lang="cs-CZ" dirty="0"/>
              <a:t>a</a:t>
            </a:r>
            <a:r>
              <a:rPr lang="es-ES" dirty="0"/>
              <a:t>l final, </a:t>
            </a:r>
            <a:r>
              <a:rPr lang="cs-CZ" dirty="0">
                <a:solidFill>
                  <a:srgbClr val="0070C0"/>
                </a:solidFill>
              </a:rPr>
              <a:t>da las </a:t>
            </a:r>
            <a:r>
              <a:rPr lang="es-ES" dirty="0">
                <a:solidFill>
                  <a:srgbClr val="0070C0"/>
                </a:solidFill>
              </a:rPr>
              <a:t>gracias </a:t>
            </a:r>
            <a:r>
              <a:rPr lang="es-ES" dirty="0"/>
              <a:t>a la audiencia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4950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evaluación</a:t>
            </a:r>
            <a:r>
              <a:rPr lang="cs-CZ" dirty="0" smtClean="0">
                <a:solidFill>
                  <a:srgbClr val="0070C0"/>
                </a:solidFill>
              </a:rPr>
              <a:t> de la </a:t>
            </a:r>
            <a:r>
              <a:rPr lang="cs-CZ" dirty="0" err="1" smtClean="0">
                <a:solidFill>
                  <a:srgbClr val="0070C0"/>
                </a:solidFill>
              </a:rPr>
              <a:t>presentación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smtClean="0"/>
              <a:t>Qué aspectos / puntos se evalúan?</a:t>
            </a:r>
          </a:p>
          <a:p>
            <a:r>
              <a:rPr lang="es-ES_tradnl" dirty="0" smtClean="0">
                <a:solidFill>
                  <a:srgbClr val="0070C0"/>
                </a:solidFill>
              </a:rPr>
              <a:t>organización</a:t>
            </a:r>
            <a:r>
              <a:rPr lang="es-ES_tradnl" dirty="0" smtClean="0"/>
              <a:t> - introducción, cuerpo, conclusión, tiempo asignado</a:t>
            </a:r>
          </a:p>
          <a:p>
            <a:r>
              <a:rPr lang="es-ES_tradnl" dirty="0" smtClean="0">
                <a:solidFill>
                  <a:srgbClr val="0070C0"/>
                </a:solidFill>
              </a:rPr>
              <a:t>contenido</a:t>
            </a:r>
            <a:r>
              <a:rPr lang="es-ES_tradnl" dirty="0" smtClean="0"/>
              <a:t> - exposición del tema y alcance; informativo, comprensible, interesante, ameno</a:t>
            </a:r>
          </a:p>
          <a:p>
            <a:r>
              <a:rPr lang="es-ES_tradnl" dirty="0" smtClean="0">
                <a:solidFill>
                  <a:srgbClr val="0070C0"/>
                </a:solidFill>
              </a:rPr>
              <a:t>uso de lengua </a:t>
            </a:r>
            <a:r>
              <a:rPr lang="es-ES_tradnl" dirty="0" smtClean="0"/>
              <a:t>- fluidez, rapidez, volumen, gramática </a:t>
            </a:r>
          </a:p>
          <a:p>
            <a:r>
              <a:rPr lang="es-ES_tradnl" dirty="0" smtClean="0">
                <a:solidFill>
                  <a:srgbClr val="0070C0"/>
                </a:solidFill>
              </a:rPr>
              <a:t>lenguaje corporal </a:t>
            </a:r>
            <a:r>
              <a:rPr lang="es-ES_tradnl" dirty="0" smtClean="0"/>
              <a:t>- contacto de ojos, postura</a:t>
            </a:r>
          </a:p>
          <a:p>
            <a:r>
              <a:rPr lang="es-ES_tradnl" dirty="0" smtClean="0"/>
              <a:t>uso de </a:t>
            </a:r>
            <a:r>
              <a:rPr lang="es-ES_tradnl" dirty="0" smtClean="0">
                <a:solidFill>
                  <a:srgbClr val="0070C0"/>
                </a:solidFill>
              </a:rPr>
              <a:t>material visual de apoyo</a:t>
            </a:r>
          </a:p>
          <a:p>
            <a:r>
              <a:rPr lang="es-ES_tradnl" dirty="0" smtClean="0">
                <a:solidFill>
                  <a:srgbClr val="0070C0"/>
                </a:solidFill>
              </a:rPr>
              <a:t>debate</a:t>
            </a:r>
            <a:r>
              <a:rPr lang="es-ES_tradnl" dirty="0" smtClean="0"/>
              <a:t> - respuestas claras y apropiadas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036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fuentes</a:t>
            </a:r>
            <a:endParaRPr lang="es-ES_tradn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dirty="0" smtClean="0">
              <a:hlinkClick r:id="rId2"/>
            </a:endParaRPr>
          </a:p>
          <a:p>
            <a:pPr marL="0" indent="0">
              <a:buNone/>
            </a:pP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www.ull.es/view/institucional/bbtk/Como_hacer_una_presentacion/es</a:t>
            </a:r>
            <a:endParaRPr lang="cs-CZ" sz="1800" dirty="0">
              <a:hlinkClick r:id="rId2"/>
            </a:endParaRPr>
          </a:p>
          <a:p>
            <a:pPr marL="0" indent="0">
              <a:buNone/>
            </a:pP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www.albertodevega.es/index.php/una-buena-presentacion?blog=1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3"/>
              </a:rPr>
              <a:t>http://</a:t>
            </a:r>
            <a:r>
              <a:rPr lang="cs-CZ" sz="1800" dirty="0" smtClean="0">
                <a:hlinkClick r:id="rId3"/>
              </a:rPr>
              <a:t>www.profeland.com/2012/03/como-hacer-una-buena-presentacion-en.html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4"/>
              </a:rPr>
              <a:t>http://</a:t>
            </a:r>
            <a:r>
              <a:rPr lang="cs-CZ" sz="1800" dirty="0" smtClean="0">
                <a:hlinkClick r:id="rId4"/>
              </a:rPr>
              <a:t>www.kent.ac.uk/careers/presentationskills.htm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5"/>
              </a:rPr>
              <a:t>http://</a:t>
            </a:r>
            <a:r>
              <a:rPr lang="cs-CZ" sz="1800" dirty="0" smtClean="0">
                <a:hlinkClick r:id="rId5"/>
              </a:rPr>
              <a:t>acmg.seas.harvard.edu/education/presentations/carlton_presentations.pdf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6"/>
              </a:rPr>
              <a:t>http://</a:t>
            </a:r>
            <a:r>
              <a:rPr lang="cs-CZ" sz="1800" dirty="0" smtClean="0">
                <a:hlinkClick r:id="rId6"/>
              </a:rPr>
              <a:t>www.wikihow.com/Do-a-Presentation-in-Class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7"/>
              </a:rPr>
              <a:t>http://blog.tiching.com/como-hacer-una-buena-presentacion-en-publico</a:t>
            </a:r>
            <a:r>
              <a:rPr lang="cs-CZ" sz="1800" dirty="0" smtClean="0">
                <a:hlinkClick r:id="rId7"/>
              </a:rPr>
              <a:t>/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>
                <a:hlinkClick r:id="rId8"/>
              </a:rPr>
              <a:t>https://</a:t>
            </a:r>
            <a:r>
              <a:rPr lang="cs-CZ" sz="1800" dirty="0" smtClean="0">
                <a:hlinkClick r:id="rId8"/>
              </a:rPr>
              <a:t>www.youtube.com/watch?v=ehKdjAXeIe4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>
                <a:hlinkClick r:id="rId9"/>
              </a:rPr>
              <a:t>https://</a:t>
            </a:r>
            <a:r>
              <a:rPr lang="cs-CZ" sz="1800" dirty="0" smtClean="0">
                <a:hlinkClick r:id="rId9"/>
              </a:rPr>
              <a:t>www.wordreference.com/definicion/conclusion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6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/>
              <a:t>¿</a:t>
            </a:r>
            <a:r>
              <a:rPr lang="cs-CZ" b="1" dirty="0" err="1"/>
              <a:t>Qué</a:t>
            </a:r>
            <a:r>
              <a:rPr lang="cs-CZ" b="1" dirty="0"/>
              <a:t> es una </a:t>
            </a:r>
            <a:r>
              <a:rPr lang="cs-CZ" b="1" dirty="0" err="1"/>
              <a:t>presentación</a:t>
            </a:r>
            <a:r>
              <a:rPr lang="cs-CZ" b="1" dirty="0"/>
              <a:t>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E</a:t>
            </a:r>
            <a:r>
              <a:rPr lang="cs-CZ" dirty="0" smtClean="0"/>
              <a:t>s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proceso</a:t>
            </a:r>
            <a:r>
              <a:rPr lang="cs-CZ" dirty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permite</a:t>
            </a:r>
            <a:r>
              <a:rPr lang="cs-CZ" dirty="0" smtClean="0"/>
              <a:t> </a:t>
            </a:r>
            <a:r>
              <a:rPr lang="cs-CZ" dirty="0" err="1" smtClean="0"/>
              <a:t>ofrecer</a:t>
            </a:r>
            <a:r>
              <a:rPr lang="cs-CZ" dirty="0" smtClean="0"/>
              <a:t> </a:t>
            </a:r>
            <a:r>
              <a:rPr lang="cs-CZ" b="1" dirty="0" err="1">
                <a:hlinkClick r:id="rId2"/>
              </a:rPr>
              <a:t>información</a:t>
            </a:r>
            <a:r>
              <a:rPr lang="cs-CZ" dirty="0"/>
              <a:t> </a:t>
            </a:r>
            <a:r>
              <a:rPr lang="cs-CZ" dirty="0" err="1"/>
              <a:t>acerca</a:t>
            </a:r>
            <a:r>
              <a:rPr lang="cs-CZ" dirty="0"/>
              <a:t> de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tema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a </a:t>
            </a:r>
            <a:r>
              <a:rPr lang="cs-CZ" dirty="0" err="1"/>
              <a:t>través</a:t>
            </a:r>
            <a:r>
              <a:rPr lang="cs-CZ" dirty="0"/>
              <a:t> de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discurso</a:t>
            </a:r>
            <a:r>
              <a:rPr lang="cs-CZ" dirty="0"/>
              <a:t>, </a:t>
            </a:r>
            <a:r>
              <a:rPr lang="cs-CZ" dirty="0" err="1"/>
              <a:t>textos</a:t>
            </a:r>
            <a:r>
              <a:rPr lang="cs-CZ" dirty="0"/>
              <a:t>, </a:t>
            </a:r>
            <a:r>
              <a:rPr lang="cs-CZ" dirty="0" err="1"/>
              <a:t>imágenes</a:t>
            </a:r>
            <a:r>
              <a:rPr lang="cs-CZ" dirty="0"/>
              <a:t>, </a:t>
            </a:r>
            <a:r>
              <a:rPr lang="cs-CZ" dirty="0" err="1"/>
              <a:t>vídeo</a:t>
            </a:r>
            <a:r>
              <a:rPr lang="cs-CZ" dirty="0"/>
              <a:t>, </a:t>
            </a:r>
            <a:r>
              <a:rPr lang="cs-CZ" dirty="0" err="1"/>
              <a:t>grabaciones</a:t>
            </a:r>
            <a:r>
              <a:rPr lang="cs-CZ" dirty="0"/>
              <a:t> de audio o </a:t>
            </a:r>
            <a:r>
              <a:rPr lang="cs-CZ" dirty="0" err="1"/>
              <a:t>componentes</a:t>
            </a:r>
            <a:r>
              <a:rPr lang="cs-CZ" dirty="0"/>
              <a:t> </a:t>
            </a:r>
            <a:r>
              <a:rPr lang="cs-CZ" dirty="0" err="1" smtClean="0"/>
              <a:t>multimedia</a:t>
            </a:r>
            <a:r>
              <a:rPr lang="cs-CZ" dirty="0" smtClean="0"/>
              <a:t> ante </a:t>
            </a:r>
            <a:r>
              <a:rPr lang="cs-CZ" dirty="0"/>
              <a:t>una </a:t>
            </a:r>
            <a:r>
              <a:rPr lang="cs-CZ" b="1" u="sng" dirty="0" err="1">
                <a:solidFill>
                  <a:srgbClr val="FF0000"/>
                </a:solidFill>
              </a:rPr>
              <a:t>audiencia</a:t>
            </a:r>
            <a:r>
              <a:rPr lang="cs-CZ" dirty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399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/>
              <a:t>¿</a:t>
            </a:r>
            <a:r>
              <a:rPr lang="cs-CZ" b="1" dirty="0" err="1"/>
              <a:t>Qué</a:t>
            </a:r>
            <a:r>
              <a:rPr lang="cs-CZ" b="1" dirty="0"/>
              <a:t> partes </a:t>
            </a:r>
            <a:r>
              <a:rPr lang="cs-CZ" b="1" dirty="0" err="1"/>
              <a:t>básicas</a:t>
            </a:r>
            <a:r>
              <a:rPr lang="cs-CZ" b="1" dirty="0"/>
              <a:t> </a:t>
            </a:r>
            <a:r>
              <a:rPr lang="cs-CZ" b="1" dirty="0" err="1"/>
              <a:t>tiene</a:t>
            </a:r>
            <a:r>
              <a:rPr lang="cs-CZ" b="1" dirty="0" smtClean="0"/>
              <a:t>?</a:t>
            </a:r>
            <a:endParaRPr lang="cs-CZ" b="1" dirty="0"/>
          </a:p>
          <a:p>
            <a:pPr marL="0" indent="0">
              <a:buNone/>
            </a:pPr>
            <a:r>
              <a:rPr lang="cs-CZ" b="1" dirty="0" err="1"/>
              <a:t>introducción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 err="1" smtClean="0"/>
              <a:t>anuncia</a:t>
            </a:r>
            <a:r>
              <a:rPr lang="cs-CZ" dirty="0" smtClean="0"/>
              <a:t>, </a:t>
            </a:r>
            <a:r>
              <a:rPr lang="cs-CZ" dirty="0" err="1" smtClean="0"/>
              <a:t>sitúa</a:t>
            </a:r>
            <a:r>
              <a:rPr lang="cs-CZ" dirty="0" smtClean="0"/>
              <a:t>, </a:t>
            </a:r>
            <a:r>
              <a:rPr lang="cs-CZ" dirty="0" err="1" smtClean="0"/>
              <a:t>precisa</a:t>
            </a:r>
            <a:r>
              <a:rPr lang="cs-CZ" dirty="0" smtClean="0"/>
              <a:t> el </a:t>
            </a:r>
            <a:r>
              <a:rPr lang="cs-CZ" dirty="0" err="1" smtClean="0"/>
              <a:t>tema</a:t>
            </a:r>
            <a:r>
              <a:rPr lang="cs-CZ" dirty="0" smtClean="0"/>
              <a:t> </a:t>
            </a:r>
            <a:r>
              <a:rPr lang="cs-CZ" dirty="0" err="1" smtClean="0"/>
              <a:t>tratado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 err="1"/>
              <a:t>cuerpo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 err="1" smtClean="0"/>
              <a:t>procede</a:t>
            </a:r>
            <a:r>
              <a:rPr lang="cs-CZ" dirty="0" smtClean="0"/>
              <a:t> de </a:t>
            </a:r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global</a:t>
            </a:r>
            <a:r>
              <a:rPr lang="cs-CZ" dirty="0" smtClean="0"/>
              <a:t> al </a:t>
            </a:r>
            <a:r>
              <a:rPr lang="cs-CZ" dirty="0" err="1" smtClean="0"/>
              <a:t>detalle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 err="1" smtClean="0"/>
              <a:t>resumen</a:t>
            </a:r>
            <a:r>
              <a:rPr lang="cs-CZ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 err="1" smtClean="0"/>
              <a:t>resume</a:t>
            </a:r>
            <a:r>
              <a:rPr lang="cs-CZ" dirty="0" smtClean="0"/>
              <a:t> </a:t>
            </a:r>
            <a:r>
              <a:rPr lang="cs-CZ" dirty="0" err="1" smtClean="0"/>
              <a:t>brevemente</a:t>
            </a:r>
            <a:r>
              <a:rPr lang="cs-CZ" dirty="0" smtClean="0"/>
              <a:t> los </a:t>
            </a:r>
            <a:r>
              <a:rPr lang="cs-CZ" dirty="0" err="1" smtClean="0"/>
              <a:t>puntos</a:t>
            </a:r>
            <a:r>
              <a:rPr lang="cs-CZ" dirty="0" smtClean="0"/>
              <a:t> </a:t>
            </a:r>
            <a:r>
              <a:rPr lang="cs-CZ" dirty="0" err="1" smtClean="0"/>
              <a:t>principales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522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presentación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Diles</a:t>
            </a:r>
            <a:r>
              <a:rPr lang="cs-CZ" i="1" dirty="0"/>
              <a:t> </a:t>
            </a:r>
            <a:r>
              <a:rPr lang="cs-CZ" i="1" dirty="0" err="1"/>
              <a:t>lo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vas</a:t>
            </a:r>
            <a:r>
              <a:rPr lang="cs-CZ" i="1" dirty="0"/>
              <a:t> a </a:t>
            </a:r>
            <a:r>
              <a:rPr lang="cs-CZ" i="1" dirty="0" err="1"/>
              <a:t>contarles</a:t>
            </a:r>
            <a:r>
              <a:rPr lang="cs-CZ" i="1" dirty="0"/>
              <a:t> </a:t>
            </a:r>
            <a:r>
              <a:rPr lang="cs-CZ" i="1" dirty="0" smtClean="0"/>
              <a:t>–</a:t>
            </a:r>
            <a:r>
              <a:rPr lang="cs-CZ" u="sng" dirty="0" err="1" smtClean="0">
                <a:solidFill>
                  <a:srgbClr val="FF0000"/>
                </a:solidFill>
              </a:rPr>
              <a:t>introducción</a:t>
            </a:r>
            <a:r>
              <a:rPr lang="cs-CZ" i="1" dirty="0" smtClean="0"/>
              <a:t>-, </a:t>
            </a:r>
            <a:r>
              <a:rPr lang="cs-CZ" i="1" dirty="0" err="1"/>
              <a:t>cuéntaselo</a:t>
            </a:r>
            <a:r>
              <a:rPr lang="cs-CZ" i="1" dirty="0"/>
              <a:t>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-</a:t>
            </a:r>
            <a:r>
              <a:rPr lang="cs-CZ" u="sng" dirty="0" err="1" smtClean="0">
                <a:solidFill>
                  <a:srgbClr val="FF0000"/>
                </a:solidFill>
              </a:rPr>
              <a:t>cuerpo</a:t>
            </a:r>
            <a:r>
              <a:rPr lang="cs-CZ" i="1" dirty="0" smtClean="0"/>
              <a:t>- </a:t>
            </a:r>
            <a:r>
              <a:rPr lang="cs-CZ" i="1" dirty="0"/>
              <a:t>y </a:t>
            </a:r>
            <a:r>
              <a:rPr lang="cs-CZ" i="1" dirty="0" err="1"/>
              <a:t>diles</a:t>
            </a:r>
            <a:r>
              <a:rPr lang="cs-CZ" i="1" dirty="0"/>
              <a:t> </a:t>
            </a:r>
            <a:r>
              <a:rPr lang="cs-CZ" i="1" dirty="0" err="1"/>
              <a:t>lo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les has </a:t>
            </a:r>
            <a:r>
              <a:rPr lang="cs-CZ" i="1" dirty="0" err="1"/>
              <a:t>contado</a:t>
            </a:r>
            <a:r>
              <a:rPr lang="cs-CZ" i="1" dirty="0"/>
              <a:t> </a:t>
            </a:r>
            <a:r>
              <a:rPr lang="cs-CZ" i="1" dirty="0" smtClean="0"/>
              <a:t>-</a:t>
            </a:r>
            <a:r>
              <a:rPr lang="cs-CZ" u="sng" dirty="0" err="1" smtClean="0">
                <a:solidFill>
                  <a:srgbClr val="FF0000"/>
                </a:solidFill>
              </a:rPr>
              <a:t>resumen</a:t>
            </a:r>
            <a:r>
              <a:rPr lang="cs-CZ" i="1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57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la </a:t>
            </a:r>
            <a:r>
              <a:rPr lang="cs-CZ" dirty="0" err="1">
                <a:solidFill>
                  <a:srgbClr val="0070C0"/>
                </a:solidFill>
              </a:rPr>
              <a:t>estructura</a:t>
            </a:r>
            <a:r>
              <a:rPr lang="cs-CZ" dirty="0">
                <a:solidFill>
                  <a:srgbClr val="0070C0"/>
                </a:solidFill>
              </a:rPr>
              <a:t> de la </a:t>
            </a:r>
            <a:r>
              <a:rPr lang="cs-CZ" dirty="0" err="1">
                <a:solidFill>
                  <a:srgbClr val="0070C0"/>
                </a:solidFill>
              </a:rPr>
              <a:t>presentación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379" y="2030070"/>
            <a:ext cx="8082321" cy="41148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sz="2000" dirty="0" err="1" smtClean="0"/>
              <a:t>Saludo</a:t>
            </a:r>
            <a:r>
              <a:rPr lang="cs-CZ" sz="2000" dirty="0"/>
              <a:t>, </a:t>
            </a:r>
            <a:r>
              <a:rPr lang="cs-CZ" sz="2000" dirty="0" err="1" smtClean="0"/>
              <a:t>bienvenida</a:t>
            </a:r>
            <a:endParaRPr lang="cs-CZ" sz="2000" dirty="0" smtClean="0"/>
          </a:p>
          <a:p>
            <a:pPr marL="457200" indent="-457200">
              <a:buAutoNum type="arabicPeriod"/>
            </a:pPr>
            <a:r>
              <a:rPr lang="cs-CZ" sz="2000" dirty="0" err="1" smtClean="0"/>
              <a:t>Presentación</a:t>
            </a:r>
            <a:r>
              <a:rPr lang="cs-CZ" sz="2000" dirty="0" smtClean="0"/>
              <a:t> </a:t>
            </a:r>
            <a:r>
              <a:rPr lang="cs-CZ" sz="2000" dirty="0" err="1" smtClean="0"/>
              <a:t>personal</a:t>
            </a:r>
            <a:endParaRPr lang="cs-CZ" sz="2000" dirty="0" smtClean="0"/>
          </a:p>
          <a:p>
            <a:pPr marL="457200" indent="-457200">
              <a:buAutoNum type="arabicPeriod"/>
            </a:pPr>
            <a:r>
              <a:rPr lang="cs-CZ" sz="2000" dirty="0" err="1" smtClean="0"/>
              <a:t>Introducción</a:t>
            </a:r>
            <a:r>
              <a:rPr lang="cs-CZ" sz="2000" dirty="0" smtClean="0"/>
              <a:t> al </a:t>
            </a:r>
            <a:r>
              <a:rPr lang="cs-CZ" sz="2000" dirty="0" err="1" smtClean="0"/>
              <a:t>tema</a:t>
            </a:r>
            <a:endParaRPr lang="cs-CZ" sz="2000" dirty="0" smtClean="0"/>
          </a:p>
          <a:p>
            <a:pPr marL="457200" indent="-457200">
              <a:buAutoNum type="arabicPeriod"/>
            </a:pPr>
            <a:r>
              <a:rPr lang="cs-CZ" sz="2000" dirty="0" err="1" smtClean="0"/>
              <a:t>Declaración</a:t>
            </a:r>
            <a:r>
              <a:rPr lang="cs-CZ" sz="2000" dirty="0" smtClean="0"/>
              <a:t> </a:t>
            </a:r>
            <a:r>
              <a:rPr lang="cs-CZ" sz="2000" dirty="0"/>
              <a:t>de los </a:t>
            </a:r>
            <a:r>
              <a:rPr lang="cs-CZ" sz="2000" dirty="0" err="1"/>
              <a:t>objetivos</a:t>
            </a:r>
            <a:r>
              <a:rPr lang="cs-CZ" sz="2000" dirty="0"/>
              <a:t> de la </a:t>
            </a:r>
            <a:r>
              <a:rPr lang="cs-CZ" sz="2000" dirty="0" err="1" smtClean="0"/>
              <a:t>presentación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Estructura</a:t>
            </a:r>
            <a:r>
              <a:rPr lang="cs-CZ" sz="2000" dirty="0" smtClean="0"/>
              <a:t> </a:t>
            </a:r>
            <a:r>
              <a:rPr lang="cs-CZ" sz="2000" dirty="0"/>
              <a:t>de la </a:t>
            </a:r>
            <a:r>
              <a:rPr lang="cs-CZ" sz="2000" dirty="0" err="1" smtClean="0"/>
              <a:t>presentación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Exposición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Resumen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C</a:t>
            </a:r>
            <a:r>
              <a:rPr lang="cs-CZ" sz="2000" dirty="0" err="1" smtClean="0"/>
              <a:t>onclusión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/>
              <a:t>Alusión</a:t>
            </a:r>
            <a:r>
              <a:rPr lang="cs-CZ" sz="2000" dirty="0"/>
              <a:t> a los </a:t>
            </a:r>
            <a:r>
              <a:rPr lang="cs-CZ" sz="2000" dirty="0" err="1"/>
              <a:t>materiales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dirty="0" err="1"/>
              <a:t>bibliografía</a:t>
            </a:r>
            <a:r>
              <a:rPr lang="cs-CZ" sz="2000" dirty="0"/>
              <a:t> y </a:t>
            </a:r>
            <a:r>
              <a:rPr lang="cs-CZ" sz="2000" dirty="0" err="1"/>
              <a:t>otras</a:t>
            </a:r>
            <a:r>
              <a:rPr lang="cs-CZ" sz="2000" dirty="0"/>
              <a:t> </a:t>
            </a:r>
            <a:r>
              <a:rPr lang="cs-CZ" sz="2000" dirty="0" err="1" smtClean="0"/>
              <a:t>fuentes</a:t>
            </a:r>
            <a:r>
              <a:rPr lang="cs-CZ" sz="2000" dirty="0" smtClean="0"/>
              <a:t>)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err="1" smtClean="0"/>
              <a:t>Debate</a:t>
            </a:r>
            <a:endParaRPr lang="cs-CZ" sz="2000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sz="2000" dirty="0" smtClean="0"/>
              <a:t>Dar </a:t>
            </a:r>
            <a:r>
              <a:rPr lang="cs-CZ" sz="2000" dirty="0"/>
              <a:t>las </a:t>
            </a:r>
            <a:r>
              <a:rPr lang="cs-CZ" sz="2000" dirty="0" err="1"/>
              <a:t>gracias</a:t>
            </a:r>
            <a:r>
              <a:rPr lang="cs-CZ" sz="2000" dirty="0"/>
              <a:t>, </a:t>
            </a:r>
            <a:r>
              <a:rPr lang="cs-CZ" sz="2000" dirty="0" err="1"/>
              <a:t>despedirse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79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88542"/>
            <a:ext cx="8086635" cy="93911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s-ES" sz="2000" dirty="0" smtClean="0">
                <a:solidFill>
                  <a:srgbClr val="0070C0"/>
                </a:solidFill>
              </a:rPr>
              <a:t>¿</a:t>
            </a:r>
            <a:r>
              <a:rPr lang="cs-CZ" sz="2000" dirty="0" err="1" smtClean="0">
                <a:solidFill>
                  <a:srgbClr val="0070C0"/>
                </a:solidFill>
              </a:rPr>
              <a:t>Cómo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err="1">
                <a:solidFill>
                  <a:srgbClr val="0070C0"/>
                </a:solidFill>
              </a:rPr>
              <a:t>hacer</a:t>
            </a:r>
            <a:r>
              <a:rPr lang="cs-CZ" sz="2000" dirty="0">
                <a:solidFill>
                  <a:srgbClr val="0070C0"/>
                </a:solidFill>
              </a:rPr>
              <a:t> una </a:t>
            </a:r>
            <a:r>
              <a:rPr lang="cs-CZ" sz="2000" dirty="0" err="1">
                <a:solidFill>
                  <a:srgbClr val="0070C0"/>
                </a:solidFill>
              </a:rPr>
              <a:t>buena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dirty="0" err="1">
                <a:solidFill>
                  <a:srgbClr val="0070C0"/>
                </a:solidFill>
              </a:rPr>
              <a:t>presentación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dirty="0" err="1">
                <a:solidFill>
                  <a:srgbClr val="0070C0"/>
                </a:solidFill>
              </a:rPr>
              <a:t>académica</a:t>
            </a:r>
            <a:r>
              <a:rPr lang="cs-CZ" sz="2000" dirty="0">
                <a:solidFill>
                  <a:srgbClr val="0070C0"/>
                </a:solidFill>
              </a:rPr>
              <a:t> oral?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27654"/>
            <a:ext cx="8082321" cy="4476708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err="1" smtClean="0"/>
              <a:t>Hace</a:t>
            </a:r>
            <a:r>
              <a:rPr lang="cs-CZ" sz="2000" dirty="0" smtClean="0"/>
              <a:t> </a:t>
            </a:r>
            <a:r>
              <a:rPr lang="cs-CZ" sz="2000" dirty="0" err="1" smtClean="0"/>
              <a:t>falta</a:t>
            </a:r>
            <a:r>
              <a:rPr lang="cs-CZ" sz="2000" dirty="0" smtClean="0"/>
              <a:t> </a:t>
            </a:r>
            <a:r>
              <a:rPr lang="cs-CZ" sz="2000" dirty="0" err="1" smtClean="0"/>
              <a:t>responderse</a:t>
            </a:r>
            <a:r>
              <a:rPr lang="cs-CZ" sz="2000" dirty="0" smtClean="0"/>
              <a:t> a </a:t>
            </a:r>
            <a:r>
              <a:rPr lang="cs-CZ" sz="2000" dirty="0" err="1" smtClean="0"/>
              <a:t>varias</a:t>
            </a:r>
            <a:r>
              <a:rPr lang="cs-CZ" sz="2000" dirty="0" smtClean="0"/>
              <a:t> </a:t>
            </a:r>
            <a:r>
              <a:rPr lang="cs-CZ" sz="2000" dirty="0" err="1" smtClean="0"/>
              <a:t>preguntas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es-ES" sz="2000" dirty="0"/>
              <a:t>¿Quién es el </a:t>
            </a:r>
            <a:r>
              <a:rPr lang="es-ES" sz="2000" dirty="0">
                <a:solidFill>
                  <a:srgbClr val="0070C0"/>
                </a:solidFill>
              </a:rPr>
              <a:t>público</a:t>
            </a:r>
            <a:r>
              <a:rPr lang="es-ES" sz="2000" dirty="0"/>
              <a:t> (expertos, colegas, </a:t>
            </a:r>
            <a:r>
              <a:rPr lang="es-ES" sz="2000" dirty="0" smtClean="0"/>
              <a:t>amigos,</a:t>
            </a:r>
            <a:r>
              <a:rPr lang="cs-CZ" sz="2000" dirty="0" smtClean="0"/>
              <a:t> </a:t>
            </a:r>
            <a:r>
              <a:rPr lang="es-ES" sz="2000" dirty="0" smtClean="0"/>
              <a:t>un </a:t>
            </a:r>
            <a:r>
              <a:rPr lang="es-ES" sz="2000" dirty="0"/>
              <a:t>tribunal</a:t>
            </a:r>
            <a:r>
              <a:rPr lang="es-ES" sz="2000" dirty="0" smtClean="0"/>
              <a:t>)?</a:t>
            </a:r>
            <a:endParaRPr lang="cs-CZ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Qué </a:t>
            </a:r>
            <a:r>
              <a:rPr lang="es-ES" sz="2000" dirty="0">
                <a:solidFill>
                  <a:srgbClr val="0070C0"/>
                </a:solidFill>
              </a:rPr>
              <a:t>mensaje </a:t>
            </a:r>
            <a:r>
              <a:rPr lang="es-ES" sz="2000" dirty="0"/>
              <a:t>quiero transmitir y por qué</a:t>
            </a:r>
            <a:r>
              <a:rPr lang="es-ES" sz="2000" dirty="0" smtClean="0"/>
              <a:t>?</a:t>
            </a:r>
            <a:r>
              <a:rPr lang="es-ES" sz="2000" dirty="0"/>
              <a:t> </a:t>
            </a:r>
            <a:endParaRPr lang="cs-CZ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Qué </a:t>
            </a:r>
            <a:r>
              <a:rPr lang="es-ES" sz="2000" dirty="0">
                <a:solidFill>
                  <a:srgbClr val="0070C0"/>
                </a:solidFill>
              </a:rPr>
              <a:t>ideas</a:t>
            </a:r>
            <a:r>
              <a:rPr lang="es-ES" sz="2000" dirty="0"/>
              <a:t> </a:t>
            </a:r>
            <a:r>
              <a:rPr lang="es-ES" sz="2000" dirty="0" smtClean="0"/>
              <a:t>y</a:t>
            </a:r>
            <a:r>
              <a:rPr lang="es-ES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>
                <a:solidFill>
                  <a:srgbClr val="0070C0"/>
                </a:solidFill>
              </a:rPr>
              <a:t>puntos clave </a:t>
            </a:r>
            <a:r>
              <a:rPr lang="es-ES" sz="2000" dirty="0"/>
              <a:t>los oyentes deben </a:t>
            </a:r>
            <a:r>
              <a:rPr lang="es-ES" sz="2000" dirty="0" smtClean="0"/>
              <a:t>recordar?</a:t>
            </a:r>
            <a:endParaRPr lang="cs-CZ" sz="2000" dirty="0"/>
          </a:p>
          <a:p>
            <a:r>
              <a:rPr lang="es-ES" sz="2000" dirty="0" smtClean="0"/>
              <a:t>¿</a:t>
            </a:r>
            <a:r>
              <a:rPr lang="es-ES" sz="2000" dirty="0"/>
              <a:t>Soy capaz de </a:t>
            </a:r>
            <a:r>
              <a:rPr lang="es-ES" sz="2000" dirty="0">
                <a:solidFill>
                  <a:srgbClr val="0070C0"/>
                </a:solidFill>
              </a:rPr>
              <a:t>responder</a:t>
            </a:r>
            <a:r>
              <a:rPr lang="es-ES" sz="2000" dirty="0"/>
              <a:t> a preguntas sobre mi presentación</a:t>
            </a:r>
            <a:r>
              <a:rPr lang="es-ES" sz="2000" dirty="0" smtClean="0"/>
              <a:t>?</a:t>
            </a:r>
            <a:endParaRPr lang="cs-CZ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Cuánto </a:t>
            </a:r>
            <a:r>
              <a:rPr lang="es-ES" sz="2000" dirty="0">
                <a:solidFill>
                  <a:srgbClr val="0070C0"/>
                </a:solidFill>
              </a:rPr>
              <a:t>tiempo</a:t>
            </a:r>
            <a:r>
              <a:rPr lang="es-ES" sz="2000" dirty="0"/>
              <a:t> tengo</a:t>
            </a:r>
            <a:r>
              <a:rPr lang="es-ES" sz="2000" dirty="0" smtClean="0"/>
              <a:t>?</a:t>
            </a:r>
            <a:endParaRPr lang="cs-CZ" sz="2000" dirty="0" smtClean="0"/>
          </a:p>
          <a:p>
            <a:r>
              <a:rPr lang="es-ES" sz="2000" dirty="0" smtClean="0"/>
              <a:t>¿</a:t>
            </a:r>
            <a:r>
              <a:rPr lang="es-ES" sz="2000" dirty="0"/>
              <a:t>Qué </a:t>
            </a:r>
            <a:r>
              <a:rPr lang="es-ES" sz="2000" dirty="0">
                <a:solidFill>
                  <a:srgbClr val="0070C0"/>
                </a:solidFill>
              </a:rPr>
              <a:t>ayudas visuales </a:t>
            </a:r>
            <a:r>
              <a:rPr lang="es-ES" sz="2000" dirty="0"/>
              <a:t>están disponibles? ¿Proyector de </a:t>
            </a:r>
            <a:r>
              <a:rPr lang="es-ES" sz="2000" dirty="0" smtClean="0"/>
              <a:t>PowerPoint</a:t>
            </a:r>
            <a:r>
              <a:rPr lang="es-ES" sz="2000" dirty="0"/>
              <a:t>, </a:t>
            </a:r>
            <a:r>
              <a:rPr lang="es-ES" sz="2000" dirty="0" smtClean="0"/>
              <a:t>rotafolio</a:t>
            </a:r>
            <a:r>
              <a:rPr lang="es-ES" sz="2000" dirty="0"/>
              <a:t>, pizarra?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171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e</a:t>
            </a:r>
            <a:r>
              <a:rPr lang="cs-CZ" dirty="0" smtClean="0">
                <a:solidFill>
                  <a:srgbClr val="0070C0"/>
                </a:solidFill>
              </a:rPr>
              <a:t>l </a:t>
            </a:r>
            <a:r>
              <a:rPr lang="cs-CZ" dirty="0" err="1" smtClean="0">
                <a:solidFill>
                  <a:srgbClr val="0070C0"/>
                </a:solidFill>
              </a:rPr>
              <a:t>tema</a:t>
            </a:r>
            <a:r>
              <a:rPr lang="cs-CZ" dirty="0" smtClean="0">
                <a:solidFill>
                  <a:srgbClr val="0070C0"/>
                </a:solidFill>
              </a:rPr>
              <a:t>, el </a:t>
            </a:r>
            <a:r>
              <a:rPr lang="cs-CZ" dirty="0" err="1" smtClean="0">
                <a:solidFill>
                  <a:srgbClr val="0070C0"/>
                </a:solidFill>
              </a:rPr>
              <a:t>mensaje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err="1" smtClean="0"/>
              <a:t>Consejos</a:t>
            </a:r>
            <a:r>
              <a:rPr lang="cs-CZ" sz="2000" dirty="0" smtClean="0"/>
              <a:t>:</a:t>
            </a:r>
          </a:p>
          <a:p>
            <a:r>
              <a:rPr lang="es-ES" sz="2000" dirty="0" smtClean="0"/>
              <a:t>Trat</a:t>
            </a:r>
            <a:r>
              <a:rPr lang="cs-CZ" sz="2000" dirty="0" smtClean="0"/>
              <a:t>a</a:t>
            </a:r>
            <a:r>
              <a:rPr lang="es-ES" sz="2000" dirty="0" smtClean="0"/>
              <a:t> </a:t>
            </a:r>
            <a:r>
              <a:rPr lang="es-ES" sz="2000" dirty="0"/>
              <a:t>de </a:t>
            </a:r>
            <a:r>
              <a:rPr lang="es-ES" sz="2000" dirty="0">
                <a:solidFill>
                  <a:srgbClr val="0070C0"/>
                </a:solidFill>
              </a:rPr>
              <a:t>no hablar </a:t>
            </a:r>
            <a:r>
              <a:rPr lang="es-ES" sz="2000" dirty="0"/>
              <a:t>de </a:t>
            </a:r>
            <a:r>
              <a:rPr lang="es-ES" sz="2000" dirty="0" smtClean="0"/>
              <a:t>un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rgbClr val="0070C0"/>
                </a:solidFill>
              </a:rPr>
              <a:t>tema</a:t>
            </a:r>
            <a:r>
              <a:rPr lang="es-ES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>
                <a:solidFill>
                  <a:srgbClr val="0070C0"/>
                </a:solidFill>
              </a:rPr>
              <a:t>común </a:t>
            </a:r>
            <a:r>
              <a:rPr lang="es-ES" sz="2000" dirty="0"/>
              <a:t>y generalmente conocido</a:t>
            </a:r>
            <a:r>
              <a:rPr lang="es-ES" sz="2000" dirty="0" smtClean="0"/>
              <a:t>.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Intenta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0070C0"/>
                </a:solidFill>
              </a:rPr>
              <a:t>d</a:t>
            </a:r>
            <a:r>
              <a:rPr lang="es-ES" sz="2000" dirty="0" smtClean="0">
                <a:solidFill>
                  <a:srgbClr val="0070C0"/>
                </a:solidFill>
              </a:rPr>
              <a:t>efin</a:t>
            </a:r>
            <a:r>
              <a:rPr lang="cs-CZ" sz="2000" dirty="0" err="1" smtClean="0">
                <a:solidFill>
                  <a:srgbClr val="0070C0"/>
                </a:solidFill>
              </a:rPr>
              <a:t>ir</a:t>
            </a:r>
            <a:r>
              <a:rPr lang="es-ES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>
                <a:solidFill>
                  <a:srgbClr val="0070C0"/>
                </a:solidFill>
              </a:rPr>
              <a:t>el mensaje </a:t>
            </a:r>
            <a:r>
              <a:rPr lang="es-ES" sz="2000" dirty="0"/>
              <a:t>principal de la </a:t>
            </a:r>
            <a:r>
              <a:rPr lang="es-ES" sz="2000" dirty="0" smtClean="0"/>
              <a:t>presentación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Encuentra</a:t>
            </a:r>
            <a:r>
              <a:rPr lang="cs-CZ" sz="2000" dirty="0" smtClean="0"/>
              <a:t> </a:t>
            </a:r>
            <a:r>
              <a:rPr lang="es-ES" sz="2000" dirty="0" smtClean="0"/>
              <a:t>25 </a:t>
            </a:r>
            <a:r>
              <a:rPr lang="es-ES" sz="2000" dirty="0"/>
              <a:t>palabras que definen </a:t>
            </a:r>
            <a:r>
              <a:rPr lang="es-ES" sz="2000" b="1" dirty="0"/>
              <a:t>el cómo </a:t>
            </a:r>
            <a:r>
              <a:rPr lang="es-ES" sz="2000" dirty="0"/>
              <a:t>y </a:t>
            </a:r>
            <a:r>
              <a:rPr lang="es-ES" sz="2000" b="1" dirty="0"/>
              <a:t>el por qué</a:t>
            </a:r>
            <a:r>
              <a:rPr lang="es-ES" sz="2000" dirty="0"/>
              <a:t>. </a:t>
            </a:r>
            <a:r>
              <a:rPr lang="es-ES" sz="2000" dirty="0" smtClean="0"/>
              <a:t>Est</a:t>
            </a:r>
            <a:r>
              <a:rPr lang="cs-CZ" sz="2000" dirty="0" smtClean="0"/>
              <a:t>o</a:t>
            </a:r>
            <a:r>
              <a:rPr lang="es-ES" sz="2000" dirty="0" smtClean="0"/>
              <a:t> </a:t>
            </a:r>
            <a:r>
              <a:rPr lang="es-ES" sz="2000" dirty="0"/>
              <a:t>será el </a:t>
            </a:r>
            <a:r>
              <a:rPr lang="es-ES" sz="2000" dirty="0">
                <a:solidFill>
                  <a:srgbClr val="0070C0"/>
                </a:solidFill>
              </a:rPr>
              <a:t>hilo </a:t>
            </a:r>
            <a:r>
              <a:rPr lang="cs-CZ" sz="2000" dirty="0" err="1" smtClean="0">
                <a:solidFill>
                  <a:srgbClr val="0070C0"/>
                </a:solidFill>
              </a:rPr>
              <a:t>conductor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es-ES" sz="2000" dirty="0" smtClean="0"/>
              <a:t>que va</a:t>
            </a:r>
            <a:r>
              <a:rPr lang="cs-CZ" sz="2000" dirty="0" smtClean="0"/>
              <a:t>s</a:t>
            </a:r>
            <a:r>
              <a:rPr lang="es-ES" sz="2000" dirty="0" smtClean="0"/>
              <a:t> </a:t>
            </a:r>
            <a:r>
              <a:rPr lang="es-ES" sz="2000" dirty="0"/>
              <a:t>a tener en cuenta durante la </a:t>
            </a:r>
            <a:r>
              <a:rPr lang="es-ES" sz="2000" dirty="0" smtClean="0"/>
              <a:t>preparación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es-ES" sz="2000" dirty="0"/>
              <a:t>Pregunta que debe hacerse: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s-ES" sz="2000" dirty="0" smtClean="0"/>
              <a:t>¿</a:t>
            </a:r>
            <a:r>
              <a:rPr lang="es-ES" sz="2000" dirty="0" smtClean="0"/>
              <a:t>Si </a:t>
            </a:r>
            <a:r>
              <a:rPr lang="es-ES" sz="2000" dirty="0"/>
              <a:t>mi público podía recordar sólo </a:t>
            </a:r>
            <a:r>
              <a:rPr lang="es-ES" sz="2000" dirty="0">
                <a:solidFill>
                  <a:srgbClr val="0070C0"/>
                </a:solidFill>
              </a:rPr>
              <a:t>tres cosas </a:t>
            </a:r>
            <a:r>
              <a:rPr lang="es-ES" sz="2000" dirty="0"/>
              <a:t>de mi presentación, </a:t>
            </a:r>
            <a:r>
              <a:rPr lang="es-ES" sz="2000" dirty="0" smtClean="0"/>
              <a:t>¿cuáles </a:t>
            </a:r>
            <a:r>
              <a:rPr lang="es-ES" sz="2000" dirty="0"/>
              <a:t>serían?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205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</a:rPr>
              <a:t>introducción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es-ES" dirty="0" smtClean="0"/>
              <a:t>reve</a:t>
            </a:r>
            <a:endParaRPr lang="cs-CZ" dirty="0" smtClean="0"/>
          </a:p>
          <a:p>
            <a:r>
              <a:rPr lang="es-ES" dirty="0" smtClean="0"/>
              <a:t>proporciona </a:t>
            </a:r>
            <a:r>
              <a:rPr lang="es-ES" dirty="0"/>
              <a:t>un esquema de la </a:t>
            </a:r>
            <a:r>
              <a:rPr lang="es-ES" dirty="0" smtClean="0"/>
              <a:t>presentación </a:t>
            </a:r>
            <a:endParaRPr lang="cs-CZ" dirty="0" smtClean="0"/>
          </a:p>
          <a:p>
            <a:r>
              <a:rPr lang="es-ES" dirty="0" smtClean="0"/>
              <a:t>precedida </a:t>
            </a:r>
            <a:r>
              <a:rPr lang="cs-CZ" dirty="0" err="1" smtClean="0"/>
              <a:t>por</a:t>
            </a:r>
            <a:r>
              <a:rPr lang="es-ES" dirty="0" smtClean="0"/>
              <a:t> </a:t>
            </a:r>
            <a:r>
              <a:rPr lang="es-ES" dirty="0"/>
              <a:t>una breve presentación de sí mismo y su </a:t>
            </a:r>
            <a:r>
              <a:rPr lang="es-ES" dirty="0" smtClean="0"/>
              <a:t>disciplina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puede</a:t>
            </a:r>
            <a:r>
              <a:rPr lang="cs-CZ" dirty="0" smtClean="0"/>
              <a:t> </a:t>
            </a:r>
            <a:r>
              <a:rPr lang="es-ES" dirty="0" smtClean="0"/>
              <a:t>iniciar </a:t>
            </a:r>
            <a:r>
              <a:rPr lang="es-ES" dirty="0"/>
              <a:t>la </a:t>
            </a:r>
            <a:r>
              <a:rPr lang="es-ES" dirty="0" smtClean="0"/>
              <a:t>introducción</a:t>
            </a:r>
            <a:r>
              <a:rPr lang="cs-CZ" dirty="0" smtClean="0"/>
              <a:t> de </a:t>
            </a:r>
            <a:r>
              <a:rPr lang="cs-CZ" dirty="0" err="1" smtClean="0"/>
              <a:t>diferentes</a:t>
            </a:r>
            <a:r>
              <a:rPr lang="cs-CZ" dirty="0" smtClean="0"/>
              <a:t> </a:t>
            </a:r>
            <a:r>
              <a:rPr lang="cs-CZ" dirty="0" err="1" smtClean="0"/>
              <a:t>maneras</a:t>
            </a:r>
            <a:r>
              <a:rPr lang="es-ES" dirty="0" smtClean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es-ES" i="1" dirty="0" smtClean="0">
                <a:solidFill>
                  <a:srgbClr val="0070C0"/>
                </a:solidFill>
              </a:rPr>
              <a:t>una </a:t>
            </a:r>
            <a:r>
              <a:rPr lang="es-ES" i="1" dirty="0">
                <a:solidFill>
                  <a:srgbClr val="0070C0"/>
                </a:solidFill>
              </a:rPr>
              <a:t>reflexión, una anécdota, una pregunta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351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introducción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rgbClr val="0070C0"/>
                </a:solidFill>
              </a:rPr>
              <a:t>r</a:t>
            </a:r>
            <a:r>
              <a:rPr lang="es-ES" sz="2000" dirty="0" smtClean="0">
                <a:solidFill>
                  <a:srgbClr val="0070C0"/>
                </a:solidFill>
              </a:rPr>
              <a:t>eflexión</a:t>
            </a:r>
            <a:r>
              <a:rPr lang="es-ES" sz="2000" dirty="0"/>
              <a:t>: </a:t>
            </a:r>
            <a:r>
              <a:rPr lang="es-ES" sz="2000" i="1" dirty="0"/>
              <a:t>Me gustaría comenzar </a:t>
            </a:r>
            <a:r>
              <a:rPr lang="es-ES" sz="2000" i="1" dirty="0" smtClean="0"/>
              <a:t>preguntándole</a:t>
            </a:r>
            <a:r>
              <a:rPr lang="cs-CZ" sz="2000" i="1" dirty="0" smtClean="0"/>
              <a:t>s</a:t>
            </a:r>
            <a:r>
              <a:rPr lang="es-ES" sz="2000" i="1" dirty="0" smtClean="0"/>
              <a:t> en </a:t>
            </a:r>
            <a:r>
              <a:rPr lang="cs-CZ" sz="2000" i="1" dirty="0" err="1" smtClean="0"/>
              <a:t>qué</a:t>
            </a:r>
            <a:r>
              <a:rPr lang="es-ES" sz="2000" i="1" dirty="0" smtClean="0"/>
              <a:t> </a:t>
            </a:r>
            <a:r>
              <a:rPr lang="es-ES" sz="2000" i="1" dirty="0"/>
              <a:t>situación </a:t>
            </a:r>
            <a:r>
              <a:rPr lang="es-ES" sz="2000" i="1" dirty="0" smtClean="0"/>
              <a:t>estaríamos </a:t>
            </a:r>
            <a:r>
              <a:rPr lang="es-ES" sz="2000" i="1" dirty="0"/>
              <a:t>hoy si el ordenador no existiera</a:t>
            </a:r>
            <a:r>
              <a:rPr lang="es-ES" sz="2000" i="1" dirty="0" smtClean="0"/>
              <a:t>.</a:t>
            </a:r>
            <a:endParaRPr lang="cs-CZ" sz="2000" i="1" dirty="0" smtClean="0"/>
          </a:p>
          <a:p>
            <a:pPr marL="0" indent="0">
              <a:buNone/>
            </a:pPr>
            <a:endParaRPr lang="cs-CZ" sz="2000" i="1" dirty="0" smtClean="0"/>
          </a:p>
          <a:p>
            <a:r>
              <a:rPr lang="cs-CZ" sz="2000" dirty="0">
                <a:solidFill>
                  <a:srgbClr val="0070C0"/>
                </a:solidFill>
              </a:rPr>
              <a:t>a</a:t>
            </a:r>
            <a:r>
              <a:rPr lang="es-ES" sz="2000" dirty="0" smtClean="0">
                <a:solidFill>
                  <a:srgbClr val="0070C0"/>
                </a:solidFill>
              </a:rPr>
              <a:t>nécdota</a:t>
            </a:r>
            <a:r>
              <a:rPr lang="cs-CZ" sz="2000" dirty="0" smtClean="0"/>
              <a:t>: </a:t>
            </a:r>
            <a:r>
              <a:rPr lang="es-ES" sz="2000" dirty="0" smtClean="0"/>
              <a:t>(en </a:t>
            </a:r>
            <a:r>
              <a:rPr lang="es-ES" sz="2000" dirty="0"/>
              <a:t>relación con el tema): </a:t>
            </a:r>
            <a:r>
              <a:rPr lang="es-ES" sz="2000" i="1" dirty="0"/>
              <a:t>El otro día, mi padre me preguntó cuál sería mi reacción si me </a:t>
            </a:r>
            <a:r>
              <a:rPr lang="es-ES" sz="2000" i="1" dirty="0" smtClean="0"/>
              <a:t>encontr</a:t>
            </a:r>
            <a:r>
              <a:rPr lang="cs-CZ" sz="2000" i="1" dirty="0" err="1" smtClean="0"/>
              <a:t>ara</a:t>
            </a:r>
            <a:r>
              <a:rPr lang="es-ES" sz="2000" i="1" dirty="0" smtClean="0"/>
              <a:t> </a:t>
            </a:r>
            <a:r>
              <a:rPr lang="es-ES" sz="2000" i="1" dirty="0"/>
              <a:t>con un oso pardo durante </a:t>
            </a:r>
            <a:r>
              <a:rPr lang="es-ES" sz="2000" i="1" dirty="0" smtClean="0"/>
              <a:t>un </a:t>
            </a:r>
            <a:r>
              <a:rPr lang="cs-CZ" sz="2000" i="1" dirty="0" err="1" smtClean="0"/>
              <a:t>paseo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por</a:t>
            </a:r>
            <a:r>
              <a:rPr lang="cs-CZ" sz="2000" i="1" dirty="0" smtClean="0"/>
              <a:t> </a:t>
            </a:r>
            <a:r>
              <a:rPr lang="es-ES" sz="2000" i="1" dirty="0" smtClean="0"/>
              <a:t>el </a:t>
            </a:r>
            <a:r>
              <a:rPr lang="es-ES" sz="2000" i="1" dirty="0"/>
              <a:t>bosque</a:t>
            </a:r>
            <a:r>
              <a:rPr lang="es-ES" sz="2000" i="1" dirty="0" smtClean="0"/>
              <a:t>.</a:t>
            </a:r>
            <a:endParaRPr lang="cs-CZ" sz="2000" i="1" dirty="0" smtClean="0"/>
          </a:p>
          <a:p>
            <a:pPr marL="0" indent="0">
              <a:buNone/>
            </a:pPr>
            <a:endParaRPr lang="cs-CZ" sz="2000" i="1" dirty="0" smtClean="0"/>
          </a:p>
          <a:p>
            <a:r>
              <a:rPr lang="cs-CZ" sz="2000" dirty="0">
                <a:solidFill>
                  <a:srgbClr val="0070C0"/>
                </a:solidFill>
              </a:rPr>
              <a:t>p</a:t>
            </a:r>
            <a:r>
              <a:rPr lang="es-ES" sz="2000" dirty="0" smtClean="0">
                <a:solidFill>
                  <a:srgbClr val="0070C0"/>
                </a:solidFill>
              </a:rPr>
              <a:t>regunta</a:t>
            </a:r>
            <a:r>
              <a:rPr lang="es-ES" sz="2000" dirty="0"/>
              <a:t>: por ejemplo, en el caso de una </a:t>
            </a:r>
            <a:r>
              <a:rPr lang="cs-CZ" sz="2000" dirty="0" err="1" smtClean="0"/>
              <a:t>presentación</a:t>
            </a:r>
            <a:r>
              <a:rPr lang="cs-CZ" sz="2000" dirty="0" smtClean="0"/>
              <a:t> </a:t>
            </a:r>
            <a:r>
              <a:rPr lang="es-ES" sz="2000" dirty="0" smtClean="0"/>
              <a:t>sobre </a:t>
            </a:r>
            <a:r>
              <a:rPr lang="es-ES" sz="2000" dirty="0"/>
              <a:t>el tema </a:t>
            </a:r>
            <a:r>
              <a:rPr lang="cs-CZ" sz="2000" dirty="0" smtClean="0"/>
              <a:t>de </a:t>
            </a:r>
            <a:r>
              <a:rPr lang="es-ES" sz="2000" i="1" u="sng" dirty="0" smtClean="0"/>
              <a:t>C</a:t>
            </a:r>
            <a:r>
              <a:rPr lang="cs-CZ" sz="2000" i="1" u="sng" dirty="0" err="1" smtClean="0"/>
              <a:t>ómo</a:t>
            </a:r>
            <a:r>
              <a:rPr lang="cs-CZ" sz="2000" i="1" u="sng" dirty="0" smtClean="0"/>
              <a:t> c</a:t>
            </a:r>
            <a:r>
              <a:rPr lang="es-ES" sz="2000" i="1" u="sng" dirty="0" smtClean="0"/>
              <a:t>onseguir </a:t>
            </a:r>
            <a:r>
              <a:rPr lang="es-ES" sz="2000" i="1" u="sng" dirty="0"/>
              <a:t>una </a:t>
            </a:r>
            <a:r>
              <a:rPr lang="cs-CZ" sz="2000" i="1" u="sng" dirty="0" err="1" smtClean="0"/>
              <a:t>buena</a:t>
            </a:r>
            <a:r>
              <a:rPr lang="cs-CZ" sz="2000" i="1" u="sng" dirty="0" smtClean="0"/>
              <a:t> </a:t>
            </a:r>
            <a:r>
              <a:rPr lang="es-ES" sz="2000" i="1" u="sng" dirty="0" smtClean="0"/>
              <a:t>presentación </a:t>
            </a:r>
            <a:r>
              <a:rPr lang="es-ES" sz="2000" i="1" u="sng" dirty="0"/>
              <a:t>oral</a:t>
            </a:r>
            <a:r>
              <a:rPr lang="es-ES" sz="2000" dirty="0"/>
              <a:t>, </a:t>
            </a:r>
            <a:r>
              <a:rPr lang="es-ES" sz="2000" dirty="0" smtClean="0"/>
              <a:t>una </a:t>
            </a:r>
            <a:r>
              <a:rPr lang="es-ES" sz="2000" dirty="0"/>
              <a:t>pregunta </a:t>
            </a:r>
            <a:r>
              <a:rPr lang="cs-CZ" sz="2000" dirty="0" err="1" smtClean="0"/>
              <a:t>podría</a:t>
            </a:r>
            <a:r>
              <a:rPr lang="cs-CZ" sz="2000" dirty="0" smtClean="0"/>
              <a:t> </a:t>
            </a:r>
            <a:r>
              <a:rPr lang="es-ES" sz="2000" dirty="0" smtClean="0"/>
              <a:t>ser: </a:t>
            </a:r>
            <a:r>
              <a:rPr lang="es-ES" sz="2000" i="1" dirty="0"/>
              <a:t>¿Quién de ustedes no </a:t>
            </a:r>
            <a:r>
              <a:rPr lang="cs-CZ" sz="2000" i="1" dirty="0" smtClean="0"/>
              <a:t>se </a:t>
            </a:r>
            <a:r>
              <a:rPr lang="es-ES" sz="2000" i="1" dirty="0" smtClean="0"/>
              <a:t>ha </a:t>
            </a:r>
            <a:r>
              <a:rPr lang="es-ES" sz="2000" i="1" dirty="0"/>
              <a:t>dormido durante una presentación?</a:t>
            </a:r>
            <a:endParaRPr lang="cs-CZ" sz="20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Presentación, Jitka Žváčková, FSS/FF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615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561</TotalTime>
  <Words>1127</Words>
  <Application>Microsoft Office PowerPoint</Application>
  <PresentationFormat>Předvádění na obrazovce (4:3)</PresentationFormat>
  <Paragraphs>151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Tahoma</vt:lpstr>
      <vt:lpstr>Trebuchet MS</vt:lpstr>
      <vt:lpstr>Verdana</vt:lpstr>
      <vt:lpstr>Wingdings</vt:lpstr>
      <vt:lpstr>Prezentace_MU_CZ</vt:lpstr>
      <vt:lpstr>presentación  Si no puedes explicar algo de forma sencilla,  es que ni tú mismo lo has entendido lo suficiente.   (Albert Einstein)  </vt:lpstr>
      <vt:lpstr>presentación</vt:lpstr>
      <vt:lpstr>presentación</vt:lpstr>
      <vt:lpstr>presentación</vt:lpstr>
      <vt:lpstr>la estructura de la presentación</vt:lpstr>
      <vt:lpstr>   ¿Cómo hacer una buena presentación académica oral? </vt:lpstr>
      <vt:lpstr>el tema, el mensaje</vt:lpstr>
      <vt:lpstr>introducción</vt:lpstr>
      <vt:lpstr>introducción</vt:lpstr>
      <vt:lpstr>introducción</vt:lpstr>
      <vt:lpstr>exposición - cuerpo</vt:lpstr>
      <vt:lpstr>resumen</vt:lpstr>
      <vt:lpstr>conclusión</vt:lpstr>
      <vt:lpstr>debate</vt:lpstr>
      <vt:lpstr>debate</vt:lpstr>
      <vt:lpstr>debate</vt:lpstr>
      <vt:lpstr>evaluación de la presentación</vt:lpstr>
      <vt:lpstr>fuentes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Jitka Žváčková</cp:lastModifiedBy>
  <cp:revision>88</cp:revision>
  <cp:lastPrinted>2016-02-29T10:07:25Z</cp:lastPrinted>
  <dcterms:created xsi:type="dcterms:W3CDTF">2015-11-23T07:04:47Z</dcterms:created>
  <dcterms:modified xsi:type="dcterms:W3CDTF">2020-04-26T10:10:49Z</dcterms:modified>
</cp:coreProperties>
</file>