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aven Pro" panose="020B0604020202020204" charset="-18"/>
      <p:regular r:id="rId17"/>
      <p:bold r:id="rId18"/>
    </p:embeddedFont>
    <p:embeddedFont>
      <p:font typeface="Nunito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c4a9dee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c4a9dee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5c4a9dee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5c4a9dee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c4a9dee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5c4a9dee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5c4a9dee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5c4a9dee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5c4a9dee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5c4a9dee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c0c76693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c0c76693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c0c76693_0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c0c76693_0_1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5c0c76693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5c0c76693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c4a9dee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c4a9dee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c0c76693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c0c76693_0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c4a9de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5c4a9de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c4a9de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c4a9de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c4a9de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c4a9de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drive.google.com/file/d/1jlB1b8k8BJZ8EqO4snB-iqAv_FA5sUMi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99075"/>
            <a:ext cx="85206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Environmentální žal a jak s ním naložit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117125"/>
            <a:ext cx="8520600" cy="8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Zdeňka Voštová, Bohuslav Binka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00" y="2993125"/>
            <a:ext cx="3547050" cy="18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12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Proroci rozkvětu x proroci zániku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311700" y="1674706"/>
            <a:ext cx="8520600" cy="11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Nemůžeme si dovolit ztratit naději.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725" y="2277850"/>
            <a:ext cx="2231026" cy="22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A co věda?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311700" y="1674712"/>
            <a:ext cx="8520600" cy="23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00" y="1574274"/>
            <a:ext cx="4441326" cy="24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100" y="1543138"/>
            <a:ext cx="4172325" cy="25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7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Jak se s ním vypořádat?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311700" y="1329996"/>
            <a:ext cx="8520600" cy="3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Figura a pozadí. Jak pracujeme s figurou. Ignorování, fascinace, tlak, přijetí, být s figurou.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Environmentální žal jako figura, se kterou někteří z nás potřebují být - i když je to těžké, i když je to existenciální - je to v zásadě hluboké potvrzení našeho lidství.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Jak se pozná figura, která už nepotřebuje naši pozornost.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Environmentální figura, která nemůže “definitivně” zmizet.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8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Konkrétní tipy na závěr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311700" y="1176300"/>
            <a:ext cx="85206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“Nestyďte se, že máte i v časech pro přírodu zlých ze sebe i světa radost.”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Arne Naess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347" y="2441025"/>
            <a:ext cx="3064378" cy="204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12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Děkujeme za pozornost!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311700" y="1674712"/>
            <a:ext cx="8520600" cy="23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Prostor pro dotazy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123450"/>
            <a:ext cx="85206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Tři mýty o environmentálním žalu 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04375" y="1018125"/>
            <a:ext cx="8520600" cy="3540000"/>
          </a:xfrm>
          <a:prstGeom prst="rect">
            <a:avLst/>
          </a:prstGeom>
        </p:spPr>
        <p:txBody>
          <a:bodyPr spcFirstLastPara="1" wrap="square" lIns="457200" tIns="91425" rIns="91425" bIns="91425" anchor="t" anchorCtr="0">
            <a:noAutofit/>
          </a:bodyPr>
          <a:lstStyle/>
          <a:p>
            <a:pPr marL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Environmentální žal je módní záležitost. </a:t>
            </a:r>
            <a:r>
              <a:rPr lang="en" sz="2400">
                <a:latin typeface="Nunito"/>
                <a:ea typeface="Nunito"/>
                <a:cs typeface="Nunito"/>
                <a:sym typeface="Nunito"/>
              </a:rPr>
              <a:t>(historie/sociologie/psychologie).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Není normální smutnit, cítit strach, cítit hněv nad ohrožením/úbytkem přírody. 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Environmentální žal je pouze formou projekcí našich vnitřních témat. 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Je lépe environmentální žal nevnímat a jen chránit přírodu. Nedívejme se do sebe, pomáhejme. 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82250" y="217950"/>
            <a:ext cx="85206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Co to je environmentální žal a jaké může mít podoby? 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1736538"/>
            <a:ext cx="85206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Smutek, strach, pocit viny, bezmoc, hněv, ztráta smyslu…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50" y="2463750"/>
            <a:ext cx="3050004" cy="243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prispevek_envirozal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8675" y="4174301"/>
            <a:ext cx="969600" cy="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0" y="399075"/>
            <a:ext cx="85206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Jedinečnost každého z nás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1277788"/>
            <a:ext cx="85206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Vliv osobnosti a osobního příběhu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175" y="2173825"/>
            <a:ext cx="3400651" cy="22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155725" y="419800"/>
            <a:ext cx="88536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Typologie žalných 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248200" y="1284651"/>
            <a:ext cx="8520600" cy="3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AutoNum type="arabicPeriod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Typologie lidí s environmentálním žalem. (Aktivní environmentalisté, informovaní lidé, na které dolehla tíha vědomí o environmentální krizi, biologové.)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12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Podobnost s osobním zármutkem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311700" y="1393938"/>
            <a:ext cx="85206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Pět fází klimatického žalu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438" y="2183150"/>
            <a:ext cx="2817125" cy="25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12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V čem se liší od osobního zármutku?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11700" y="1490175"/>
            <a:ext cx="85206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Vlastní podíl na ztrátě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Smutku čelíme bez přestávky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Mimo součást přirozeného cyklu- týká se i budoucích generací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700" y="2967425"/>
            <a:ext cx="3868299" cy="21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12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Je environmentální žal legitimní?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311700" y="1674718"/>
            <a:ext cx="8520600" cy="29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Co je to introjekt? Kulturní introjekt.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" sz="2400">
                <a:latin typeface="Nunito"/>
                <a:ea typeface="Nunito"/>
                <a:cs typeface="Nunito"/>
                <a:sym typeface="Nunito"/>
              </a:rPr>
            </a:br>
            <a:r>
              <a:rPr lang="en" sz="2400">
                <a:latin typeface="Nunito"/>
                <a:ea typeface="Nunito"/>
                <a:cs typeface="Nunito"/>
                <a:sym typeface="Nunito"/>
              </a:rPr>
              <a:t>Co je introjektem moderní liberální civilizace?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Zdraví a nemoc pohledem introjektu.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ctrTitle"/>
          </p:nvPr>
        </p:nvSpPr>
        <p:spPr>
          <a:xfrm>
            <a:off x="311700" y="264375"/>
            <a:ext cx="8520600" cy="12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ven Pro"/>
                <a:ea typeface="Maven Pro"/>
                <a:cs typeface="Maven Pro"/>
                <a:sym typeface="Maven Pro"/>
              </a:rPr>
              <a:t>Fenomén na vzestupu</a:t>
            </a:r>
            <a:endParaRPr sz="36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311700" y="1674712"/>
            <a:ext cx="8520600" cy="23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„Výrazně posílilo vnímání environmentálních hrozeb - to znamená změn klimatu a jejich vliv na úrodu a stěhování lidí po kontinentech a podobně. To byl ještě loni v podstatě marginálně vnímaný problém, který za velmi vážný označovala 38 procent lidí, dneska to je 52 procent lidí.“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(Daniel Prokop, agentura Median)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Předvádění na obrazovce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Maven Pro</vt:lpstr>
      <vt:lpstr>Nunito</vt:lpstr>
      <vt:lpstr>Simple Light</vt:lpstr>
      <vt:lpstr>Environmentální žal a jak s ním naložit</vt:lpstr>
      <vt:lpstr>Tři mýty o environmentálním žalu </vt:lpstr>
      <vt:lpstr>Co to je environmentální žal a jaké může mít podoby? </vt:lpstr>
      <vt:lpstr>Jedinečnost každého z nás</vt:lpstr>
      <vt:lpstr>Typologie žalných </vt:lpstr>
      <vt:lpstr>Podobnost s osobním zármutkem</vt:lpstr>
      <vt:lpstr>V čem se liší od osobního zármutku?</vt:lpstr>
      <vt:lpstr>Je environmentální žal legitimní?</vt:lpstr>
      <vt:lpstr>Fenomén na vzestupu</vt:lpstr>
      <vt:lpstr>Proroci rozkvětu x proroci zániku</vt:lpstr>
      <vt:lpstr>A co věda?</vt:lpstr>
      <vt:lpstr>Jak se s ním vypořádat?</vt:lpstr>
      <vt:lpstr>Konkrétní tipy na závěr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Environmentální žal a jak s ním naložit</dc:title>
  <dc:creator>Binka</dc:creator>
  <cp:lastModifiedBy>Bohuslav Binka</cp:lastModifiedBy>
  <cp:revision>1</cp:revision>
  <dcterms:modified xsi:type="dcterms:W3CDTF">2019-06-11T14:33:07Z</dcterms:modified>
</cp:coreProperties>
</file>