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4" r:id="rId14"/>
    <p:sldId id="259" r:id="rId15"/>
    <p:sldId id="257" r:id="rId16"/>
    <p:sldId id="258" r:id="rId17"/>
    <p:sldId id="272" r:id="rId18"/>
    <p:sldId id="273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55682" autoAdjust="0"/>
  </p:normalViewPr>
  <p:slideViewPr>
    <p:cSldViewPr snapToGrid="0">
      <p:cViewPr varScale="1">
        <p:scale>
          <a:sx n="98" d="100"/>
          <a:sy n="98" d="100"/>
        </p:scale>
        <p:origin x="8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47AF8-8DE6-4E43-9A0A-E9831181E66B}" type="datetimeFigureOut">
              <a:rPr lang="cs-CZ" smtClean="0"/>
              <a:t>01.04.2020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35351-0778-40CD-AB9C-6A0F0FC845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7658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D5E9-87EB-445A-BB61-6F932B8C59B6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9057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D5E9-87EB-445A-BB61-6F932B8C59B6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75201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D5E9-87EB-445A-BB61-6F932B8C59B6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27244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35351-0778-40CD-AB9C-6A0F0FC8455C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75522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35351-0778-40CD-AB9C-6A0F0FC8455C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8920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35351-0778-40CD-AB9C-6A0F0FC8455C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86030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35351-0778-40CD-AB9C-6A0F0FC8455C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10953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35351-0778-40CD-AB9C-6A0F0FC8455C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8931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D5E9-87EB-445A-BB61-6F932B8C59B6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8064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D5E9-87EB-445A-BB61-6F932B8C59B6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4274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D5E9-87EB-445A-BB61-6F932B8C59B6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9127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D5E9-87EB-445A-BB61-6F932B8C59B6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9770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D5E9-87EB-445A-BB61-6F932B8C59B6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4269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D5E9-87EB-445A-BB61-6F932B8C59B6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8399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D5E9-87EB-445A-BB61-6F932B8C59B6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2715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D5E9-87EB-445A-BB61-6F932B8C59B6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2113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FF6A9-BD97-42B7-BF5B-1654617C0AFD}" type="datetimeFigureOut">
              <a:rPr lang="cs-CZ" smtClean="0"/>
              <a:t>01.04.2020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1F333-0BA7-4323-927C-4FDA4D3EDF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094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FF6A9-BD97-42B7-BF5B-1654617C0AFD}" type="datetimeFigureOut">
              <a:rPr lang="cs-CZ" smtClean="0"/>
              <a:t>01.04.2020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1F333-0BA7-4323-927C-4FDA4D3EDF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1688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FF6A9-BD97-42B7-BF5B-1654617C0AFD}" type="datetimeFigureOut">
              <a:rPr lang="cs-CZ" smtClean="0"/>
              <a:t>01.04.2020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1F333-0BA7-4323-927C-4FDA4D3EDF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4353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FF6A9-BD97-42B7-BF5B-1654617C0AFD}" type="datetimeFigureOut">
              <a:rPr lang="cs-CZ" smtClean="0"/>
              <a:t>01.04.2020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1F333-0BA7-4323-927C-4FDA4D3EDF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6260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FF6A9-BD97-42B7-BF5B-1654617C0AFD}" type="datetimeFigureOut">
              <a:rPr lang="cs-CZ" smtClean="0"/>
              <a:t>01.04.2020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1F333-0BA7-4323-927C-4FDA4D3EDF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5303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FF6A9-BD97-42B7-BF5B-1654617C0AFD}" type="datetimeFigureOut">
              <a:rPr lang="cs-CZ" smtClean="0"/>
              <a:t>01.04.2020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1F333-0BA7-4323-927C-4FDA4D3EDF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375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FF6A9-BD97-42B7-BF5B-1654617C0AFD}" type="datetimeFigureOut">
              <a:rPr lang="cs-CZ" smtClean="0"/>
              <a:t>01.04.2020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1F333-0BA7-4323-927C-4FDA4D3EDF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91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FF6A9-BD97-42B7-BF5B-1654617C0AFD}" type="datetimeFigureOut">
              <a:rPr lang="cs-CZ" smtClean="0"/>
              <a:t>01.04.2020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1F333-0BA7-4323-927C-4FDA4D3EDF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1054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FF6A9-BD97-42B7-BF5B-1654617C0AFD}" type="datetimeFigureOut">
              <a:rPr lang="cs-CZ" smtClean="0"/>
              <a:t>01.04.2020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1F333-0BA7-4323-927C-4FDA4D3EDF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1250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FF6A9-BD97-42B7-BF5B-1654617C0AFD}" type="datetimeFigureOut">
              <a:rPr lang="cs-CZ" smtClean="0"/>
              <a:t>01.04.2020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1F333-0BA7-4323-927C-4FDA4D3EDF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7153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FF6A9-BD97-42B7-BF5B-1654617C0AFD}" type="datetimeFigureOut">
              <a:rPr lang="cs-CZ" smtClean="0"/>
              <a:t>01.04.2020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1F333-0BA7-4323-927C-4FDA4D3EDF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3074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FF6A9-BD97-42B7-BF5B-1654617C0AFD}" type="datetimeFigureOut">
              <a:rPr lang="cs-CZ" smtClean="0"/>
              <a:t>01.04.2020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1F333-0BA7-4323-927C-4FDA4D3EDF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1005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ec.europa.eu/clima/policies/eu-climate-action/pact_cs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ec.europa.eu/info/files/commission-proposal-regulation-european-climate-law_cs" TargetMode="Externa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hyperlink" Target="https://ec.europa.eu/commission/presscorner/detail/en/ip_20_17" TargetMode="External"/><Relationship Id="rId11" Type="http://schemas.openxmlformats.org/officeDocument/2006/relationships/image" Target="../media/image1.png"/><Relationship Id="rId5" Type="http://schemas.openxmlformats.org/officeDocument/2006/relationships/hyperlink" Target="https://ec.europa.eu/commission/presscorner/detail/e%20n/ip_19_6691" TargetMode="External"/><Relationship Id="rId10" Type="http://schemas.openxmlformats.org/officeDocument/2006/relationships/hyperlink" Target="http://ec.europa.eu/commission/presscorner/detail/cs/fs_20_437" TargetMode="External"/><Relationship Id="rId4" Type="http://schemas.openxmlformats.org/officeDocument/2006/relationships/notesSlide" Target="../notesSlides/notesSlide16.xml"/><Relationship Id="rId9" Type="http://schemas.openxmlformats.org/officeDocument/2006/relationships/hyperlink" Target="https://ec.europa.eu/info/strategy/priorities-2019-2024/europe-fit-digital-age/european-industrial-strategy_c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://www.nature.cz/publik_syst2/files/92_43_ehs.pdf" TargetMode="External"/><Relationship Id="rId5" Type="http://schemas.openxmlformats.org/officeDocument/2006/relationships/hyperlink" Target="http://www.nature.cz/publik_syst2/files08/2009_147_es.pdf" TargetMode="External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Politika životního prostředí a boj s klimatickou změnou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Veronika Zapletalová</a:t>
            </a:r>
            <a:endParaRPr lang="cs-CZ" dirty="0"/>
          </a:p>
        </p:txBody>
      </p:sp>
      <p:pic>
        <p:nvPicPr>
          <p:cNvPr id="4" name="ZIV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4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90293" y="198952"/>
            <a:ext cx="8621215" cy="926463"/>
          </a:xfrm>
        </p:spPr>
        <p:txBody>
          <a:bodyPr/>
          <a:lstStyle/>
          <a:p>
            <a:r>
              <a:rPr lang="cs-CZ" b="1" dirty="0" smtClean="0"/>
              <a:t>NATURA2000 v ČR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42462" y="1215189"/>
            <a:ext cx="11072548" cy="5510463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chemeClr val="tx1"/>
                </a:solidFill>
              </a:rPr>
              <a:t>Soustava Natura 2000 je </a:t>
            </a:r>
            <a:r>
              <a:rPr lang="cs-CZ" sz="3200" dirty="0" smtClean="0">
                <a:solidFill>
                  <a:schemeClr val="tx1"/>
                </a:solidFill>
              </a:rPr>
              <a:t>tvořena: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3200" u="sng" dirty="0" smtClean="0">
                <a:solidFill>
                  <a:schemeClr val="tx1"/>
                </a:solidFill>
              </a:rPr>
              <a:t>1) </a:t>
            </a:r>
            <a:r>
              <a:rPr lang="cs-CZ" sz="3200" u="sng" dirty="0">
                <a:solidFill>
                  <a:schemeClr val="tx1"/>
                </a:solidFill>
              </a:rPr>
              <a:t>evropsky významnými lokalitami (EVL</a:t>
            </a:r>
            <a:r>
              <a:rPr lang="cs-CZ" sz="3200" u="sng" dirty="0" smtClean="0">
                <a:solidFill>
                  <a:schemeClr val="tx1"/>
                </a:solidFill>
              </a:rPr>
              <a:t>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3000" dirty="0" smtClean="0">
                <a:solidFill>
                  <a:schemeClr val="tx1"/>
                </a:solidFill>
              </a:rPr>
              <a:t>ČR 2018: </a:t>
            </a:r>
            <a:r>
              <a:rPr lang="cs-CZ" sz="3200" dirty="0"/>
              <a:t>1 112 </a:t>
            </a:r>
            <a:r>
              <a:rPr lang="cs-CZ" sz="3200" dirty="0" smtClean="0"/>
              <a:t>lokalit</a:t>
            </a:r>
            <a:endParaRPr lang="cs-CZ" sz="3000" dirty="0" smtClean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3200" u="sng" dirty="0" smtClean="0">
                <a:solidFill>
                  <a:schemeClr val="tx1"/>
                </a:solidFill>
              </a:rPr>
              <a:t>2) </a:t>
            </a:r>
            <a:r>
              <a:rPr lang="cs-CZ" sz="3200" u="sng" dirty="0">
                <a:solidFill>
                  <a:schemeClr val="tx1"/>
                </a:solidFill>
              </a:rPr>
              <a:t>ptačími oblastmi (PO</a:t>
            </a:r>
            <a:r>
              <a:rPr lang="cs-CZ" sz="3200" u="sng" dirty="0" smtClean="0">
                <a:solidFill>
                  <a:schemeClr val="tx1"/>
                </a:solidFill>
              </a:rPr>
              <a:t>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3000" dirty="0" smtClean="0">
                <a:solidFill>
                  <a:schemeClr val="tx1"/>
                </a:solidFill>
              </a:rPr>
              <a:t>ČR 2018: 41 ptačích lokalit</a:t>
            </a:r>
          </a:p>
          <a:p>
            <a:pPr marL="914400" lvl="2" indent="0" algn="just">
              <a:buNone/>
            </a:pPr>
            <a:r>
              <a:rPr lang="cs-CZ" sz="3200" dirty="0" smtClean="0">
                <a:solidFill>
                  <a:schemeClr val="tx1"/>
                </a:solidFill>
              </a:rPr>
              <a:t>státy </a:t>
            </a:r>
            <a:r>
              <a:rPr lang="cs-CZ" sz="3200" dirty="0">
                <a:solidFill>
                  <a:schemeClr val="tx1"/>
                </a:solidFill>
              </a:rPr>
              <a:t>informují Evropskou komisi o lokalitách soustavy Natura 2000 prostřednictvím takzvaného SDF (Standard Data </a:t>
            </a:r>
            <a:r>
              <a:rPr lang="cs-CZ" sz="3200" dirty="0" err="1">
                <a:solidFill>
                  <a:schemeClr val="tx1"/>
                </a:solidFill>
              </a:rPr>
              <a:t>Form</a:t>
            </a:r>
            <a:r>
              <a:rPr lang="cs-CZ" sz="3200" dirty="0">
                <a:solidFill>
                  <a:schemeClr val="tx1"/>
                </a:solidFill>
              </a:rPr>
              <a:t>).</a:t>
            </a:r>
            <a:endParaRPr lang="cs-CZ" sz="3200" dirty="0" smtClean="0">
              <a:solidFill>
                <a:schemeClr val="tx1"/>
              </a:solidFill>
            </a:endParaRPr>
          </a:p>
          <a:p>
            <a:pPr lvl="2">
              <a:buFont typeface="Arial" panose="020B0604020202020204" pitchFamily="34" charset="0"/>
              <a:buChar char="•"/>
            </a:pPr>
            <a:endParaRPr lang="cs-CZ" sz="3200" dirty="0" smtClean="0"/>
          </a:p>
          <a:p>
            <a:pPr lvl="1">
              <a:buFont typeface="Arial" panose="020B0604020202020204" pitchFamily="34" charset="0"/>
              <a:buChar char="•"/>
            </a:pPr>
            <a:endParaRPr lang="cs-CZ" sz="2800" dirty="0" smtClean="0"/>
          </a:p>
        </p:txBody>
      </p:sp>
      <p:pic>
        <p:nvPicPr>
          <p:cNvPr id="4" name="ZIV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44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2202" y="140677"/>
            <a:ext cx="8433644" cy="742462"/>
          </a:xfrm>
        </p:spPr>
        <p:txBody>
          <a:bodyPr/>
          <a:lstStyle/>
          <a:p>
            <a:r>
              <a:rPr lang="cs-CZ" b="1" dirty="0" smtClean="0"/>
              <a:t>Natura 2000 v ČR</a:t>
            </a:r>
            <a:endParaRPr lang="cs-CZ" b="1" dirty="0"/>
          </a:p>
        </p:txBody>
      </p:sp>
      <p:pic>
        <p:nvPicPr>
          <p:cNvPr id="4100" name="Picture 4" descr="http://www.cenia.cz/rocenka05/img/b5_020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838" y="813451"/>
            <a:ext cx="10219818" cy="597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084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4817" y="153326"/>
            <a:ext cx="7870937" cy="781538"/>
          </a:xfrm>
        </p:spPr>
        <p:txBody>
          <a:bodyPr/>
          <a:lstStyle/>
          <a:p>
            <a:r>
              <a:rPr lang="cs-CZ" b="1" dirty="0" smtClean="0"/>
              <a:t>Obsah politiky – REACH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9508" y="950495"/>
            <a:ext cx="10904839" cy="5510463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cs-CZ" altLang="cs-CZ" sz="2400" b="1" dirty="0" smtClean="0">
                <a:solidFill>
                  <a:schemeClr val="accent1"/>
                </a:solidFill>
              </a:rPr>
              <a:t>REACH= </a:t>
            </a:r>
            <a:r>
              <a:rPr lang="cs-CZ" altLang="cs-CZ" sz="2400" i="1" dirty="0" smtClean="0">
                <a:solidFill>
                  <a:schemeClr val="accent1"/>
                </a:solidFill>
              </a:rPr>
              <a:t>Nařízení </a:t>
            </a:r>
            <a:r>
              <a:rPr lang="cs-CZ" altLang="cs-CZ" sz="2400" i="1" dirty="0">
                <a:solidFill>
                  <a:schemeClr val="accent1"/>
                </a:solidFill>
              </a:rPr>
              <a:t>Evropského parlamentu a Rady (ES) č. 1907/2006 o registraci, hodnocení, povolování a omezování chemických látek</a:t>
            </a:r>
            <a:r>
              <a:rPr lang="cs-CZ" altLang="cs-CZ" sz="2400" i="1" dirty="0" smtClean="0">
                <a:solidFill>
                  <a:schemeClr val="accent1"/>
                </a:solidFill>
              </a:rPr>
              <a:t>, o </a:t>
            </a:r>
            <a:r>
              <a:rPr lang="cs-CZ" altLang="cs-CZ" sz="2400" i="1" dirty="0">
                <a:solidFill>
                  <a:schemeClr val="accent1"/>
                </a:solidFill>
              </a:rPr>
              <a:t>zřízení Evropské agentury pro chemické látky</a:t>
            </a:r>
            <a:endParaRPr lang="cs-CZ" sz="2400" i="1" dirty="0" smtClean="0">
              <a:solidFill>
                <a:schemeClr val="accent1"/>
              </a:solidFill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cs-CZ" sz="2000" b="1" u="sng" dirty="0" smtClean="0">
                <a:solidFill>
                  <a:schemeClr val="tx1"/>
                </a:solidFill>
              </a:rPr>
              <a:t>Cíl: </a:t>
            </a:r>
            <a:r>
              <a:rPr lang="cs-CZ" sz="1800" b="1" i="1" dirty="0" smtClean="0"/>
              <a:t>zlepšit </a:t>
            </a:r>
            <a:r>
              <a:rPr lang="cs-CZ" sz="1800" b="1" i="1" dirty="0"/>
              <a:t>ochranu lidského zdraví a životního prostředí před riziky, která mohou představovat chemické látky v době, kdy se stále zvyšuje konkurenční soupeření mezi podniky chemického průmyslu v EU. Rovněž podporuje alternativní metody pro hodnocení rizik látek s ohledem na snížení počtu zkoušek na zvířatech</a:t>
            </a:r>
            <a:r>
              <a:rPr lang="cs-CZ" sz="1800" b="1" i="1" dirty="0" smtClean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000" dirty="0" smtClean="0">
                <a:solidFill>
                  <a:schemeClr val="tx1"/>
                </a:solidFill>
              </a:rPr>
              <a:t>Toto </a:t>
            </a:r>
            <a:r>
              <a:rPr lang="cs-CZ" altLang="cs-CZ" sz="2000" dirty="0">
                <a:solidFill>
                  <a:schemeClr val="tx1"/>
                </a:solidFill>
              </a:rPr>
              <a:t>nařízení </a:t>
            </a:r>
            <a:r>
              <a:rPr lang="cs-CZ" altLang="cs-CZ" sz="2000" dirty="0" smtClean="0">
                <a:solidFill>
                  <a:schemeClr val="tx1"/>
                </a:solidFill>
              </a:rPr>
              <a:t>zahrnuje </a:t>
            </a:r>
            <a:r>
              <a:rPr lang="cs-CZ" altLang="cs-CZ" sz="2000" dirty="0">
                <a:solidFill>
                  <a:schemeClr val="tx1"/>
                </a:solidFill>
              </a:rPr>
              <a:t>veškeré povinnosti registrace, hodnocení, povolování a omezovaní chemických látek a přípravků v rámci Evropské unie. Jedná se o zcela novou evropskou strategii v oblasti chemických látek a přípravků</a:t>
            </a:r>
            <a:r>
              <a:rPr lang="cs-CZ" altLang="cs-CZ" sz="2000" dirty="0" smtClean="0">
                <a:solidFill>
                  <a:schemeClr val="tx1"/>
                </a:solidFill>
              </a:rPr>
              <a:t>. + právo na informace pro spotřebitele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000" dirty="0" smtClean="0">
                <a:solidFill>
                  <a:schemeClr val="tx1"/>
                </a:solidFill>
              </a:rPr>
              <a:t>Registrace</a:t>
            </a:r>
            <a:r>
              <a:rPr lang="cs-CZ" altLang="cs-CZ" sz="2000" dirty="0">
                <a:solidFill>
                  <a:schemeClr val="tx1"/>
                </a:solidFill>
              </a:rPr>
              <a:t>, hodnocení, povolování a omezování </a:t>
            </a:r>
            <a:r>
              <a:rPr lang="cs-CZ" altLang="cs-CZ" sz="2000" dirty="0" smtClean="0">
                <a:solidFill>
                  <a:schemeClr val="tx1"/>
                </a:solidFill>
              </a:rPr>
              <a:t>chemických látek u </a:t>
            </a:r>
            <a:r>
              <a:rPr lang="cs-CZ" altLang="cs-CZ" sz="2000" b="1" dirty="0">
                <a:solidFill>
                  <a:schemeClr val="accent1"/>
                </a:solidFill>
              </a:rPr>
              <a:t>Evropské agentury pro chemické </a:t>
            </a:r>
            <a:r>
              <a:rPr lang="cs-CZ" altLang="cs-CZ" sz="2000" b="1" dirty="0" smtClean="0">
                <a:solidFill>
                  <a:schemeClr val="accent1"/>
                </a:solidFill>
              </a:rPr>
              <a:t>látky (ECHA)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000" dirty="0" smtClean="0">
                <a:solidFill>
                  <a:schemeClr val="tx1"/>
                </a:solidFill>
              </a:rPr>
              <a:t>Cca </a:t>
            </a:r>
            <a:r>
              <a:rPr lang="cs-CZ" sz="2000" dirty="0"/>
              <a:t>30 tisíc chemických látek a jejich </a:t>
            </a:r>
            <a:r>
              <a:rPr lang="cs-CZ" sz="2000" dirty="0" smtClean="0"/>
              <a:t>sloučenin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000" dirty="0" smtClean="0">
                <a:solidFill>
                  <a:schemeClr val="tx1"/>
                </a:solidFill>
              </a:rPr>
              <a:t>Kritika: dopad na průmysl, malá úroveň ochrany, „princip náhrady</a:t>
            </a:r>
            <a:r>
              <a:rPr lang="cs-CZ" altLang="cs-CZ" sz="2000" dirty="0" smtClean="0">
                <a:solidFill>
                  <a:schemeClr val="tx1"/>
                </a:solidFill>
              </a:rPr>
              <a:t>“</a:t>
            </a:r>
            <a:endParaRPr lang="cs-CZ" sz="2000" dirty="0" smtClean="0"/>
          </a:p>
        </p:txBody>
      </p:sp>
      <p:pic>
        <p:nvPicPr>
          <p:cNvPr id="5" name="ZIV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2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Boj proti změně klimatu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10748"/>
            <a:ext cx="10515600" cy="4666215"/>
          </a:xfrm>
        </p:spPr>
        <p:txBody>
          <a:bodyPr/>
          <a:lstStyle/>
          <a:p>
            <a:r>
              <a:rPr lang="cs-CZ" dirty="0" smtClean="0"/>
              <a:t>3 dlouhodobé strategie: cíle pro rok 2020 (2008), cíle pro rok 2030 (2014), cíle pro rok 2050 (2018)</a:t>
            </a:r>
          </a:p>
          <a:p>
            <a:endParaRPr lang="cs-CZ" dirty="0"/>
          </a:p>
        </p:txBody>
      </p:sp>
      <p:pic>
        <p:nvPicPr>
          <p:cNvPr id="3075" name="Picture 3" descr="rámec do 20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14" y="2418507"/>
            <a:ext cx="10883486" cy="375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2398643" y="6176963"/>
            <a:ext cx="7752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Podrobněji: přednáška o energetické politice EU</a:t>
            </a:r>
            <a:endParaRPr lang="cs-CZ" dirty="0"/>
          </a:p>
        </p:txBody>
      </p:sp>
      <p:pic>
        <p:nvPicPr>
          <p:cNvPr id="9" name="ZIV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8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55430" y="2170479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Aktuální debata: </a:t>
            </a:r>
            <a:br>
              <a:rPr lang="cs-CZ" dirty="0" smtClean="0"/>
            </a:br>
            <a:r>
              <a:rPr lang="cs-CZ" dirty="0" smtClean="0"/>
              <a:t>na cestě k uhlíkové neutralitě?</a:t>
            </a:r>
            <a:endParaRPr lang="cs-CZ" dirty="0"/>
          </a:p>
        </p:txBody>
      </p:sp>
      <p:pic>
        <p:nvPicPr>
          <p:cNvPr id="4" name="ZIV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Zelená dohoda pro Evropu (</a:t>
            </a:r>
            <a:r>
              <a:rPr lang="cs-CZ" dirty="0" err="1" smtClean="0"/>
              <a:t>European</a:t>
            </a:r>
            <a:r>
              <a:rPr lang="cs-CZ" dirty="0" smtClean="0"/>
              <a:t> Green </a:t>
            </a:r>
            <a:r>
              <a:rPr lang="cs-CZ" dirty="0" err="1" smtClean="0"/>
              <a:t>Deal</a:t>
            </a:r>
            <a:r>
              <a:rPr lang="cs-CZ" dirty="0" smtClean="0"/>
              <a:t>, EGD)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55262"/>
            <a:ext cx="10515600" cy="4621701"/>
          </a:xfrm>
        </p:spPr>
        <p:txBody>
          <a:bodyPr/>
          <a:lstStyle/>
          <a:p>
            <a:r>
              <a:rPr lang="cs-CZ" dirty="0" smtClean="0"/>
              <a:t>11. prosince 2019: EK </a:t>
            </a:r>
            <a:r>
              <a:rPr lang="en-US" dirty="0" smtClean="0"/>
              <a:t>COMMUNICATION FROM THE COMMISSION TO THE EUROPEAN PARLIAMENT, THE EUROPEAN COUNCIL, THE COUNCIL, THE EUROPEAN ECONOMIC AND SOCIAL COMMITTEE AND THE COMMITTEE OF THE REGIONS The European Green Deal</a:t>
            </a:r>
            <a:r>
              <a:rPr lang="cs-CZ" dirty="0" smtClean="0"/>
              <a:t> COM(2019) 640 </a:t>
            </a:r>
            <a:r>
              <a:rPr lang="cs-CZ" dirty="0" err="1" smtClean="0"/>
              <a:t>final</a:t>
            </a:r>
            <a:endParaRPr lang="cs-CZ" dirty="0" smtClean="0"/>
          </a:p>
          <a:p>
            <a:pPr lvl="1"/>
            <a:r>
              <a:rPr lang="en-US" dirty="0"/>
              <a:t>“man on the moon </a:t>
            </a:r>
            <a:r>
              <a:rPr lang="en-US" dirty="0" err="1" smtClean="0"/>
              <a:t>moment”project</a:t>
            </a:r>
            <a:r>
              <a:rPr lang="en-US" dirty="0"/>
              <a:t> </a:t>
            </a:r>
            <a:r>
              <a:rPr lang="cs-CZ" dirty="0" smtClean="0"/>
              <a:t>(</a:t>
            </a:r>
            <a:r>
              <a:rPr lang="cs-CZ" dirty="0"/>
              <a:t>von der </a:t>
            </a:r>
            <a:r>
              <a:rPr lang="cs-CZ" dirty="0" err="1" smtClean="0"/>
              <a:t>Leyen</a:t>
            </a:r>
            <a:r>
              <a:rPr lang="cs-CZ" dirty="0" smtClean="0"/>
              <a:t>, 2019)</a:t>
            </a:r>
          </a:p>
          <a:p>
            <a:r>
              <a:rPr lang="cs-CZ" dirty="0" smtClean="0"/>
              <a:t>Cíl: snaha učinit Evropu prvním neutrálním kontinentem (tzn. do roku </a:t>
            </a:r>
            <a:r>
              <a:rPr lang="pt-BR" dirty="0" smtClean="0"/>
              <a:t>2050 nebudou</a:t>
            </a:r>
            <a:r>
              <a:rPr lang="cs-CZ" dirty="0" smtClean="0"/>
              <a:t> členské země</a:t>
            </a:r>
            <a:r>
              <a:rPr lang="pt-BR" dirty="0" smtClean="0"/>
              <a:t> </a:t>
            </a:r>
            <a:r>
              <a:rPr lang="pt-BR" dirty="0"/>
              <a:t>produkovat žádné čisté emise skleníkových </a:t>
            </a:r>
            <a:r>
              <a:rPr lang="pt-BR" dirty="0" smtClean="0"/>
              <a:t>plynů</a:t>
            </a:r>
            <a:r>
              <a:rPr lang="cs-CZ" dirty="0" smtClean="0"/>
              <a:t>)</a:t>
            </a:r>
          </a:p>
          <a:p>
            <a:r>
              <a:rPr lang="cs-CZ" dirty="0" smtClean="0"/>
              <a:t>Dlouhodobá strategie, plánován je re-design nástrojů a cca 50 iniciativ</a:t>
            </a:r>
          </a:p>
          <a:p>
            <a:endParaRPr lang="cs-CZ" dirty="0"/>
          </a:p>
        </p:txBody>
      </p:sp>
      <p:pic>
        <p:nvPicPr>
          <p:cNvPr id="4" name="ZIV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58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ergypost.eu/wp-content/uploads/2019/12/word-image-4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544" y="443400"/>
            <a:ext cx="9527686" cy="598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IV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5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8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 čeho bude EGD financován?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zřízení tzv. mechanismu spravedlivého přechodu (Just </a:t>
            </a:r>
            <a:r>
              <a:rPr lang="cs-CZ" dirty="0" err="1"/>
              <a:t>Transition</a:t>
            </a:r>
            <a:r>
              <a:rPr lang="cs-CZ" dirty="0"/>
              <a:t> </a:t>
            </a:r>
            <a:r>
              <a:rPr lang="cs-CZ" dirty="0" err="1"/>
              <a:t>Mechanism</a:t>
            </a:r>
            <a:r>
              <a:rPr lang="cs-CZ" dirty="0" smtClean="0"/>
              <a:t>):</a:t>
            </a:r>
          </a:p>
          <a:p>
            <a:pPr lvl="1"/>
            <a:r>
              <a:rPr lang="cs-CZ" b="1" dirty="0"/>
              <a:t>Fond pro spravedlivou transformaci (Just </a:t>
            </a:r>
            <a:r>
              <a:rPr lang="cs-CZ" b="1" dirty="0" err="1"/>
              <a:t>Transition</a:t>
            </a:r>
            <a:r>
              <a:rPr lang="cs-CZ" b="1" dirty="0"/>
              <a:t> </a:t>
            </a:r>
            <a:r>
              <a:rPr lang="cs-CZ" b="1" dirty="0" err="1"/>
              <a:t>Fund</a:t>
            </a:r>
            <a:r>
              <a:rPr lang="cs-CZ" b="1" dirty="0"/>
              <a:t>, JTF</a:t>
            </a:r>
            <a:r>
              <a:rPr lang="cs-CZ" b="1" dirty="0" smtClean="0"/>
              <a:t>)</a:t>
            </a:r>
            <a:endParaRPr lang="cs-CZ" b="1" dirty="0"/>
          </a:p>
          <a:p>
            <a:pPr lvl="1"/>
            <a:r>
              <a:rPr lang="cs-CZ" b="1" dirty="0" smtClean="0"/>
              <a:t>Program </a:t>
            </a:r>
            <a:r>
              <a:rPr lang="cs-CZ" b="1" dirty="0" err="1"/>
              <a:t>InvestEU</a:t>
            </a:r>
            <a:r>
              <a:rPr lang="cs-CZ" b="1" dirty="0"/>
              <a:t>, který bude disponovat penězi Evropské investiční banky</a:t>
            </a:r>
          </a:p>
          <a:p>
            <a:pPr lvl="1"/>
            <a:r>
              <a:rPr lang="cs-CZ" b="1" dirty="0"/>
              <a:t>Vlastní kapitál Evropské investiční banky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ZIV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7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5104" y="-140425"/>
            <a:ext cx="10515600" cy="1325563"/>
          </a:xfrm>
        </p:spPr>
        <p:txBody>
          <a:bodyPr/>
          <a:lstStyle/>
          <a:p>
            <a:r>
              <a:rPr lang="cs-CZ" dirty="0" err="1" smtClean="0"/>
              <a:t>Road</a:t>
            </a:r>
            <a:r>
              <a:rPr lang="cs-CZ" dirty="0" smtClean="0"/>
              <a:t> Map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410816" y="954157"/>
            <a:ext cx="1162215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b="1" i="0" dirty="0" smtClean="0">
                <a:solidFill>
                  <a:srgbClr val="575757"/>
                </a:solidFill>
                <a:effectLst/>
                <a:latin typeface="Arial" panose="020B0604020202020204" pitchFamily="34" charset="0"/>
              </a:rPr>
              <a:t>11. prosince 2019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0" i="0" dirty="0" smtClean="0">
                <a:solidFill>
                  <a:srgbClr val="575757"/>
                </a:solidFill>
                <a:effectLst/>
                <a:latin typeface="Arial" panose="020B0604020202020204" pitchFamily="34" charset="0"/>
              </a:rPr>
              <a:t>Prezentována </a:t>
            </a:r>
            <a:r>
              <a:rPr lang="cs-CZ" b="0" i="0" u="sng" dirty="0" smtClean="0">
                <a:solidFill>
                  <a:srgbClr val="004494"/>
                </a:solidFill>
                <a:effectLst/>
                <a:latin typeface="Arial" panose="020B0604020202020204" pitchFamily="34" charset="0"/>
                <a:hlinkClick r:id="rId5"/>
              </a:rPr>
              <a:t>Zelená dohoda pro Evropu</a:t>
            </a:r>
            <a:endParaRPr lang="cs-CZ" b="0" i="0" dirty="0" smtClean="0">
              <a:solidFill>
                <a:srgbClr val="575757"/>
              </a:solidFill>
              <a:effectLst/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b="1" i="0" dirty="0" smtClean="0">
                <a:solidFill>
                  <a:srgbClr val="575757"/>
                </a:solidFill>
                <a:effectLst/>
                <a:latin typeface="Arial" panose="020B0604020202020204" pitchFamily="34" charset="0"/>
              </a:rPr>
              <a:t>14. ledna 2020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0" i="0" dirty="0" smtClean="0">
                <a:solidFill>
                  <a:srgbClr val="575757"/>
                </a:solidFill>
                <a:effectLst/>
                <a:latin typeface="Arial" panose="020B0604020202020204" pitchFamily="34" charset="0"/>
              </a:rPr>
              <a:t>Prezentován </a:t>
            </a:r>
            <a:r>
              <a:rPr lang="cs-CZ" b="0" i="0" u="sng" dirty="0" smtClean="0">
                <a:solidFill>
                  <a:srgbClr val="004494"/>
                </a:solidFill>
                <a:effectLst/>
                <a:latin typeface="Arial" panose="020B0604020202020204" pitchFamily="34" charset="0"/>
                <a:hlinkClick r:id="rId6"/>
              </a:rPr>
              <a:t>investiční plán Zelené dohody pro Evropu a mechanismus pro spravedlivou transformaci</a:t>
            </a:r>
            <a:endParaRPr lang="cs-CZ" b="0" i="0" dirty="0" smtClean="0">
              <a:solidFill>
                <a:srgbClr val="575757"/>
              </a:solidFill>
              <a:effectLst/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b="1" i="0" dirty="0" smtClean="0">
                <a:solidFill>
                  <a:srgbClr val="575757"/>
                </a:solidFill>
                <a:effectLst/>
                <a:latin typeface="Arial" panose="020B0604020202020204" pitchFamily="34" charset="0"/>
              </a:rPr>
              <a:t>4. března 2020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0" i="0" dirty="0" smtClean="0">
                <a:solidFill>
                  <a:srgbClr val="575757"/>
                </a:solidFill>
                <a:effectLst/>
                <a:latin typeface="Arial" panose="020B0604020202020204" pitchFamily="34" charset="0"/>
              </a:rPr>
              <a:t>Předložen návrh prvního zákona o klimatu, který má pomoci zajistit, aby </a:t>
            </a:r>
            <a:r>
              <a:rPr lang="cs-CZ" b="0" i="0" u="sng" dirty="0" smtClean="0">
                <a:solidFill>
                  <a:srgbClr val="004494"/>
                </a:solidFill>
                <a:effectLst/>
                <a:latin typeface="Arial" panose="020B0604020202020204" pitchFamily="34" charset="0"/>
                <a:hlinkClick r:id="rId7"/>
              </a:rPr>
              <a:t>Evropská unie stala do roku 2050 klimaticky neutrální</a:t>
            </a:r>
            <a:endParaRPr lang="cs-CZ" b="0" i="0" dirty="0" smtClean="0">
              <a:solidFill>
                <a:srgbClr val="575757"/>
              </a:solidFill>
              <a:effectLst/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b="0" i="0" dirty="0" smtClean="0">
                <a:solidFill>
                  <a:srgbClr val="575757"/>
                </a:solidFill>
                <a:effectLst/>
                <a:latin typeface="Arial" panose="020B0604020202020204" pitchFamily="34" charset="0"/>
              </a:rPr>
              <a:t>Návrh </a:t>
            </a:r>
            <a:r>
              <a:rPr lang="cs-CZ" b="0" i="0" u="sng" dirty="0" smtClean="0">
                <a:solidFill>
                  <a:srgbClr val="004494"/>
                </a:solidFill>
                <a:effectLst/>
                <a:latin typeface="Arial" panose="020B0604020202020204" pitchFamily="34" charset="0"/>
                <a:hlinkClick r:id="rId8"/>
              </a:rPr>
              <a:t>evropského klimatického paktu</a:t>
            </a:r>
            <a:r>
              <a:rPr lang="cs-CZ" b="0" i="0" dirty="0" smtClean="0">
                <a:solidFill>
                  <a:srgbClr val="575757"/>
                </a:solidFill>
                <a:effectLst/>
                <a:latin typeface="Arial" panose="020B0604020202020204" pitchFamily="34" charset="0"/>
              </a:rPr>
              <a:t> má kormě jiného spojit úsilí regionů, místních komunit, občanské společnosti, podniků a škol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i="0" dirty="0" smtClean="0">
                <a:solidFill>
                  <a:srgbClr val="575757"/>
                </a:solidFill>
                <a:effectLst/>
                <a:latin typeface="Arial" panose="020B0604020202020204" pitchFamily="34" charset="0"/>
              </a:rPr>
              <a:t>10. března 2020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0" i="0" dirty="0" smtClean="0">
                <a:solidFill>
                  <a:srgbClr val="575757"/>
                </a:solidFill>
                <a:effectLst/>
                <a:latin typeface="Arial" panose="020B0604020202020204" pitchFamily="34" charset="0"/>
              </a:rPr>
              <a:t>Přijata </a:t>
            </a:r>
            <a:r>
              <a:rPr lang="cs-CZ" b="0" i="0" u="sng" dirty="0" smtClean="0">
                <a:solidFill>
                  <a:srgbClr val="004494"/>
                </a:solidFill>
                <a:effectLst/>
                <a:latin typeface="Arial" panose="020B0604020202020204" pitchFamily="34" charset="0"/>
                <a:hlinkClick r:id="rId9"/>
              </a:rPr>
              <a:t>evropská průmyslová strategie</a:t>
            </a:r>
            <a:r>
              <a:rPr lang="cs-CZ" b="0" i="0" dirty="0" smtClean="0">
                <a:solidFill>
                  <a:srgbClr val="575757"/>
                </a:solidFill>
                <a:effectLst/>
                <a:latin typeface="Arial" panose="020B0604020202020204" pitchFamily="34" charset="0"/>
              </a:rPr>
              <a:t> – plán, který má hospodářství připravit na budoucí roky.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i="0" dirty="0" smtClean="0">
                <a:solidFill>
                  <a:srgbClr val="575757"/>
                </a:solidFill>
                <a:effectLst/>
                <a:latin typeface="Arial" panose="020B0604020202020204" pitchFamily="34" charset="0"/>
              </a:rPr>
              <a:t>11. března 2020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0" i="0" dirty="0" smtClean="0">
                <a:solidFill>
                  <a:srgbClr val="575757"/>
                </a:solidFill>
                <a:effectLst/>
                <a:latin typeface="Arial" panose="020B0604020202020204" pitchFamily="34" charset="0"/>
              </a:rPr>
              <a:t>Předložen </a:t>
            </a:r>
            <a:r>
              <a:rPr lang="cs-CZ" b="0" i="0" u="sng" dirty="0" smtClean="0">
                <a:solidFill>
                  <a:srgbClr val="004494"/>
                </a:solidFill>
                <a:effectLst/>
                <a:latin typeface="Arial" panose="020B0604020202020204" pitchFamily="34" charset="0"/>
                <a:hlinkClick r:id="rId10"/>
              </a:rPr>
              <a:t>návrh akčního plánu EU</a:t>
            </a:r>
            <a:r>
              <a:rPr lang="cs-CZ" b="0" i="0" dirty="0" smtClean="0">
                <a:solidFill>
                  <a:srgbClr val="575757"/>
                </a:solidFill>
                <a:effectLst/>
                <a:latin typeface="Arial" panose="020B0604020202020204" pitchFamily="34" charset="0"/>
              </a:rPr>
              <a:t> pro oběhové hospodářství, který se zaměřuje na udržitelné využívání zdrojů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i="0" dirty="0" smtClean="0">
                <a:solidFill>
                  <a:srgbClr val="575757"/>
                </a:solidFill>
                <a:effectLst/>
                <a:latin typeface="Arial" panose="020B0604020202020204" pitchFamily="34" charset="0"/>
              </a:rPr>
              <a:t>Duben 2020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0" i="0" dirty="0" smtClean="0">
                <a:solidFill>
                  <a:srgbClr val="575757"/>
                </a:solidFill>
                <a:effectLst/>
                <a:latin typeface="Arial" panose="020B0604020202020204" pitchFamily="34" charset="0"/>
              </a:rPr>
              <a:t>Předložena strategie „Od zemědělce ke spotřebiteli“, jejímž účelem je lépe zajistit udržitelnost našich potravinových systémů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i="0" dirty="0" smtClean="0">
                <a:solidFill>
                  <a:srgbClr val="575757"/>
                </a:solidFill>
                <a:effectLst/>
                <a:latin typeface="Arial" panose="020B0604020202020204" pitchFamily="34" charset="0"/>
              </a:rPr>
              <a:t>Duben 2020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0" i="0" dirty="0" smtClean="0">
                <a:solidFill>
                  <a:srgbClr val="575757"/>
                </a:solidFill>
                <a:effectLst/>
                <a:latin typeface="Arial" panose="020B0604020202020204" pitchFamily="34" charset="0"/>
              </a:rPr>
              <a:t>Prezentována strategie EU v oblasti biologické rozmanitosti do roku 2030 zaměřená na ochranu ohrožených přírodních zdrojů naší planety</a:t>
            </a:r>
            <a:endParaRPr lang="cs-CZ" b="0" i="0" dirty="0">
              <a:solidFill>
                <a:srgbClr val="575757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6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01969" y="173006"/>
            <a:ext cx="10122227" cy="1280890"/>
          </a:xfrm>
        </p:spPr>
        <p:txBody>
          <a:bodyPr>
            <a:normAutofit/>
          </a:bodyPr>
          <a:lstStyle/>
          <a:p>
            <a:r>
              <a:rPr lang="cs-CZ" b="1" dirty="0" smtClean="0"/>
              <a:t>Politika ochrany životního prostředí – vývoj I.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62708" y="1453896"/>
            <a:ext cx="11369533" cy="4685837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endParaRPr lang="cs-CZ" sz="20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 smtClean="0"/>
              <a:t>Cíl: </a:t>
            </a:r>
            <a:r>
              <a:rPr lang="cs-CZ" sz="2400" dirty="0" smtClean="0">
                <a:solidFill>
                  <a:schemeClr val="accent1"/>
                </a:solidFill>
              </a:rPr>
              <a:t>podporovat ekologické </a:t>
            </a:r>
            <a:r>
              <a:rPr lang="cs-CZ" sz="2400" dirty="0">
                <a:solidFill>
                  <a:schemeClr val="accent1"/>
                </a:solidFill>
              </a:rPr>
              <a:t>aspekty v hospodářství EU, chránit přírodu, zdraví a kvalitu života lidí v EU</a:t>
            </a:r>
            <a:r>
              <a:rPr lang="cs-CZ" sz="2400" dirty="0" smtClean="0">
                <a:solidFill>
                  <a:schemeClr val="accent1"/>
                </a:solidFill>
              </a:rPr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 smtClean="0"/>
              <a:t>Jedna z nejmladších unijních politik, variace podob v průběhu vývoje EI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b="1" dirty="0" smtClean="0"/>
              <a:t>70. a 80. </a:t>
            </a:r>
            <a:r>
              <a:rPr lang="cs-CZ" sz="2400" b="1" dirty="0"/>
              <a:t>léta: </a:t>
            </a:r>
            <a:r>
              <a:rPr lang="cs-CZ" sz="2400" dirty="0"/>
              <a:t>klasická ekologická </a:t>
            </a:r>
            <a:r>
              <a:rPr lang="cs-CZ" sz="2400" dirty="0" smtClean="0"/>
              <a:t>témata</a:t>
            </a:r>
            <a:r>
              <a:rPr lang="cs-CZ" sz="2400" dirty="0"/>
              <a:t> </a:t>
            </a:r>
            <a:r>
              <a:rPr lang="cs-CZ" sz="2400" dirty="0" smtClean="0"/>
              <a:t>(ochrana </a:t>
            </a:r>
            <a:r>
              <a:rPr lang="cs-CZ" sz="2400" dirty="0"/>
              <a:t>živočišných a rostlinných </a:t>
            </a:r>
            <a:r>
              <a:rPr lang="cs-CZ" sz="2400" dirty="0" smtClean="0"/>
              <a:t>druhů, snaha o zlepšování </a:t>
            </a:r>
            <a:r>
              <a:rPr lang="cs-CZ" sz="2400" dirty="0"/>
              <a:t>kvality ovzduší a </a:t>
            </a:r>
            <a:r>
              <a:rPr lang="cs-CZ" sz="2400" dirty="0" smtClean="0"/>
              <a:t>vody, atd.)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 smtClean="0"/>
              <a:t>Paříž 1972 – Evropská rada vyzvala Komisi k přípravě politiky (zasedání OSN) -) Komise zahájila akční programy (</a:t>
            </a:r>
            <a:r>
              <a:rPr lang="cs-CZ" sz="2400" dirty="0"/>
              <a:t>Evropský akční </a:t>
            </a:r>
            <a:r>
              <a:rPr lang="cs-CZ" sz="2400" dirty="0" smtClean="0"/>
              <a:t>program 1973 – 1976…)</a:t>
            </a:r>
          </a:p>
        </p:txBody>
      </p:sp>
      <p:pic>
        <p:nvPicPr>
          <p:cNvPr id="4" name="ZIV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2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6325" y="63591"/>
            <a:ext cx="10903306" cy="1280890"/>
          </a:xfrm>
        </p:spPr>
        <p:txBody>
          <a:bodyPr>
            <a:normAutofit/>
          </a:bodyPr>
          <a:lstStyle/>
          <a:p>
            <a:r>
              <a:rPr lang="cs-CZ" b="1" dirty="0" smtClean="0"/>
              <a:t>Politika ochrany životního prostředí – vývoj II.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2277" y="1215190"/>
            <a:ext cx="11572733" cy="3294288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endParaRPr lang="cs-CZ" sz="20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b="1" dirty="0" smtClean="0"/>
              <a:t>JEA </a:t>
            </a:r>
            <a:r>
              <a:rPr lang="cs-CZ" sz="2400" dirty="0" smtClean="0"/>
              <a:t>– první zmínky o environmentální politice (</a:t>
            </a:r>
            <a:r>
              <a:rPr lang="cs-CZ" sz="2400" dirty="0"/>
              <a:t>Hlava </a:t>
            </a:r>
            <a:r>
              <a:rPr lang="cs-CZ" sz="2400" dirty="0" smtClean="0"/>
              <a:t>VII Smlouvy o EHS):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cs-CZ" sz="2400" i="1" dirty="0" smtClean="0">
                <a:solidFill>
                  <a:schemeClr val="accent1"/>
                </a:solidFill>
              </a:rPr>
              <a:t>„Činnost </a:t>
            </a:r>
            <a:r>
              <a:rPr lang="cs-CZ" sz="2400" i="1" dirty="0">
                <a:solidFill>
                  <a:schemeClr val="accent1"/>
                </a:solidFill>
              </a:rPr>
              <a:t>Společenství má </a:t>
            </a:r>
            <a:r>
              <a:rPr lang="cs-CZ" sz="2400" i="1" dirty="0" smtClean="0">
                <a:solidFill>
                  <a:schemeClr val="accent1"/>
                </a:solidFill>
              </a:rPr>
              <a:t>mít </a:t>
            </a:r>
            <a:r>
              <a:rPr lang="cs-CZ" sz="2400" i="1" dirty="0">
                <a:solidFill>
                  <a:schemeClr val="accent1"/>
                </a:solidFill>
              </a:rPr>
              <a:t>v této oblasti za cíl ochranu a zlepšování kvality životního prostředí a lidského zdraví, stejně jako zajištění šetrného a racionálního využívání přírodních zdrojů. </a:t>
            </a:r>
            <a:endParaRPr lang="cs-CZ" sz="2400" i="1" dirty="0" smtClean="0">
              <a:solidFill>
                <a:schemeClr val="accent1"/>
              </a:solidFill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cs-CZ" sz="2400" i="1" dirty="0" smtClean="0">
                <a:solidFill>
                  <a:schemeClr val="accent1"/>
                </a:solidFill>
              </a:rPr>
              <a:t>Tato </a:t>
            </a:r>
            <a:r>
              <a:rPr lang="cs-CZ" sz="2400" i="1" dirty="0">
                <a:solidFill>
                  <a:schemeClr val="accent1"/>
                </a:solidFill>
              </a:rPr>
              <a:t>činnost Společenství je v oblasti životního prostředí založena na zásadách prevence, přednostní nápravy škod na životním prostředí přímo u zdroje a na zásadě „znečišťovatel </a:t>
            </a:r>
            <a:r>
              <a:rPr lang="cs-CZ" sz="2400" i="1" dirty="0" smtClean="0">
                <a:solidFill>
                  <a:schemeClr val="accent1"/>
                </a:solidFill>
              </a:rPr>
              <a:t>platí.“</a:t>
            </a:r>
          </a:p>
        </p:txBody>
      </p:sp>
      <p:pic>
        <p:nvPicPr>
          <p:cNvPr id="5" name="ZIV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2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3723" y="173006"/>
            <a:ext cx="10450473" cy="1280890"/>
          </a:xfrm>
        </p:spPr>
        <p:txBody>
          <a:bodyPr>
            <a:normAutofit/>
          </a:bodyPr>
          <a:lstStyle/>
          <a:p>
            <a:r>
              <a:rPr lang="cs-CZ" b="1" dirty="0" smtClean="0"/>
              <a:t>Politika ochrany životního prostředí – vývoj III.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1109" y="1215189"/>
            <a:ext cx="11353902" cy="5510463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cs-CZ" sz="2400" b="1" u="sng" dirty="0" smtClean="0">
                <a:solidFill>
                  <a:schemeClr val="accent1"/>
                </a:solidFill>
              </a:rPr>
              <a:t>Maastrichtská smlouva</a:t>
            </a:r>
            <a:r>
              <a:rPr lang="cs-CZ" sz="2400" dirty="0" smtClean="0"/>
              <a:t>: čl. 130 - </a:t>
            </a:r>
            <a:r>
              <a:rPr lang="cs-CZ" sz="2400" dirty="0"/>
              <a:t>explicitně </a:t>
            </a:r>
            <a:r>
              <a:rPr lang="cs-CZ" sz="2400" dirty="0" smtClean="0"/>
              <a:t>hovoří o</a:t>
            </a:r>
            <a:r>
              <a:rPr lang="cs-CZ" sz="2400" dirty="0"/>
              <a:t> „politice životního </a:t>
            </a:r>
            <a:r>
              <a:rPr lang="cs-CZ" sz="2400" dirty="0" smtClean="0"/>
              <a:t>prostředí„ + zahrnutí mezinárodní dimenze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b="1" u="sng" dirty="0" smtClean="0">
                <a:solidFill>
                  <a:schemeClr val="accent1"/>
                </a:solidFill>
              </a:rPr>
              <a:t>Amsterodamská smlouva </a:t>
            </a:r>
            <a:r>
              <a:rPr lang="cs-CZ" sz="2400" dirty="0" smtClean="0"/>
              <a:t>– proces spolurozhodování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Provádění na základě víceletých akčních programů (odráží obecné cíle, praktické úkoly v určitém časovém rámci)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Současnost: snaha o komplexní pojetí problematiky (různé úhly pohledu, snaha o mezinárodní kooperaci)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Akční program EU pro životní prostředí do roku 2020 </a:t>
            </a:r>
            <a:r>
              <a:rPr lang="cs-CZ" sz="2400" dirty="0">
                <a:solidFill>
                  <a:schemeClr val="accent1"/>
                </a:solidFill>
              </a:rPr>
              <a:t>(„Spokojený život v mezích naší </a:t>
            </a:r>
            <a:r>
              <a:rPr lang="cs-CZ" sz="2400" dirty="0" smtClean="0">
                <a:solidFill>
                  <a:schemeClr val="accent1"/>
                </a:solidFill>
              </a:rPr>
              <a:t>planety“</a:t>
            </a:r>
            <a:r>
              <a:rPr lang="cs-CZ" sz="2400" dirty="0" smtClean="0">
                <a:solidFill>
                  <a:schemeClr val="tx1"/>
                </a:solidFill>
              </a:rPr>
              <a:t>, 7. akční program 2014-2020)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200" dirty="0" smtClean="0">
                <a:solidFill>
                  <a:schemeClr val="tx1"/>
                </a:solidFill>
              </a:rPr>
              <a:t>1. </a:t>
            </a:r>
            <a:r>
              <a:rPr lang="cs-CZ" sz="2400" dirty="0" smtClean="0">
                <a:solidFill>
                  <a:schemeClr val="tx1"/>
                </a:solidFill>
              </a:rPr>
              <a:t>priorita „přírodní bohatství“ (zastavení </a:t>
            </a:r>
            <a:r>
              <a:rPr lang="cs-CZ" sz="2400" dirty="0">
                <a:solidFill>
                  <a:schemeClr val="tx1"/>
                </a:solidFill>
              </a:rPr>
              <a:t>úbytku biologické rozmanitosti do roku 2020 a uvedení alespoň 15 % degradovaných ekosystémů do zdravého </a:t>
            </a:r>
            <a:r>
              <a:rPr lang="cs-CZ" sz="2400" dirty="0" smtClean="0">
                <a:solidFill>
                  <a:schemeClr val="tx1"/>
                </a:solidFill>
              </a:rPr>
              <a:t>stavu)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2. priorita „menší spotřeba a větší efektivnost“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3. priorita „</a:t>
            </a:r>
            <a:r>
              <a:rPr lang="cs-CZ" sz="2400" dirty="0">
                <a:solidFill>
                  <a:schemeClr val="tx1"/>
                </a:solidFill>
              </a:rPr>
              <a:t>význam životního prostředí pro náš </a:t>
            </a:r>
            <a:r>
              <a:rPr lang="cs-CZ" sz="2400" dirty="0" smtClean="0">
                <a:solidFill>
                  <a:schemeClr val="tx1"/>
                </a:solidFill>
              </a:rPr>
              <a:t>blahobyt“</a:t>
            </a:r>
            <a:endParaRPr lang="cs-CZ" sz="2400" dirty="0">
              <a:solidFill>
                <a:schemeClr val="tx1"/>
              </a:solidFill>
            </a:endParaRPr>
          </a:p>
        </p:txBody>
      </p:sp>
      <p:pic>
        <p:nvPicPr>
          <p:cNvPr id="6" name="ZIV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Jak se v rámci politiky rozhoduje?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98769" y="1499616"/>
            <a:ext cx="10605843" cy="4411606"/>
          </a:xfrm>
        </p:spPr>
        <p:txBody>
          <a:bodyPr>
            <a:normAutofit/>
          </a:bodyPr>
          <a:lstStyle/>
          <a:p>
            <a:pPr marL="457200" indent="-457200">
              <a:buAutoNum type="arabicParenBoth"/>
            </a:pPr>
            <a:r>
              <a:rPr lang="en-US" sz="2400" dirty="0" err="1" smtClean="0"/>
              <a:t>Řádný</a:t>
            </a:r>
            <a:r>
              <a:rPr lang="en-US" sz="2400" dirty="0" smtClean="0"/>
              <a:t> </a:t>
            </a:r>
            <a:r>
              <a:rPr lang="en-US" sz="2400" dirty="0" err="1"/>
              <a:t>legislativní</a:t>
            </a:r>
            <a:r>
              <a:rPr lang="en-US" sz="2400" dirty="0"/>
              <a:t> </a:t>
            </a:r>
            <a:r>
              <a:rPr lang="en-US" sz="2400" dirty="0" err="1"/>
              <a:t>postup</a:t>
            </a:r>
            <a:r>
              <a:rPr lang="en-US" sz="2400" dirty="0"/>
              <a:t> (</a:t>
            </a:r>
            <a:r>
              <a:rPr lang="en-US" sz="2400" dirty="0" err="1"/>
              <a:t>kvalifikovaná</a:t>
            </a:r>
            <a:r>
              <a:rPr lang="en-US" sz="2400" dirty="0"/>
              <a:t> </a:t>
            </a:r>
            <a:r>
              <a:rPr lang="en-US" sz="2400" dirty="0" err="1" smtClean="0"/>
              <a:t>většina</a:t>
            </a:r>
            <a:r>
              <a:rPr lang="en-US" sz="2400" dirty="0" smtClean="0"/>
              <a:t>)</a:t>
            </a:r>
            <a:endParaRPr lang="cs-CZ" sz="2400" dirty="0"/>
          </a:p>
          <a:p>
            <a:pPr marL="457200" indent="-457200">
              <a:buAutoNum type="arabicParenBoth"/>
            </a:pPr>
            <a:r>
              <a:rPr lang="en-US" sz="2400" dirty="0" err="1" smtClean="0"/>
              <a:t>Zvláštní</a:t>
            </a:r>
            <a:r>
              <a:rPr lang="en-US" sz="2400" dirty="0" smtClean="0"/>
              <a:t> </a:t>
            </a:r>
            <a:r>
              <a:rPr lang="en-US" sz="2400" dirty="0" err="1"/>
              <a:t>legislativní</a:t>
            </a:r>
            <a:r>
              <a:rPr lang="en-US" sz="2400" dirty="0"/>
              <a:t> </a:t>
            </a:r>
            <a:r>
              <a:rPr lang="en-US" sz="2400" dirty="0" err="1"/>
              <a:t>postup</a:t>
            </a:r>
            <a:r>
              <a:rPr lang="en-US" sz="2400" dirty="0"/>
              <a:t> (</a:t>
            </a:r>
            <a:r>
              <a:rPr lang="en-US" sz="2400" dirty="0" err="1"/>
              <a:t>jednomyslně</a:t>
            </a:r>
            <a:r>
              <a:rPr lang="en-US" sz="2400" dirty="0"/>
              <a:t>) a </a:t>
            </a:r>
            <a:r>
              <a:rPr lang="en-US" sz="2400" dirty="0" err="1"/>
              <a:t>pouze</a:t>
            </a:r>
            <a:r>
              <a:rPr lang="en-US" sz="2400" dirty="0"/>
              <a:t> </a:t>
            </a:r>
            <a:r>
              <a:rPr lang="en-US" sz="2400" dirty="0" err="1" smtClean="0"/>
              <a:t>konzultace</a:t>
            </a:r>
            <a:r>
              <a:rPr lang="en-US" sz="2400" dirty="0" smtClean="0"/>
              <a:t> </a:t>
            </a:r>
            <a:r>
              <a:rPr lang="en-US" sz="2400" dirty="0"/>
              <a:t>s EP (</a:t>
            </a:r>
            <a:r>
              <a:rPr lang="en-US" sz="2400" dirty="0" err="1"/>
              <a:t>pokud</a:t>
            </a:r>
            <a:r>
              <a:rPr lang="en-US" sz="2400" dirty="0"/>
              <a:t> Rada </a:t>
            </a:r>
            <a:r>
              <a:rPr lang="en-US" sz="2400" dirty="0" err="1"/>
              <a:t>nerozhodně</a:t>
            </a:r>
            <a:r>
              <a:rPr lang="en-US" sz="2400" dirty="0"/>
              <a:t> </a:t>
            </a:r>
            <a:r>
              <a:rPr lang="en-US" sz="2400" dirty="0" err="1"/>
              <a:t>jinak</a:t>
            </a:r>
            <a:r>
              <a:rPr lang="en-US" sz="2400" dirty="0"/>
              <a:t>) </a:t>
            </a:r>
            <a:r>
              <a:rPr lang="en-US" sz="2400" dirty="0" err="1" smtClean="0"/>
              <a:t>opatření</a:t>
            </a:r>
            <a:r>
              <a:rPr lang="en-US" sz="2400" dirty="0" smtClean="0"/>
              <a:t> </a:t>
            </a:r>
            <a:r>
              <a:rPr lang="en-US" sz="2400" dirty="0" err="1"/>
              <a:t>týkající</a:t>
            </a:r>
            <a:r>
              <a:rPr lang="en-US" sz="2400" dirty="0"/>
              <a:t> </a:t>
            </a:r>
            <a:r>
              <a:rPr lang="en-US" sz="2400" dirty="0" smtClean="0"/>
              <a:t>se</a:t>
            </a:r>
            <a:r>
              <a:rPr lang="cs-CZ" sz="2400" dirty="0" smtClean="0"/>
              <a:t>:</a:t>
            </a: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err="1" smtClean="0"/>
              <a:t>fiskální</a:t>
            </a:r>
            <a:r>
              <a:rPr lang="en-US" sz="2400" dirty="0" smtClean="0"/>
              <a:t> </a:t>
            </a:r>
            <a:r>
              <a:rPr lang="en-US" sz="2400" dirty="0" err="1"/>
              <a:t>povahy</a:t>
            </a:r>
            <a:r>
              <a:rPr lang="en-US" sz="2400" dirty="0"/>
              <a:t> (</a:t>
            </a:r>
            <a:r>
              <a:rPr lang="en-US" sz="2400" dirty="0" err="1"/>
              <a:t>možnost</a:t>
            </a:r>
            <a:r>
              <a:rPr lang="en-US" sz="2400" dirty="0"/>
              <a:t> </a:t>
            </a:r>
            <a:r>
              <a:rPr lang="en-US" sz="2400" dirty="0" err="1"/>
              <a:t>jednomyslně</a:t>
            </a:r>
            <a:r>
              <a:rPr lang="en-US" sz="2400" dirty="0"/>
              <a:t> </a:t>
            </a:r>
            <a:r>
              <a:rPr lang="en-US" sz="2400" dirty="0" err="1"/>
              <a:t>přesunout</a:t>
            </a:r>
            <a:r>
              <a:rPr lang="en-US" sz="2400" dirty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err="1" smtClean="0"/>
              <a:t>hospodaření</a:t>
            </a:r>
            <a:r>
              <a:rPr lang="en-US" sz="2400" dirty="0" smtClean="0"/>
              <a:t> </a:t>
            </a:r>
            <a:r>
              <a:rPr lang="en-US" sz="2400" dirty="0"/>
              <a:t>s </a:t>
            </a:r>
            <a:r>
              <a:rPr lang="en-US" sz="2400" dirty="0" err="1"/>
              <a:t>vodními</a:t>
            </a:r>
            <a:r>
              <a:rPr lang="en-US" sz="2400" dirty="0"/>
              <a:t> </a:t>
            </a:r>
            <a:r>
              <a:rPr lang="en-US" sz="2400" dirty="0" err="1"/>
              <a:t>zdroji</a:t>
            </a: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err="1" smtClean="0"/>
              <a:t>územního</a:t>
            </a:r>
            <a:r>
              <a:rPr lang="en-US" sz="2400" dirty="0" smtClean="0"/>
              <a:t> </a:t>
            </a:r>
            <a:r>
              <a:rPr lang="en-US" sz="2400" dirty="0" err="1"/>
              <a:t>plánování</a:t>
            </a: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err="1" smtClean="0"/>
              <a:t>využívání</a:t>
            </a:r>
            <a:r>
              <a:rPr lang="en-US" sz="2400" dirty="0" smtClean="0"/>
              <a:t> </a:t>
            </a:r>
            <a:r>
              <a:rPr lang="en-US" sz="2400" dirty="0" err="1"/>
              <a:t>půdy</a:t>
            </a:r>
            <a:r>
              <a:rPr lang="en-US" sz="2400" dirty="0"/>
              <a:t> (</a:t>
            </a:r>
            <a:r>
              <a:rPr lang="en-US" sz="2400" dirty="0" err="1"/>
              <a:t>výjimka</a:t>
            </a:r>
            <a:r>
              <a:rPr lang="en-US" sz="2400" dirty="0"/>
              <a:t>: </a:t>
            </a:r>
            <a:r>
              <a:rPr lang="en-US" sz="2400" dirty="0" err="1"/>
              <a:t>hospodaření</a:t>
            </a:r>
            <a:r>
              <a:rPr lang="en-US" sz="2400" dirty="0"/>
              <a:t> s </a:t>
            </a:r>
            <a:r>
              <a:rPr lang="en-US" sz="2400" dirty="0" err="1"/>
              <a:t>odpady</a:t>
            </a:r>
            <a:r>
              <a:rPr lang="en-US" sz="2400" dirty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err="1" smtClean="0"/>
              <a:t>energetické</a:t>
            </a:r>
            <a:r>
              <a:rPr lang="en-US" sz="2400" dirty="0" smtClean="0"/>
              <a:t> </a:t>
            </a:r>
            <a:r>
              <a:rPr lang="en-US" sz="2400" dirty="0" err="1"/>
              <a:t>bezpečnosti</a:t>
            </a:r>
            <a:r>
              <a:rPr lang="en-US" sz="2400" dirty="0"/>
              <a:t> a </a:t>
            </a:r>
            <a:r>
              <a:rPr lang="en-US" sz="2400" dirty="0" err="1"/>
              <a:t>energetického</a:t>
            </a:r>
            <a:r>
              <a:rPr lang="en-US" sz="2400" dirty="0"/>
              <a:t> </a:t>
            </a:r>
            <a:r>
              <a:rPr lang="en-US" sz="2400" dirty="0" err="1"/>
              <a:t>mixu</a:t>
            </a:r>
            <a:endParaRPr lang="en-US" sz="2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981073" y="6051883"/>
            <a:ext cx="3789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i="1" smtClean="0">
                <a:solidFill>
                  <a:srgbClr val="FF0000"/>
                </a:solidFill>
              </a:rPr>
              <a:t>Zopakujte si!</a:t>
            </a:r>
            <a:endParaRPr lang="en-US" sz="3200" b="1" i="1">
              <a:solidFill>
                <a:srgbClr val="FF0000"/>
              </a:solidFill>
            </a:endParaRPr>
          </a:p>
        </p:txBody>
      </p:sp>
      <p:pic>
        <p:nvPicPr>
          <p:cNvPr id="4" name="ZIV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10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9417" y="459987"/>
            <a:ext cx="8911687" cy="790162"/>
          </a:xfrm>
        </p:spPr>
        <p:txBody>
          <a:bodyPr/>
          <a:lstStyle/>
          <a:p>
            <a:r>
              <a:rPr lang="cs-CZ" dirty="0" smtClean="0"/>
              <a:t>Principy politiky – </a:t>
            </a:r>
            <a:r>
              <a:rPr lang="cs-CZ" b="1" dirty="0" smtClean="0">
                <a:solidFill>
                  <a:schemeClr val="accent1"/>
                </a:solidFill>
              </a:rPr>
              <a:t>„4P“ a financování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2064" y="1414272"/>
            <a:ext cx="11545824" cy="5443728"/>
          </a:xfrm>
        </p:spPr>
        <p:txBody>
          <a:bodyPr>
            <a:noAutofit/>
          </a:bodyPr>
          <a:lstStyle/>
          <a:p>
            <a:r>
              <a:rPr lang="en-US" sz="2800" u="sng" dirty="0" err="1">
                <a:solidFill>
                  <a:schemeClr val="accent1"/>
                </a:solidFill>
              </a:rPr>
              <a:t>Princip</a:t>
            </a:r>
            <a:r>
              <a:rPr lang="en-US" sz="2800" u="sng" dirty="0">
                <a:solidFill>
                  <a:schemeClr val="accent1"/>
                </a:solidFill>
              </a:rPr>
              <a:t> </a:t>
            </a:r>
            <a:r>
              <a:rPr lang="en-US" sz="2800" u="sng" dirty="0" err="1">
                <a:solidFill>
                  <a:schemeClr val="accent1"/>
                </a:solidFill>
              </a:rPr>
              <a:t>předběžné</a:t>
            </a:r>
            <a:r>
              <a:rPr lang="en-US" sz="2800" u="sng" dirty="0">
                <a:solidFill>
                  <a:schemeClr val="accent1"/>
                </a:solidFill>
              </a:rPr>
              <a:t> </a:t>
            </a:r>
            <a:r>
              <a:rPr lang="en-US" sz="2800" u="sng" dirty="0" err="1">
                <a:solidFill>
                  <a:schemeClr val="accent1"/>
                </a:solidFill>
              </a:rPr>
              <a:t>opatrnosti</a:t>
            </a:r>
            <a:r>
              <a:rPr lang="en-US" sz="2800" dirty="0"/>
              <a:t>: </a:t>
            </a:r>
            <a:r>
              <a:rPr lang="en-US" sz="2800" dirty="0" err="1"/>
              <a:t>možné</a:t>
            </a:r>
            <a:r>
              <a:rPr lang="en-US" sz="2800" dirty="0"/>
              <a:t> </a:t>
            </a:r>
            <a:r>
              <a:rPr lang="en-US" sz="2800" dirty="0" err="1"/>
              <a:t>ohrožení</a:t>
            </a:r>
            <a:r>
              <a:rPr lang="en-US" sz="2800" dirty="0"/>
              <a:t> </a:t>
            </a:r>
            <a:r>
              <a:rPr lang="en-US" sz="2800" dirty="0" err="1"/>
              <a:t>znamená</a:t>
            </a:r>
            <a:r>
              <a:rPr lang="en-US" sz="2800" dirty="0"/>
              <a:t> </a:t>
            </a:r>
            <a:r>
              <a:rPr lang="en-US" sz="2800" dirty="0" err="1" smtClean="0"/>
              <a:t>nutnost</a:t>
            </a:r>
            <a:r>
              <a:rPr lang="en-US" sz="2800" dirty="0" smtClean="0"/>
              <a:t> </a:t>
            </a:r>
            <a:r>
              <a:rPr lang="en-US" sz="2800" dirty="0" err="1"/>
              <a:t>jednat</a:t>
            </a:r>
            <a:endParaRPr lang="en-US" sz="2800" dirty="0"/>
          </a:p>
          <a:p>
            <a:r>
              <a:rPr lang="en-US" sz="2800" u="sng" dirty="0" err="1" smtClean="0">
                <a:solidFill>
                  <a:schemeClr val="accent1"/>
                </a:solidFill>
              </a:rPr>
              <a:t>Princip</a:t>
            </a:r>
            <a:r>
              <a:rPr lang="en-US" sz="2800" u="sng" dirty="0" smtClean="0">
                <a:solidFill>
                  <a:schemeClr val="accent1"/>
                </a:solidFill>
              </a:rPr>
              <a:t> </a:t>
            </a:r>
            <a:r>
              <a:rPr lang="en-US" sz="2800" u="sng" dirty="0" err="1">
                <a:solidFill>
                  <a:schemeClr val="accent1"/>
                </a:solidFill>
              </a:rPr>
              <a:t>prevence</a:t>
            </a:r>
            <a:r>
              <a:rPr lang="en-US" sz="2800" u="sng" dirty="0">
                <a:solidFill>
                  <a:schemeClr val="accent1"/>
                </a:solidFill>
              </a:rPr>
              <a:t>: </a:t>
            </a:r>
            <a:r>
              <a:rPr lang="en-US" sz="2800" dirty="0" err="1"/>
              <a:t>negativním</a:t>
            </a:r>
            <a:r>
              <a:rPr lang="en-US" sz="2800" dirty="0"/>
              <a:t> </a:t>
            </a:r>
            <a:r>
              <a:rPr lang="en-US" sz="2800" dirty="0" err="1"/>
              <a:t>tendencím</a:t>
            </a:r>
            <a:r>
              <a:rPr lang="en-US" sz="2800" dirty="0"/>
              <a:t> </a:t>
            </a:r>
            <a:r>
              <a:rPr lang="en-US" sz="2800" dirty="0" err="1"/>
              <a:t>předcházet</a:t>
            </a:r>
            <a:r>
              <a:rPr lang="en-US" sz="2800" dirty="0"/>
              <a:t> u </a:t>
            </a:r>
            <a:r>
              <a:rPr lang="en-US" sz="2800" dirty="0" err="1"/>
              <a:t>zdroje</a:t>
            </a:r>
            <a:r>
              <a:rPr lang="en-US" sz="2800" dirty="0"/>
              <a:t> </a:t>
            </a:r>
            <a:r>
              <a:rPr lang="en-US" sz="2800" dirty="0" err="1" smtClean="0"/>
              <a:t>dříve</a:t>
            </a:r>
            <a:r>
              <a:rPr lang="en-US" sz="2800" dirty="0" smtClean="0"/>
              <a:t> </a:t>
            </a:r>
            <a:r>
              <a:rPr lang="en-US" sz="2800" dirty="0" err="1"/>
              <a:t>než</a:t>
            </a:r>
            <a:r>
              <a:rPr lang="en-US" sz="2800" dirty="0"/>
              <a:t> </a:t>
            </a:r>
            <a:r>
              <a:rPr lang="en-US" sz="2800" dirty="0" err="1"/>
              <a:t>vzniknou</a:t>
            </a:r>
            <a:endParaRPr lang="en-US" sz="2800" dirty="0"/>
          </a:p>
          <a:p>
            <a:r>
              <a:rPr lang="en-US" sz="2800" u="sng" dirty="0" err="1" smtClean="0">
                <a:solidFill>
                  <a:schemeClr val="accent1"/>
                </a:solidFill>
              </a:rPr>
              <a:t>Princip</a:t>
            </a:r>
            <a:r>
              <a:rPr lang="en-US" sz="2800" u="sng" dirty="0" smtClean="0">
                <a:solidFill>
                  <a:schemeClr val="accent1"/>
                </a:solidFill>
              </a:rPr>
              <a:t> </a:t>
            </a:r>
            <a:r>
              <a:rPr lang="en-US" sz="2800" u="sng" dirty="0">
                <a:solidFill>
                  <a:schemeClr val="accent1"/>
                </a:solidFill>
              </a:rPr>
              <a:t>„</a:t>
            </a:r>
            <a:r>
              <a:rPr lang="en-US" sz="2800" u="sng" dirty="0" err="1">
                <a:solidFill>
                  <a:schemeClr val="accent1"/>
                </a:solidFill>
              </a:rPr>
              <a:t>znečišťovatel</a:t>
            </a:r>
            <a:r>
              <a:rPr lang="en-US" sz="2800" u="sng" dirty="0">
                <a:solidFill>
                  <a:schemeClr val="accent1"/>
                </a:solidFill>
              </a:rPr>
              <a:t> </a:t>
            </a:r>
            <a:r>
              <a:rPr lang="en-US" sz="2800" u="sng" dirty="0" err="1">
                <a:solidFill>
                  <a:schemeClr val="accent1"/>
                </a:solidFill>
              </a:rPr>
              <a:t>platí</a:t>
            </a:r>
            <a:r>
              <a:rPr lang="en-US" sz="2800" dirty="0"/>
              <a:t>“: </a:t>
            </a:r>
            <a:r>
              <a:rPr lang="en-US" sz="2800" dirty="0" err="1"/>
              <a:t>škody</a:t>
            </a:r>
            <a:r>
              <a:rPr lang="en-US" sz="2800" dirty="0"/>
              <a:t> </a:t>
            </a:r>
            <a:r>
              <a:rPr lang="en-US" sz="2800" dirty="0" err="1"/>
              <a:t>hradí</a:t>
            </a:r>
            <a:r>
              <a:rPr lang="en-US" sz="2800" dirty="0"/>
              <a:t> ten, </a:t>
            </a:r>
            <a:r>
              <a:rPr lang="en-US" sz="2800" dirty="0" err="1"/>
              <a:t>kdo</a:t>
            </a:r>
            <a:r>
              <a:rPr lang="en-US" sz="2800" dirty="0"/>
              <a:t> je </a:t>
            </a:r>
            <a:r>
              <a:rPr lang="en-US" sz="2800" dirty="0" err="1" smtClean="0"/>
              <a:t>způsobí</a:t>
            </a:r>
            <a:endParaRPr lang="cs-CZ" sz="2800" dirty="0" smtClean="0"/>
          </a:p>
          <a:p>
            <a:r>
              <a:rPr lang="en-US" sz="2800" u="sng" dirty="0" err="1" smtClean="0">
                <a:solidFill>
                  <a:schemeClr val="accent1"/>
                </a:solidFill>
              </a:rPr>
              <a:t>Princip</a:t>
            </a:r>
            <a:r>
              <a:rPr lang="en-US" sz="2800" u="sng" dirty="0" smtClean="0">
                <a:solidFill>
                  <a:schemeClr val="accent1"/>
                </a:solidFill>
              </a:rPr>
              <a:t> </a:t>
            </a:r>
            <a:r>
              <a:rPr lang="en-US" sz="2800" u="sng" dirty="0" err="1">
                <a:solidFill>
                  <a:schemeClr val="accent1"/>
                </a:solidFill>
              </a:rPr>
              <a:t>integrace</a:t>
            </a:r>
            <a:r>
              <a:rPr lang="en-US" sz="2800" u="sng" dirty="0">
                <a:solidFill>
                  <a:schemeClr val="accent1"/>
                </a:solidFill>
              </a:rPr>
              <a:t>: </a:t>
            </a:r>
            <a:r>
              <a:rPr lang="en-US" sz="2800" dirty="0" err="1"/>
              <a:t>výše</a:t>
            </a:r>
            <a:r>
              <a:rPr lang="en-US" sz="2800" dirty="0"/>
              <a:t> </a:t>
            </a:r>
            <a:r>
              <a:rPr lang="en-US" sz="2800" dirty="0" err="1"/>
              <a:t>uvedené</a:t>
            </a:r>
            <a:r>
              <a:rPr lang="en-US" sz="2800" dirty="0"/>
              <a:t> </a:t>
            </a:r>
            <a:r>
              <a:rPr lang="en-US" sz="2800" dirty="0" err="1"/>
              <a:t>principy</a:t>
            </a:r>
            <a:r>
              <a:rPr lang="en-US" sz="2800" dirty="0"/>
              <a:t> </a:t>
            </a:r>
            <a:r>
              <a:rPr lang="en-US" sz="2800" dirty="0" err="1"/>
              <a:t>musí</a:t>
            </a:r>
            <a:r>
              <a:rPr lang="en-US" sz="2800" dirty="0"/>
              <a:t> </a:t>
            </a:r>
            <a:r>
              <a:rPr lang="en-US" sz="2800" dirty="0" err="1"/>
              <a:t>být</a:t>
            </a:r>
            <a:r>
              <a:rPr lang="en-US" sz="2800" dirty="0"/>
              <a:t> </a:t>
            </a:r>
            <a:r>
              <a:rPr lang="en-US" sz="2800" dirty="0" err="1"/>
              <a:t>zahrnuty</a:t>
            </a:r>
            <a:r>
              <a:rPr lang="en-US" sz="2800" dirty="0"/>
              <a:t> do </a:t>
            </a:r>
            <a:r>
              <a:rPr lang="en-US" sz="2800" dirty="0" err="1" smtClean="0"/>
              <a:t>ostatních</a:t>
            </a:r>
            <a:r>
              <a:rPr lang="en-US" sz="2800" dirty="0" smtClean="0"/>
              <a:t> </a:t>
            </a:r>
            <a:r>
              <a:rPr lang="en-US" sz="2800" dirty="0" err="1" smtClean="0"/>
              <a:t>politik</a:t>
            </a:r>
            <a:endParaRPr lang="cs-CZ" sz="2800" dirty="0" smtClean="0"/>
          </a:p>
          <a:p>
            <a:pPr marL="0" indent="0">
              <a:buNone/>
            </a:pPr>
            <a:r>
              <a:rPr lang="cs-CZ" sz="2800" dirty="0" smtClean="0"/>
              <a:t>	Financování: čl. země + podpora unijního rozpočtu u </a:t>
            </a:r>
            <a:r>
              <a:rPr lang="cs-CZ" sz="2800" dirty="0"/>
              <a:t>velkých </a:t>
            </a:r>
            <a:r>
              <a:rPr lang="cs-CZ" sz="2800" dirty="0" smtClean="0"/>
              <a:t>projektů </a:t>
            </a:r>
            <a:r>
              <a:rPr lang="cs-CZ" sz="2800" dirty="0" smtClean="0"/>
              <a:t>(např. LIFE</a:t>
            </a:r>
            <a:r>
              <a:rPr lang="cs-CZ" sz="2800" dirty="0"/>
              <a:t>+, EAFRD, EMFF, ERDF, Fond </a:t>
            </a:r>
            <a:r>
              <a:rPr lang="cs-CZ" sz="2800" dirty="0" smtClean="0"/>
              <a:t>soudržnosti..)</a:t>
            </a:r>
          </a:p>
          <a:p>
            <a:endParaRPr lang="en-US" sz="2800" dirty="0"/>
          </a:p>
        </p:txBody>
      </p:sp>
      <p:pic>
        <p:nvPicPr>
          <p:cNvPr id="4" name="ZIV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6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9615" y="285559"/>
            <a:ext cx="10515600" cy="965725"/>
          </a:xfrm>
        </p:spPr>
        <p:txBody>
          <a:bodyPr/>
          <a:lstStyle/>
          <a:p>
            <a:r>
              <a:rPr lang="cs-CZ" b="1" dirty="0" smtClean="0"/>
              <a:t>Program </a:t>
            </a:r>
            <a:r>
              <a:rPr lang="cs-CZ" b="1" dirty="0" err="1" smtClean="0"/>
              <a:t>Life</a:t>
            </a:r>
            <a:r>
              <a:rPr lang="cs-CZ" b="1" dirty="0" smtClean="0"/>
              <a:t>+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251284"/>
            <a:ext cx="8915400" cy="52958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Rozvíjen od roku </a:t>
            </a:r>
            <a:r>
              <a:rPr lang="en-US" sz="2000" dirty="0" smtClean="0"/>
              <a:t>1992, </a:t>
            </a:r>
            <a:r>
              <a:rPr lang="en-US" sz="2000" dirty="0" err="1"/>
              <a:t>hlavní</a:t>
            </a:r>
            <a:r>
              <a:rPr lang="en-US" sz="2000" dirty="0"/>
              <a:t> </a:t>
            </a:r>
            <a:r>
              <a:rPr lang="en-US" sz="2000" dirty="0" err="1" smtClean="0"/>
              <a:t>nástroj</a:t>
            </a:r>
            <a:r>
              <a:rPr lang="cs-CZ" sz="2000" dirty="0" smtClean="0"/>
              <a:t> politiky (s</a:t>
            </a:r>
            <a:r>
              <a:rPr lang="en-US" sz="2000" dirty="0" err="1" smtClean="0"/>
              <a:t>polufinancování</a:t>
            </a:r>
            <a:r>
              <a:rPr lang="en-US" sz="2000" dirty="0" smtClean="0"/>
              <a:t> </a:t>
            </a:r>
            <a:r>
              <a:rPr lang="en-US" sz="2000" dirty="0" err="1"/>
              <a:t>členskými</a:t>
            </a:r>
            <a:r>
              <a:rPr lang="en-US" sz="2000" dirty="0"/>
              <a:t> </a:t>
            </a:r>
            <a:r>
              <a:rPr lang="en-US" sz="2000" dirty="0" err="1" smtClean="0"/>
              <a:t>státy</a:t>
            </a:r>
            <a:r>
              <a:rPr lang="cs-CZ" sz="2000" dirty="0" smtClean="0"/>
              <a:t>)</a:t>
            </a:r>
            <a:endParaRPr lang="en-US" sz="2000" dirty="0"/>
          </a:p>
          <a:p>
            <a:pPr marL="0" indent="0">
              <a:buNone/>
            </a:pPr>
            <a:r>
              <a:rPr lang="cs-CZ" sz="2000" dirty="0" smtClean="0"/>
              <a:t>Obsahem:</a:t>
            </a:r>
          </a:p>
          <a:p>
            <a:pPr>
              <a:buAutoNum type="arabicParenBoth"/>
            </a:pPr>
            <a:r>
              <a:rPr lang="en-US" sz="2000" dirty="0" err="1" smtClean="0"/>
              <a:t>životní</a:t>
            </a:r>
            <a:r>
              <a:rPr lang="en-US" sz="2000" dirty="0" smtClean="0"/>
              <a:t> </a:t>
            </a:r>
            <a:r>
              <a:rPr lang="en-US" sz="2000" dirty="0" err="1"/>
              <a:t>prostředí</a:t>
            </a:r>
            <a:r>
              <a:rPr lang="en-US" sz="2000" dirty="0"/>
              <a:t> </a:t>
            </a:r>
            <a:endParaRPr lang="cs-CZ" sz="2000" dirty="0" smtClean="0"/>
          </a:p>
          <a:p>
            <a:pPr>
              <a:buAutoNum type="arabicParenBoth"/>
            </a:pPr>
            <a:r>
              <a:rPr lang="cs-CZ" sz="2000" dirty="0"/>
              <a:t> </a:t>
            </a:r>
            <a:r>
              <a:rPr lang="en-US" sz="2000" dirty="0" err="1" smtClean="0"/>
              <a:t>klimatická</a:t>
            </a:r>
            <a:r>
              <a:rPr lang="en-US" sz="2000" dirty="0" smtClean="0"/>
              <a:t> </a:t>
            </a:r>
            <a:r>
              <a:rPr lang="en-US" sz="2000" dirty="0" err="1"/>
              <a:t>změna</a:t>
            </a:r>
            <a:endParaRPr lang="en-US" sz="2000" dirty="0"/>
          </a:p>
          <a:p>
            <a:r>
              <a:rPr lang="en-US" sz="2000" dirty="0" smtClean="0"/>
              <a:t>V </a:t>
            </a:r>
            <a:r>
              <a:rPr lang="en-US" sz="2000" dirty="0" err="1"/>
              <a:t>rámci</a:t>
            </a:r>
            <a:r>
              <a:rPr lang="en-US" sz="2000" dirty="0"/>
              <a:t> </a:t>
            </a:r>
            <a:r>
              <a:rPr lang="en-US" sz="2000" dirty="0" err="1"/>
              <a:t>nich</a:t>
            </a:r>
            <a:r>
              <a:rPr lang="en-US" sz="2000" dirty="0"/>
              <a:t> </a:t>
            </a:r>
            <a:r>
              <a:rPr lang="en-US" sz="2000" dirty="0" err="1"/>
              <a:t>jednotlivé</a:t>
            </a:r>
            <a:r>
              <a:rPr lang="en-US" sz="2000" dirty="0"/>
              <a:t> </a:t>
            </a:r>
            <a:r>
              <a:rPr lang="en-US" sz="2000" dirty="0" err="1"/>
              <a:t>tematické</a:t>
            </a:r>
            <a:r>
              <a:rPr lang="en-US" sz="2000" dirty="0"/>
              <a:t> priority, </a:t>
            </a:r>
            <a:r>
              <a:rPr lang="en-US" sz="2000" dirty="0" err="1"/>
              <a:t>vazba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ostatní</a:t>
            </a:r>
            <a:r>
              <a:rPr lang="en-US" sz="2000" dirty="0"/>
              <a:t> </a:t>
            </a:r>
            <a:r>
              <a:rPr lang="en-US" sz="2000" dirty="0" err="1" smtClean="0"/>
              <a:t>aktivity</a:t>
            </a:r>
            <a:endParaRPr lang="en-US" sz="2000" dirty="0"/>
          </a:p>
          <a:p>
            <a:r>
              <a:rPr lang="en-US" sz="2000" dirty="0" err="1" smtClean="0"/>
              <a:t>Příroda</a:t>
            </a:r>
            <a:r>
              <a:rPr lang="en-US" sz="2000" dirty="0" smtClean="0"/>
              <a:t> </a:t>
            </a:r>
            <a:r>
              <a:rPr lang="en-US" sz="2000" dirty="0"/>
              <a:t>a </a:t>
            </a:r>
            <a:r>
              <a:rPr lang="en-US" sz="2000" dirty="0" err="1"/>
              <a:t>biologická</a:t>
            </a:r>
            <a:r>
              <a:rPr lang="en-US" sz="2000" dirty="0"/>
              <a:t> </a:t>
            </a:r>
            <a:r>
              <a:rPr lang="en-US" sz="2000" dirty="0" err="1"/>
              <a:t>rozmanitost</a:t>
            </a:r>
            <a:r>
              <a:rPr lang="en-US" sz="2000" dirty="0"/>
              <a:t> (Natura 2000)</a:t>
            </a:r>
          </a:p>
          <a:p>
            <a:r>
              <a:rPr lang="en-US" sz="2000" dirty="0" err="1" smtClean="0"/>
              <a:t>Politika</a:t>
            </a:r>
            <a:r>
              <a:rPr lang="en-US" sz="2000" dirty="0" smtClean="0"/>
              <a:t> </a:t>
            </a:r>
            <a:r>
              <a:rPr lang="en-US" sz="2000" dirty="0"/>
              <a:t>a </a:t>
            </a:r>
            <a:r>
              <a:rPr lang="en-US" sz="2000" dirty="0" err="1"/>
              <a:t>správa</a:t>
            </a:r>
            <a:r>
              <a:rPr lang="en-US" sz="2000" dirty="0"/>
              <a:t> v </a:t>
            </a:r>
            <a:r>
              <a:rPr lang="en-US" sz="2000" dirty="0" err="1"/>
              <a:t>oblasti</a:t>
            </a:r>
            <a:r>
              <a:rPr lang="en-US" sz="2000" dirty="0"/>
              <a:t> </a:t>
            </a:r>
            <a:r>
              <a:rPr lang="en-US" sz="2000" dirty="0" err="1"/>
              <a:t>životního</a:t>
            </a:r>
            <a:r>
              <a:rPr lang="en-US" sz="2000" dirty="0"/>
              <a:t> </a:t>
            </a:r>
            <a:r>
              <a:rPr lang="en-US" sz="2000" dirty="0" err="1"/>
              <a:t>prostředí</a:t>
            </a:r>
            <a:r>
              <a:rPr lang="en-US" sz="2000" dirty="0"/>
              <a:t> (</a:t>
            </a:r>
            <a:r>
              <a:rPr lang="en-US" sz="2000" dirty="0" err="1"/>
              <a:t>trvale</a:t>
            </a:r>
            <a:r>
              <a:rPr lang="en-US" sz="2000" dirty="0"/>
              <a:t> </a:t>
            </a:r>
            <a:r>
              <a:rPr lang="en-US" sz="2000" dirty="0" err="1"/>
              <a:t>udržitelný</a:t>
            </a:r>
            <a:r>
              <a:rPr lang="en-US" sz="2000" dirty="0"/>
              <a:t> </a:t>
            </a:r>
            <a:r>
              <a:rPr lang="en-US" sz="2000" dirty="0" err="1" smtClean="0"/>
              <a:t>rozvoj</a:t>
            </a:r>
            <a:r>
              <a:rPr lang="en-US" sz="2000" dirty="0"/>
              <a:t>, </a:t>
            </a:r>
            <a:r>
              <a:rPr lang="en-US" sz="2000" dirty="0" err="1"/>
              <a:t>střednědobé</a:t>
            </a:r>
            <a:r>
              <a:rPr lang="en-US" sz="2000" dirty="0"/>
              <a:t> </a:t>
            </a:r>
            <a:r>
              <a:rPr lang="en-US" sz="2000" dirty="0" err="1"/>
              <a:t>strategie</a:t>
            </a:r>
            <a:r>
              <a:rPr lang="en-US" sz="2000" dirty="0"/>
              <a:t> a </a:t>
            </a:r>
            <a:r>
              <a:rPr lang="en-US" sz="2000" dirty="0" err="1"/>
              <a:t>jejich</a:t>
            </a:r>
            <a:r>
              <a:rPr lang="en-US" sz="2000" dirty="0"/>
              <a:t> </a:t>
            </a:r>
            <a:r>
              <a:rPr lang="en-US" sz="2000" dirty="0" err="1"/>
              <a:t>cíle</a:t>
            </a:r>
            <a:r>
              <a:rPr lang="en-US" sz="2000" dirty="0"/>
              <a:t>)</a:t>
            </a:r>
          </a:p>
          <a:p>
            <a:r>
              <a:rPr lang="en-US" sz="2000" dirty="0" err="1" smtClean="0"/>
              <a:t>Informace</a:t>
            </a:r>
            <a:r>
              <a:rPr lang="en-US" sz="2000" dirty="0" smtClean="0"/>
              <a:t> </a:t>
            </a:r>
            <a:r>
              <a:rPr lang="en-US" sz="2000" dirty="0"/>
              <a:t>a </a:t>
            </a:r>
            <a:r>
              <a:rPr lang="en-US" sz="2000" dirty="0" err="1"/>
              <a:t>komunikace</a:t>
            </a:r>
            <a:r>
              <a:rPr lang="en-US" sz="2000" dirty="0"/>
              <a:t> (</a:t>
            </a:r>
            <a:r>
              <a:rPr lang="en-US" sz="2000" dirty="0" err="1"/>
              <a:t>např</a:t>
            </a:r>
            <a:r>
              <a:rPr lang="en-US" sz="2000" dirty="0"/>
              <a:t>. </a:t>
            </a:r>
            <a:r>
              <a:rPr lang="en-US" sz="2000" b="1" dirty="0"/>
              <a:t>ECO – label</a:t>
            </a:r>
            <a:r>
              <a:rPr lang="en-US" sz="2000" dirty="0"/>
              <a:t>) </a:t>
            </a:r>
          </a:p>
          <a:p>
            <a:r>
              <a:rPr lang="en-US" sz="2000" b="1" dirty="0" err="1" smtClean="0"/>
              <a:t>Evropská</a:t>
            </a:r>
            <a:r>
              <a:rPr lang="en-US" sz="2000" b="1" dirty="0" smtClean="0"/>
              <a:t> </a:t>
            </a:r>
            <a:r>
              <a:rPr lang="en-US" sz="2000" b="1" dirty="0" err="1"/>
              <a:t>agentura</a:t>
            </a:r>
            <a:r>
              <a:rPr lang="en-US" sz="2000" b="1" dirty="0"/>
              <a:t> pro </a:t>
            </a:r>
            <a:r>
              <a:rPr lang="en-US" sz="2000" b="1" dirty="0" err="1"/>
              <a:t>životní</a:t>
            </a:r>
            <a:r>
              <a:rPr lang="en-US" sz="2000" b="1" dirty="0"/>
              <a:t> </a:t>
            </a:r>
            <a:r>
              <a:rPr lang="en-US" sz="2000" b="1" dirty="0" err="1"/>
              <a:t>prostředí</a:t>
            </a:r>
            <a:r>
              <a:rPr lang="en-US" sz="2000" dirty="0"/>
              <a:t>: </a:t>
            </a:r>
            <a:r>
              <a:rPr lang="en-US" sz="2000" dirty="0" err="1"/>
              <a:t>sběr</a:t>
            </a:r>
            <a:r>
              <a:rPr lang="en-US" sz="2000" dirty="0"/>
              <a:t> a </a:t>
            </a:r>
            <a:r>
              <a:rPr lang="en-US" sz="2000" dirty="0" err="1"/>
              <a:t>analýza</a:t>
            </a:r>
            <a:r>
              <a:rPr lang="en-US" sz="2000" dirty="0"/>
              <a:t> </a:t>
            </a:r>
            <a:r>
              <a:rPr lang="en-US" sz="2000" dirty="0" err="1" smtClean="0"/>
              <a:t>informací</a:t>
            </a:r>
            <a:r>
              <a:rPr lang="en-US" sz="2000" dirty="0" smtClean="0"/>
              <a:t> </a:t>
            </a:r>
            <a:r>
              <a:rPr lang="en-US" sz="2000" dirty="0" err="1"/>
              <a:t>týkajících</a:t>
            </a:r>
            <a:r>
              <a:rPr lang="en-US" sz="2000" dirty="0"/>
              <a:t> se ŽP, </a:t>
            </a:r>
            <a:r>
              <a:rPr lang="en-US" sz="2000" dirty="0" err="1"/>
              <a:t>zprávy</a:t>
            </a:r>
            <a:r>
              <a:rPr lang="en-US" sz="2000" dirty="0"/>
              <a:t> o </a:t>
            </a:r>
            <a:r>
              <a:rPr lang="en-US" sz="2000" dirty="0" err="1"/>
              <a:t>stavu</a:t>
            </a:r>
            <a:r>
              <a:rPr lang="en-US" sz="2000" dirty="0"/>
              <a:t> ŽP</a:t>
            </a:r>
          </a:p>
        </p:txBody>
      </p:sp>
      <p:pic>
        <p:nvPicPr>
          <p:cNvPr id="2050" name="Picture 2" descr="Ekoznacka_Kveti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57" y="3044784"/>
            <a:ext cx="2439855" cy="236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IV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0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abulka oblastí podpory programu lif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66" y="461824"/>
            <a:ext cx="10126414" cy="585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IV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3309" y="94852"/>
            <a:ext cx="8911687" cy="1280890"/>
          </a:xfrm>
        </p:spPr>
        <p:txBody>
          <a:bodyPr/>
          <a:lstStyle/>
          <a:p>
            <a:r>
              <a:rPr lang="cs-CZ" b="1" dirty="0" smtClean="0"/>
              <a:t>Obsah politiky – NATURA2000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6154" y="1453896"/>
            <a:ext cx="9207203" cy="4949027"/>
          </a:xfrm>
        </p:spPr>
        <p:txBody>
          <a:bodyPr>
            <a:normAutofit fontScale="925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cs-CZ" sz="2800" dirty="0"/>
              <a:t>jsou definovány oblasti ochrany živočišných a rostlinných druhů i jejich </a:t>
            </a:r>
            <a:r>
              <a:rPr lang="cs-CZ" sz="2800" dirty="0" smtClean="0"/>
              <a:t>stanovišť </a:t>
            </a:r>
            <a:r>
              <a:rPr lang="cs-CZ" sz="2800" dirty="0"/>
              <a:t>(cca 26 000, 18 % území </a:t>
            </a:r>
            <a:r>
              <a:rPr lang="cs-CZ" sz="2800" dirty="0" smtClean="0"/>
              <a:t>EU)</a:t>
            </a:r>
          </a:p>
          <a:p>
            <a:pPr lvl="1"/>
            <a:r>
              <a:rPr lang="cs-CZ" dirty="0" smtClean="0"/>
              <a:t>Vytvoření </a:t>
            </a:r>
            <a:r>
              <a:rPr lang="cs-CZ" dirty="0"/>
              <a:t>soustavy Natura 2000 ukládají dva nejdůležitější právní předpisy EU na ochranu přírody</a:t>
            </a:r>
            <a:r>
              <a:rPr lang="cs-CZ" dirty="0" smtClean="0"/>
              <a:t>: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1) směrnice </a:t>
            </a:r>
            <a:r>
              <a:rPr lang="cs-CZ" u="sng" dirty="0">
                <a:hlinkClick r:id="rId5"/>
              </a:rPr>
              <a:t>2009/147/ES</a:t>
            </a:r>
            <a:r>
              <a:rPr lang="cs-CZ" dirty="0"/>
              <a:t> (nahradila směrnici 79/409/EHS), o ochraně volně žijících ptáků („</a:t>
            </a:r>
            <a:r>
              <a:rPr lang="cs-CZ" b="1" dirty="0"/>
              <a:t>směrnice o ptácích</a:t>
            </a:r>
            <a:r>
              <a:rPr lang="cs-CZ" dirty="0"/>
              <a:t>“)</a:t>
            </a:r>
            <a:br>
              <a:rPr lang="cs-CZ" dirty="0"/>
            </a:br>
            <a:r>
              <a:rPr lang="cs-CZ" dirty="0"/>
              <a:t>2) směrnice </a:t>
            </a:r>
            <a:r>
              <a:rPr lang="cs-CZ" u="sng" dirty="0">
                <a:hlinkClick r:id="rId6"/>
              </a:rPr>
              <a:t>92/43/EHS</a:t>
            </a:r>
            <a:r>
              <a:rPr lang="cs-CZ" dirty="0"/>
              <a:t>, o ochraně přírodních stanovišť, volně žijících živočichů a planě rostoucích rostlin („</a:t>
            </a:r>
            <a:r>
              <a:rPr lang="cs-CZ" b="1" dirty="0"/>
              <a:t>směrnice o stanovištích</a:t>
            </a:r>
            <a:r>
              <a:rPr lang="cs-CZ" dirty="0" smtClean="0"/>
              <a:t>“)</a:t>
            </a:r>
          </a:p>
          <a:p>
            <a:pPr lvl="1"/>
            <a:r>
              <a:rPr lang="cs-CZ" dirty="0" smtClean="0"/>
              <a:t> </a:t>
            </a:r>
            <a:r>
              <a:rPr lang="cs-CZ" sz="2800" dirty="0" smtClean="0"/>
              <a:t>Roční náklady na provoz cca 6 miliard eur  vs. cca </a:t>
            </a:r>
            <a:r>
              <a:rPr lang="fr-FR" sz="2800" dirty="0" smtClean="0"/>
              <a:t>200 – 300 miliard eur ročně</a:t>
            </a:r>
            <a:r>
              <a:rPr lang="cs-CZ" sz="2800" dirty="0" smtClean="0"/>
              <a:t> úspora (eroze, záplavy…)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800" dirty="0" smtClean="0"/>
              <a:t>Problémy </a:t>
            </a:r>
            <a:r>
              <a:rPr lang="cs-CZ" sz="2800" dirty="0" smtClean="0"/>
              <a:t>i přes NATURU: rapidní pokles biodiverzity v EU (klimatická změna, intenzifikace zemědělství), nízká míra informovanosti (řešením Akční plán pro přírodu, lidi a hospodářství?, nové integrované projekty v rámci </a:t>
            </a:r>
            <a:r>
              <a:rPr lang="cs-CZ" sz="2800" dirty="0" err="1" smtClean="0"/>
              <a:t>Life</a:t>
            </a:r>
            <a:r>
              <a:rPr lang="en-US" sz="2800" dirty="0" smtClean="0"/>
              <a:t>+</a:t>
            </a:r>
            <a:r>
              <a:rPr lang="cs-CZ" sz="2800" dirty="0" smtClean="0"/>
              <a:t>)</a:t>
            </a:r>
          </a:p>
        </p:txBody>
      </p:sp>
      <p:pic>
        <p:nvPicPr>
          <p:cNvPr id="5122" name="Picture 2" descr="http://www.nature.cz/publik_syst2/files08/natura_2000_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598" y="245043"/>
            <a:ext cx="2799108" cy="241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IV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0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2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2935</TotalTime>
  <Words>1304</Words>
  <Application>Microsoft Office PowerPoint</Application>
  <PresentationFormat>Širokoúhlá obrazovka</PresentationFormat>
  <Paragraphs>113</Paragraphs>
  <Slides>18</Slides>
  <Notes>16</Notes>
  <HiddenSlides>0</HiddenSlides>
  <MMClips>17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Motiv Office</vt:lpstr>
      <vt:lpstr>Politika životního prostředí a boj s klimatickou změnou</vt:lpstr>
      <vt:lpstr>Politika ochrany životního prostředí – vývoj I.</vt:lpstr>
      <vt:lpstr>Politika ochrany životního prostředí – vývoj II.</vt:lpstr>
      <vt:lpstr>Politika ochrany životního prostředí – vývoj III.</vt:lpstr>
      <vt:lpstr>Jak se v rámci politiky rozhoduje?</vt:lpstr>
      <vt:lpstr>Principy politiky – „4P“ a financování</vt:lpstr>
      <vt:lpstr>Program Life+</vt:lpstr>
      <vt:lpstr>Prezentace aplikace PowerPoint</vt:lpstr>
      <vt:lpstr>Obsah politiky – NATURA2000</vt:lpstr>
      <vt:lpstr>NATURA2000 v ČR</vt:lpstr>
      <vt:lpstr>Natura 2000 v ČR</vt:lpstr>
      <vt:lpstr>Obsah politiky – REACH</vt:lpstr>
      <vt:lpstr>Boj proti změně klimatu</vt:lpstr>
      <vt:lpstr>Aktuální debata:  na cestě k uhlíkové neutralitě?</vt:lpstr>
      <vt:lpstr>Zelená dohoda pro Evropu (European Green Deal, EGD)</vt:lpstr>
      <vt:lpstr>Prezentace aplikace PowerPoint</vt:lpstr>
      <vt:lpstr>Z čeho bude EGD financován? </vt:lpstr>
      <vt:lpstr>Road Map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Politika životního prostředí a boj s klimatickou změnou</dc:title>
  <dc:creator>veronika zapletalova</dc:creator>
  <cp:lastModifiedBy>veronika zapletalova</cp:lastModifiedBy>
  <cp:revision>29</cp:revision>
  <dcterms:created xsi:type="dcterms:W3CDTF">2020-04-01T14:51:07Z</dcterms:created>
  <dcterms:modified xsi:type="dcterms:W3CDTF">2020-04-03T15:46:50Z</dcterms:modified>
</cp:coreProperties>
</file>