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5" r:id="rId12"/>
  </p:sldIdLst>
  <p:sldSz cx="10693400" cy="7562850"/>
  <p:notesSz cx="10693400" cy="756285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3" d="100"/>
          <a:sy n="43" d="100"/>
        </p:scale>
        <p:origin x="1752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0" i="0">
                <a:solidFill>
                  <a:srgbClr val="0000DB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0" i="0">
                <a:solidFill>
                  <a:srgbClr val="0000DB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0" i="0">
                <a:solidFill>
                  <a:srgbClr val="0000DB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631500" y="6868100"/>
            <a:ext cx="6946500" cy="162032"/>
          </a:xfrm>
        </p:spPr>
        <p:txBody>
          <a:bodyPr/>
          <a:lstStyle>
            <a:lvl1pPr>
              <a:defRPr sz="1053"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7699248" y="7033450"/>
            <a:ext cx="2459482" cy="276999"/>
          </a:xfrm>
        </p:spPr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631500" y="1865902"/>
            <a:ext cx="9431453" cy="962443"/>
          </a:xfrm>
          <a:prstGeom prst="rect">
            <a:avLst/>
          </a:prstGeom>
        </p:spPr>
        <p:txBody>
          <a:bodyPr/>
          <a:lstStyle>
            <a:lvl1pPr marL="221029" indent="-157878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442058" indent="-157878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754"/>
            </a:lvl2pPr>
            <a:lvl3pPr marL="80202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938" y="6685644"/>
            <a:ext cx="738428" cy="64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576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9553956" y="6089903"/>
            <a:ext cx="131064" cy="2072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9777983" y="6089903"/>
            <a:ext cx="103632" cy="2072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9983724" y="6089903"/>
            <a:ext cx="108203" cy="20726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0201656" y="6093714"/>
            <a:ext cx="90170" cy="0"/>
          </a:xfrm>
          <a:custGeom>
            <a:avLst/>
            <a:gdLst/>
            <a:ahLst/>
            <a:cxnLst/>
            <a:rect l="l" t="t" r="r" b="b"/>
            <a:pathLst>
              <a:path w="90170">
                <a:moveTo>
                  <a:pt x="0" y="0"/>
                </a:moveTo>
                <a:lnTo>
                  <a:pt x="89915" y="0"/>
                </a:lnTo>
              </a:path>
            </a:pathLst>
          </a:custGeom>
          <a:ln w="7620">
            <a:solidFill>
              <a:srgbClr val="0000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0245090" y="6097523"/>
            <a:ext cx="0" cy="186055"/>
          </a:xfrm>
          <a:custGeom>
            <a:avLst/>
            <a:gdLst/>
            <a:ahLst/>
            <a:cxnLst/>
            <a:rect l="l" t="t" r="r" b="b"/>
            <a:pathLst>
              <a:path h="186054">
                <a:moveTo>
                  <a:pt x="0" y="0"/>
                </a:moveTo>
                <a:lnTo>
                  <a:pt x="0" y="185928"/>
                </a:lnTo>
              </a:path>
            </a:pathLst>
          </a:custGeom>
          <a:ln w="32004">
            <a:solidFill>
              <a:srgbClr val="0000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0201656" y="6290310"/>
            <a:ext cx="90170" cy="0"/>
          </a:xfrm>
          <a:custGeom>
            <a:avLst/>
            <a:gdLst/>
            <a:ahLst/>
            <a:cxnLst/>
            <a:rect l="l" t="t" r="r" b="b"/>
            <a:pathLst>
              <a:path w="90170">
                <a:moveTo>
                  <a:pt x="0" y="0"/>
                </a:moveTo>
                <a:lnTo>
                  <a:pt x="89915" y="0"/>
                </a:lnTo>
              </a:path>
            </a:pathLst>
          </a:custGeom>
          <a:ln w="13716">
            <a:solidFill>
              <a:srgbClr val="0000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9576816" y="6393179"/>
            <a:ext cx="99060" cy="0"/>
          </a:xfrm>
          <a:custGeom>
            <a:avLst/>
            <a:gdLst/>
            <a:ahLst/>
            <a:cxnLst/>
            <a:rect l="l" t="t" r="r" b="b"/>
            <a:pathLst>
              <a:path w="99059">
                <a:moveTo>
                  <a:pt x="0" y="0"/>
                </a:moveTo>
                <a:lnTo>
                  <a:pt x="99060" y="0"/>
                </a:lnTo>
              </a:path>
            </a:pathLst>
          </a:custGeom>
          <a:ln w="15240">
            <a:solidFill>
              <a:srgbClr val="0000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9585197" y="6400800"/>
            <a:ext cx="0" cy="86360"/>
          </a:xfrm>
          <a:custGeom>
            <a:avLst/>
            <a:gdLst/>
            <a:ahLst/>
            <a:cxnLst/>
            <a:rect l="l" t="t" r="r" b="b"/>
            <a:pathLst>
              <a:path h="86360">
                <a:moveTo>
                  <a:pt x="0" y="0"/>
                </a:moveTo>
                <a:lnTo>
                  <a:pt x="0" y="86360"/>
                </a:lnTo>
              </a:path>
            </a:pathLst>
          </a:custGeom>
          <a:ln w="16764">
            <a:solidFill>
              <a:srgbClr val="0000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9576816" y="6494779"/>
            <a:ext cx="96520" cy="0"/>
          </a:xfrm>
          <a:custGeom>
            <a:avLst/>
            <a:gdLst/>
            <a:ahLst/>
            <a:cxnLst/>
            <a:rect l="l" t="t" r="r" b="b"/>
            <a:pathLst>
              <a:path w="96520">
                <a:moveTo>
                  <a:pt x="0" y="0"/>
                </a:moveTo>
                <a:lnTo>
                  <a:pt x="96012" y="0"/>
                </a:lnTo>
              </a:path>
            </a:pathLst>
          </a:custGeom>
          <a:ln w="15240">
            <a:solidFill>
              <a:srgbClr val="0000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9585197" y="6502400"/>
            <a:ext cx="0" cy="93980"/>
          </a:xfrm>
          <a:custGeom>
            <a:avLst/>
            <a:gdLst/>
            <a:ahLst/>
            <a:cxnLst/>
            <a:rect l="l" t="t" r="r" b="b"/>
            <a:pathLst>
              <a:path h="93979">
                <a:moveTo>
                  <a:pt x="0" y="0"/>
                </a:moveTo>
                <a:lnTo>
                  <a:pt x="0" y="93979"/>
                </a:lnTo>
              </a:path>
            </a:pathLst>
          </a:custGeom>
          <a:ln w="16764">
            <a:solidFill>
              <a:srgbClr val="0000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9777983" y="6384035"/>
            <a:ext cx="103632" cy="2118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9985247" y="6384035"/>
            <a:ext cx="105156" cy="2118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8306" y="1290381"/>
            <a:ext cx="9456786" cy="559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0" i="0">
                <a:solidFill>
                  <a:srgbClr val="0000DB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0668" y="2322069"/>
            <a:ext cx="9332062" cy="31838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8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8.png"/><Relationship Id="rId4" Type="http://schemas.openxmlformats.org/officeDocument/2006/relationships/hyperlink" Target="mailto:brusenbauch.meislova@email.cz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8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8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8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4236" y="1136903"/>
            <a:ext cx="234950" cy="368935"/>
          </a:xfrm>
          <a:custGeom>
            <a:avLst/>
            <a:gdLst/>
            <a:ahLst/>
            <a:cxnLst/>
            <a:rect l="l" t="t" r="r" b="b"/>
            <a:pathLst>
              <a:path w="234950" h="368934">
                <a:moveTo>
                  <a:pt x="56387" y="368808"/>
                </a:moveTo>
                <a:lnTo>
                  <a:pt x="0" y="368808"/>
                </a:lnTo>
                <a:lnTo>
                  <a:pt x="0" y="0"/>
                </a:lnTo>
                <a:lnTo>
                  <a:pt x="56387" y="0"/>
                </a:lnTo>
                <a:lnTo>
                  <a:pt x="56387" y="368808"/>
                </a:lnTo>
                <a:close/>
              </a:path>
              <a:path w="234950" h="368934">
                <a:moveTo>
                  <a:pt x="118871" y="368808"/>
                </a:moveTo>
                <a:lnTo>
                  <a:pt x="97535" y="368808"/>
                </a:lnTo>
                <a:lnTo>
                  <a:pt x="61407" y="0"/>
                </a:lnTo>
                <a:lnTo>
                  <a:pt x="79733" y="0"/>
                </a:lnTo>
                <a:lnTo>
                  <a:pt x="118871" y="368808"/>
                </a:lnTo>
                <a:close/>
              </a:path>
              <a:path w="234950" h="368934">
                <a:moveTo>
                  <a:pt x="137159" y="368808"/>
                </a:moveTo>
                <a:lnTo>
                  <a:pt x="118871" y="368808"/>
                </a:lnTo>
                <a:lnTo>
                  <a:pt x="153494" y="0"/>
                </a:lnTo>
                <a:lnTo>
                  <a:pt x="176298" y="0"/>
                </a:lnTo>
                <a:lnTo>
                  <a:pt x="137159" y="368808"/>
                </a:lnTo>
                <a:close/>
              </a:path>
              <a:path w="234950" h="368934">
                <a:moveTo>
                  <a:pt x="234696" y="368808"/>
                </a:moveTo>
                <a:lnTo>
                  <a:pt x="176783" y="368808"/>
                </a:lnTo>
                <a:lnTo>
                  <a:pt x="176783" y="0"/>
                </a:lnTo>
                <a:lnTo>
                  <a:pt x="234696" y="0"/>
                </a:lnTo>
                <a:lnTo>
                  <a:pt x="234696" y="368808"/>
                </a:lnTo>
                <a:close/>
              </a:path>
            </a:pathLst>
          </a:custGeom>
          <a:solidFill>
            <a:srgbClr val="0000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2000" y="1136903"/>
            <a:ext cx="186055" cy="368935"/>
          </a:xfrm>
          <a:custGeom>
            <a:avLst/>
            <a:gdLst/>
            <a:ahLst/>
            <a:cxnLst/>
            <a:rect l="l" t="t" r="r" b="b"/>
            <a:pathLst>
              <a:path w="186055" h="368934">
                <a:moveTo>
                  <a:pt x="92963" y="368808"/>
                </a:moveTo>
                <a:lnTo>
                  <a:pt x="57864" y="362259"/>
                </a:lnTo>
                <a:lnTo>
                  <a:pt x="28193" y="343852"/>
                </a:lnTo>
                <a:lnTo>
                  <a:pt x="7667" y="315444"/>
                </a:lnTo>
                <a:lnTo>
                  <a:pt x="0" y="278892"/>
                </a:lnTo>
                <a:lnTo>
                  <a:pt x="0" y="0"/>
                </a:lnTo>
                <a:lnTo>
                  <a:pt x="57911" y="0"/>
                </a:lnTo>
                <a:lnTo>
                  <a:pt x="57912" y="278892"/>
                </a:lnTo>
                <a:lnTo>
                  <a:pt x="61031" y="292322"/>
                </a:lnTo>
                <a:lnTo>
                  <a:pt x="69151" y="304038"/>
                </a:lnTo>
                <a:lnTo>
                  <a:pt x="80414" y="312325"/>
                </a:lnTo>
                <a:lnTo>
                  <a:pt x="92963" y="315468"/>
                </a:lnTo>
                <a:lnTo>
                  <a:pt x="178243" y="315468"/>
                </a:lnTo>
                <a:lnTo>
                  <a:pt x="157733" y="343852"/>
                </a:lnTo>
                <a:lnTo>
                  <a:pt x="128063" y="362259"/>
                </a:lnTo>
                <a:lnTo>
                  <a:pt x="92963" y="368808"/>
                </a:lnTo>
                <a:close/>
              </a:path>
              <a:path w="186055" h="368934">
                <a:moveTo>
                  <a:pt x="178243" y="315468"/>
                </a:moveTo>
                <a:lnTo>
                  <a:pt x="92963" y="315468"/>
                </a:lnTo>
                <a:lnTo>
                  <a:pt x="106156" y="312325"/>
                </a:lnTo>
                <a:lnTo>
                  <a:pt x="117347" y="304038"/>
                </a:lnTo>
                <a:lnTo>
                  <a:pt x="125110" y="292322"/>
                </a:lnTo>
                <a:lnTo>
                  <a:pt x="128015" y="278892"/>
                </a:lnTo>
                <a:lnTo>
                  <a:pt x="128015" y="0"/>
                </a:lnTo>
                <a:lnTo>
                  <a:pt x="185927" y="0"/>
                </a:lnTo>
                <a:lnTo>
                  <a:pt x="185927" y="278892"/>
                </a:lnTo>
                <a:lnTo>
                  <a:pt x="178243" y="315468"/>
                </a:lnTo>
                <a:close/>
              </a:path>
            </a:pathLst>
          </a:custGeom>
          <a:solidFill>
            <a:srgbClr val="0000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29283" y="1136903"/>
            <a:ext cx="195580" cy="368935"/>
          </a:xfrm>
          <a:custGeom>
            <a:avLst/>
            <a:gdLst/>
            <a:ahLst/>
            <a:cxnLst/>
            <a:rect l="l" t="t" r="r" b="b"/>
            <a:pathLst>
              <a:path w="195580" h="368934">
                <a:moveTo>
                  <a:pt x="57911" y="368808"/>
                </a:moveTo>
                <a:lnTo>
                  <a:pt x="0" y="368808"/>
                </a:lnTo>
                <a:lnTo>
                  <a:pt x="0" y="0"/>
                </a:lnTo>
                <a:lnTo>
                  <a:pt x="57911" y="0"/>
                </a:lnTo>
                <a:lnTo>
                  <a:pt x="57911" y="368808"/>
                </a:lnTo>
                <a:close/>
              </a:path>
              <a:path w="195580" h="368934">
                <a:moveTo>
                  <a:pt x="134111" y="368808"/>
                </a:moveTo>
                <a:lnTo>
                  <a:pt x="115823" y="368808"/>
                </a:lnTo>
                <a:lnTo>
                  <a:pt x="58621" y="0"/>
                </a:lnTo>
                <a:lnTo>
                  <a:pt x="81425" y="0"/>
                </a:lnTo>
                <a:lnTo>
                  <a:pt x="134111" y="368808"/>
                </a:lnTo>
                <a:close/>
              </a:path>
              <a:path w="195580" h="368934">
                <a:moveTo>
                  <a:pt x="195071" y="368808"/>
                </a:moveTo>
                <a:lnTo>
                  <a:pt x="137159" y="368808"/>
                </a:lnTo>
                <a:lnTo>
                  <a:pt x="137159" y="0"/>
                </a:lnTo>
                <a:lnTo>
                  <a:pt x="195071" y="0"/>
                </a:lnTo>
                <a:lnTo>
                  <a:pt x="195071" y="368808"/>
                </a:lnTo>
                <a:close/>
              </a:path>
            </a:pathLst>
          </a:custGeom>
          <a:solidFill>
            <a:srgbClr val="0000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19427" y="1142999"/>
            <a:ext cx="160020" cy="0"/>
          </a:xfrm>
          <a:custGeom>
            <a:avLst/>
            <a:gdLst/>
            <a:ahLst/>
            <a:cxnLst/>
            <a:rect l="l" t="t" r="r" b="b"/>
            <a:pathLst>
              <a:path w="160019">
                <a:moveTo>
                  <a:pt x="0" y="0"/>
                </a:moveTo>
                <a:lnTo>
                  <a:pt x="160019" y="0"/>
                </a:lnTo>
              </a:path>
            </a:pathLst>
          </a:custGeom>
          <a:ln w="12192">
            <a:solidFill>
              <a:srgbClr val="0000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97152" y="1149096"/>
            <a:ext cx="0" cy="334010"/>
          </a:xfrm>
          <a:custGeom>
            <a:avLst/>
            <a:gdLst/>
            <a:ahLst/>
            <a:cxnLst/>
            <a:rect l="l" t="t" r="r" b="b"/>
            <a:pathLst>
              <a:path h="334009">
                <a:moveTo>
                  <a:pt x="0" y="0"/>
                </a:moveTo>
                <a:lnTo>
                  <a:pt x="0" y="333756"/>
                </a:lnTo>
              </a:path>
            </a:pathLst>
          </a:custGeom>
          <a:ln w="57912">
            <a:solidFill>
              <a:srgbClr val="0000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19427" y="1494282"/>
            <a:ext cx="160020" cy="0"/>
          </a:xfrm>
          <a:custGeom>
            <a:avLst/>
            <a:gdLst/>
            <a:ahLst/>
            <a:cxnLst/>
            <a:rect l="l" t="t" r="r" b="b"/>
            <a:pathLst>
              <a:path w="160019">
                <a:moveTo>
                  <a:pt x="0" y="0"/>
                </a:moveTo>
                <a:lnTo>
                  <a:pt x="160019" y="0"/>
                </a:lnTo>
              </a:path>
            </a:pathLst>
          </a:custGeom>
          <a:ln w="22860">
            <a:solidFill>
              <a:srgbClr val="0000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3859" y="1678432"/>
            <a:ext cx="177165" cy="0"/>
          </a:xfrm>
          <a:custGeom>
            <a:avLst/>
            <a:gdLst/>
            <a:ahLst/>
            <a:cxnLst/>
            <a:rect l="l" t="t" r="r" b="b"/>
            <a:pathLst>
              <a:path w="177165">
                <a:moveTo>
                  <a:pt x="0" y="0"/>
                </a:moveTo>
                <a:lnTo>
                  <a:pt x="176784" y="0"/>
                </a:lnTo>
              </a:path>
            </a:pathLst>
          </a:custGeom>
          <a:ln w="25400">
            <a:solidFill>
              <a:srgbClr val="0000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9100" y="1691132"/>
            <a:ext cx="0" cy="156210"/>
          </a:xfrm>
          <a:custGeom>
            <a:avLst/>
            <a:gdLst/>
            <a:ahLst/>
            <a:cxnLst/>
            <a:rect l="l" t="t" r="r" b="b"/>
            <a:pathLst>
              <a:path h="156210">
                <a:moveTo>
                  <a:pt x="0" y="0"/>
                </a:moveTo>
                <a:lnTo>
                  <a:pt x="0" y="156210"/>
                </a:lnTo>
              </a:path>
            </a:pathLst>
          </a:custGeom>
          <a:ln w="30480">
            <a:solidFill>
              <a:srgbClr val="0000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03859" y="1860677"/>
            <a:ext cx="172720" cy="0"/>
          </a:xfrm>
          <a:custGeom>
            <a:avLst/>
            <a:gdLst/>
            <a:ahLst/>
            <a:cxnLst/>
            <a:rect l="l" t="t" r="r" b="b"/>
            <a:pathLst>
              <a:path w="172720">
                <a:moveTo>
                  <a:pt x="0" y="0"/>
                </a:moveTo>
                <a:lnTo>
                  <a:pt x="172212" y="0"/>
                </a:lnTo>
              </a:path>
            </a:pathLst>
          </a:custGeom>
          <a:ln w="26669">
            <a:solidFill>
              <a:srgbClr val="0000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9100" y="1874012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100"/>
                </a:lnTo>
              </a:path>
            </a:pathLst>
          </a:custGeom>
          <a:ln w="30480">
            <a:solidFill>
              <a:srgbClr val="0000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2000" y="1661160"/>
            <a:ext cx="186055" cy="378460"/>
          </a:xfrm>
          <a:custGeom>
            <a:avLst/>
            <a:gdLst/>
            <a:ahLst/>
            <a:cxnLst/>
            <a:rect l="l" t="t" r="r" b="b"/>
            <a:pathLst>
              <a:path w="186055" h="378460">
                <a:moveTo>
                  <a:pt x="160117" y="350520"/>
                </a:moveTo>
                <a:lnTo>
                  <a:pt x="92964" y="350520"/>
                </a:lnTo>
                <a:lnTo>
                  <a:pt x="116228" y="345924"/>
                </a:lnTo>
                <a:lnTo>
                  <a:pt x="136207" y="333184"/>
                </a:lnTo>
                <a:lnTo>
                  <a:pt x="150185" y="313872"/>
                </a:lnTo>
                <a:lnTo>
                  <a:pt x="155448" y="289560"/>
                </a:lnTo>
                <a:lnTo>
                  <a:pt x="155448" y="266700"/>
                </a:lnTo>
                <a:lnTo>
                  <a:pt x="149399" y="239577"/>
                </a:lnTo>
                <a:lnTo>
                  <a:pt x="133350" y="222313"/>
                </a:lnTo>
                <a:lnTo>
                  <a:pt x="110442" y="211621"/>
                </a:lnTo>
                <a:lnTo>
                  <a:pt x="83820" y="204216"/>
                </a:lnTo>
                <a:lnTo>
                  <a:pt x="57864" y="195333"/>
                </a:lnTo>
                <a:lnTo>
                  <a:pt x="30480" y="180022"/>
                </a:lnTo>
                <a:lnTo>
                  <a:pt x="8810" y="154709"/>
                </a:lnTo>
                <a:lnTo>
                  <a:pt x="0" y="115824"/>
                </a:lnTo>
                <a:lnTo>
                  <a:pt x="0" y="88392"/>
                </a:lnTo>
                <a:lnTo>
                  <a:pt x="7024" y="54006"/>
                </a:lnTo>
                <a:lnTo>
                  <a:pt x="26479" y="25908"/>
                </a:lnTo>
                <a:lnTo>
                  <a:pt x="55935" y="6953"/>
                </a:lnTo>
                <a:lnTo>
                  <a:pt x="92964" y="0"/>
                </a:lnTo>
                <a:lnTo>
                  <a:pt x="128063" y="6953"/>
                </a:lnTo>
                <a:lnTo>
                  <a:pt x="157734" y="25908"/>
                </a:lnTo>
                <a:lnTo>
                  <a:pt x="92964" y="25908"/>
                </a:lnTo>
                <a:lnTo>
                  <a:pt x="68651" y="30741"/>
                </a:lnTo>
                <a:lnTo>
                  <a:pt x="49339" y="44005"/>
                </a:lnTo>
                <a:lnTo>
                  <a:pt x="36599" y="63841"/>
                </a:lnTo>
                <a:lnTo>
                  <a:pt x="32004" y="88392"/>
                </a:lnTo>
                <a:lnTo>
                  <a:pt x="32004" y="115824"/>
                </a:lnTo>
                <a:lnTo>
                  <a:pt x="53340" y="160210"/>
                </a:lnTo>
                <a:lnTo>
                  <a:pt x="97536" y="178308"/>
                </a:lnTo>
                <a:lnTo>
                  <a:pt x="126134" y="187190"/>
                </a:lnTo>
                <a:lnTo>
                  <a:pt x="154876" y="203644"/>
                </a:lnTo>
                <a:lnTo>
                  <a:pt x="177045" y="229528"/>
                </a:lnTo>
                <a:lnTo>
                  <a:pt x="185928" y="266700"/>
                </a:lnTo>
                <a:lnTo>
                  <a:pt x="185928" y="289560"/>
                </a:lnTo>
                <a:lnTo>
                  <a:pt x="178260" y="325874"/>
                </a:lnTo>
                <a:lnTo>
                  <a:pt x="160117" y="350520"/>
                </a:lnTo>
                <a:close/>
              </a:path>
              <a:path w="186055" h="378460">
                <a:moveTo>
                  <a:pt x="185928" y="102108"/>
                </a:moveTo>
                <a:lnTo>
                  <a:pt x="155448" y="102108"/>
                </a:lnTo>
                <a:lnTo>
                  <a:pt x="155448" y="88392"/>
                </a:lnTo>
                <a:lnTo>
                  <a:pt x="150185" y="63841"/>
                </a:lnTo>
                <a:lnTo>
                  <a:pt x="136207" y="44005"/>
                </a:lnTo>
                <a:lnTo>
                  <a:pt x="116228" y="30741"/>
                </a:lnTo>
                <a:lnTo>
                  <a:pt x="92964" y="25908"/>
                </a:lnTo>
                <a:lnTo>
                  <a:pt x="157734" y="25908"/>
                </a:lnTo>
                <a:lnTo>
                  <a:pt x="178260" y="54006"/>
                </a:lnTo>
                <a:lnTo>
                  <a:pt x="185928" y="88392"/>
                </a:lnTo>
                <a:lnTo>
                  <a:pt x="185928" y="102108"/>
                </a:lnTo>
                <a:close/>
              </a:path>
              <a:path w="186055" h="378460">
                <a:moveTo>
                  <a:pt x="92964" y="377952"/>
                </a:moveTo>
                <a:lnTo>
                  <a:pt x="55935" y="371641"/>
                </a:lnTo>
                <a:lnTo>
                  <a:pt x="26479" y="353758"/>
                </a:lnTo>
                <a:lnTo>
                  <a:pt x="7024" y="325874"/>
                </a:lnTo>
                <a:lnTo>
                  <a:pt x="0" y="289560"/>
                </a:lnTo>
                <a:lnTo>
                  <a:pt x="0" y="280416"/>
                </a:lnTo>
                <a:lnTo>
                  <a:pt x="32004" y="280416"/>
                </a:lnTo>
                <a:lnTo>
                  <a:pt x="32004" y="289560"/>
                </a:lnTo>
                <a:lnTo>
                  <a:pt x="36599" y="313872"/>
                </a:lnTo>
                <a:lnTo>
                  <a:pt x="49339" y="333184"/>
                </a:lnTo>
                <a:lnTo>
                  <a:pt x="68651" y="345924"/>
                </a:lnTo>
                <a:lnTo>
                  <a:pt x="92964" y="350520"/>
                </a:lnTo>
                <a:lnTo>
                  <a:pt x="160117" y="350520"/>
                </a:lnTo>
                <a:lnTo>
                  <a:pt x="157734" y="353758"/>
                </a:lnTo>
                <a:lnTo>
                  <a:pt x="128063" y="371641"/>
                </a:lnTo>
                <a:lnTo>
                  <a:pt x="92964" y="377952"/>
                </a:lnTo>
                <a:close/>
              </a:path>
            </a:pathLst>
          </a:custGeom>
          <a:solidFill>
            <a:srgbClr val="0000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33855" y="1661160"/>
            <a:ext cx="186055" cy="378460"/>
          </a:xfrm>
          <a:custGeom>
            <a:avLst/>
            <a:gdLst/>
            <a:ahLst/>
            <a:cxnLst/>
            <a:rect l="l" t="t" r="r" b="b"/>
            <a:pathLst>
              <a:path w="186055" h="378460">
                <a:moveTo>
                  <a:pt x="160117" y="350520"/>
                </a:moveTo>
                <a:lnTo>
                  <a:pt x="92964" y="350520"/>
                </a:lnTo>
                <a:lnTo>
                  <a:pt x="116228" y="345924"/>
                </a:lnTo>
                <a:lnTo>
                  <a:pt x="136207" y="333184"/>
                </a:lnTo>
                <a:lnTo>
                  <a:pt x="150185" y="313872"/>
                </a:lnTo>
                <a:lnTo>
                  <a:pt x="155448" y="289560"/>
                </a:lnTo>
                <a:lnTo>
                  <a:pt x="155448" y="266700"/>
                </a:lnTo>
                <a:lnTo>
                  <a:pt x="149399" y="239577"/>
                </a:lnTo>
                <a:lnTo>
                  <a:pt x="133350" y="222313"/>
                </a:lnTo>
                <a:lnTo>
                  <a:pt x="110442" y="211621"/>
                </a:lnTo>
                <a:lnTo>
                  <a:pt x="83820" y="204216"/>
                </a:lnTo>
                <a:lnTo>
                  <a:pt x="57864" y="195333"/>
                </a:lnTo>
                <a:lnTo>
                  <a:pt x="30480" y="180022"/>
                </a:lnTo>
                <a:lnTo>
                  <a:pt x="8810" y="154709"/>
                </a:lnTo>
                <a:lnTo>
                  <a:pt x="0" y="115824"/>
                </a:lnTo>
                <a:lnTo>
                  <a:pt x="0" y="88392"/>
                </a:lnTo>
                <a:lnTo>
                  <a:pt x="7024" y="54006"/>
                </a:lnTo>
                <a:lnTo>
                  <a:pt x="26479" y="25908"/>
                </a:lnTo>
                <a:lnTo>
                  <a:pt x="55935" y="6953"/>
                </a:lnTo>
                <a:lnTo>
                  <a:pt x="92964" y="0"/>
                </a:lnTo>
                <a:lnTo>
                  <a:pt x="128063" y="6953"/>
                </a:lnTo>
                <a:lnTo>
                  <a:pt x="157734" y="25908"/>
                </a:lnTo>
                <a:lnTo>
                  <a:pt x="92964" y="25908"/>
                </a:lnTo>
                <a:lnTo>
                  <a:pt x="68651" y="30741"/>
                </a:lnTo>
                <a:lnTo>
                  <a:pt x="49339" y="44005"/>
                </a:lnTo>
                <a:lnTo>
                  <a:pt x="36599" y="63841"/>
                </a:lnTo>
                <a:lnTo>
                  <a:pt x="32004" y="88392"/>
                </a:lnTo>
                <a:lnTo>
                  <a:pt x="32004" y="115824"/>
                </a:lnTo>
                <a:lnTo>
                  <a:pt x="53340" y="160210"/>
                </a:lnTo>
                <a:lnTo>
                  <a:pt x="97536" y="178308"/>
                </a:lnTo>
                <a:lnTo>
                  <a:pt x="126134" y="187190"/>
                </a:lnTo>
                <a:lnTo>
                  <a:pt x="154876" y="203644"/>
                </a:lnTo>
                <a:lnTo>
                  <a:pt x="177045" y="229528"/>
                </a:lnTo>
                <a:lnTo>
                  <a:pt x="185928" y="266700"/>
                </a:lnTo>
                <a:lnTo>
                  <a:pt x="185928" y="289560"/>
                </a:lnTo>
                <a:lnTo>
                  <a:pt x="178260" y="325874"/>
                </a:lnTo>
                <a:lnTo>
                  <a:pt x="160117" y="350520"/>
                </a:lnTo>
                <a:close/>
              </a:path>
              <a:path w="186055" h="378460">
                <a:moveTo>
                  <a:pt x="185928" y="102108"/>
                </a:moveTo>
                <a:lnTo>
                  <a:pt x="155448" y="102108"/>
                </a:lnTo>
                <a:lnTo>
                  <a:pt x="155448" y="88392"/>
                </a:lnTo>
                <a:lnTo>
                  <a:pt x="150185" y="63841"/>
                </a:lnTo>
                <a:lnTo>
                  <a:pt x="136207" y="44005"/>
                </a:lnTo>
                <a:lnTo>
                  <a:pt x="116228" y="30741"/>
                </a:lnTo>
                <a:lnTo>
                  <a:pt x="92964" y="25908"/>
                </a:lnTo>
                <a:lnTo>
                  <a:pt x="157734" y="25908"/>
                </a:lnTo>
                <a:lnTo>
                  <a:pt x="178260" y="54006"/>
                </a:lnTo>
                <a:lnTo>
                  <a:pt x="185928" y="88392"/>
                </a:lnTo>
                <a:lnTo>
                  <a:pt x="185928" y="102108"/>
                </a:lnTo>
                <a:close/>
              </a:path>
              <a:path w="186055" h="378460">
                <a:moveTo>
                  <a:pt x="92964" y="377952"/>
                </a:moveTo>
                <a:lnTo>
                  <a:pt x="55935" y="371641"/>
                </a:lnTo>
                <a:lnTo>
                  <a:pt x="26479" y="353758"/>
                </a:lnTo>
                <a:lnTo>
                  <a:pt x="7024" y="325874"/>
                </a:lnTo>
                <a:lnTo>
                  <a:pt x="0" y="289560"/>
                </a:lnTo>
                <a:lnTo>
                  <a:pt x="0" y="280416"/>
                </a:lnTo>
                <a:lnTo>
                  <a:pt x="32004" y="280416"/>
                </a:lnTo>
                <a:lnTo>
                  <a:pt x="32004" y="289560"/>
                </a:lnTo>
                <a:lnTo>
                  <a:pt x="36599" y="313872"/>
                </a:lnTo>
                <a:lnTo>
                  <a:pt x="49339" y="333184"/>
                </a:lnTo>
                <a:lnTo>
                  <a:pt x="68651" y="345924"/>
                </a:lnTo>
                <a:lnTo>
                  <a:pt x="92964" y="350520"/>
                </a:lnTo>
                <a:lnTo>
                  <a:pt x="160117" y="350520"/>
                </a:lnTo>
                <a:lnTo>
                  <a:pt x="157734" y="353758"/>
                </a:lnTo>
                <a:lnTo>
                  <a:pt x="128063" y="371641"/>
                </a:lnTo>
                <a:lnTo>
                  <a:pt x="92964" y="377952"/>
                </a:lnTo>
                <a:close/>
              </a:path>
            </a:pathLst>
          </a:custGeom>
          <a:solidFill>
            <a:srgbClr val="0000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36177" y="3190699"/>
            <a:ext cx="6915521" cy="1199687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850" b="1" spc="220" dirty="0">
                <a:latin typeface="Arial" panose="020B0604020202020204" pitchFamily="34" charset="0"/>
                <a:cs typeface="Arial" panose="020B0604020202020204" pitchFamily="34" charset="0"/>
              </a:rPr>
              <a:t>In/out </a:t>
            </a:r>
            <a:r>
              <a:rPr sz="3850" b="1" spc="350" dirty="0">
                <a:latin typeface="Arial" panose="020B0604020202020204" pitchFamily="34" charset="0"/>
                <a:cs typeface="Arial" panose="020B0604020202020204" pitchFamily="34" charset="0"/>
              </a:rPr>
              <a:t>referendum</a:t>
            </a:r>
            <a:r>
              <a:rPr sz="3850" b="1" spc="-1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850" b="1" spc="375" dirty="0">
                <a:latin typeface="Arial" panose="020B0604020202020204" pitchFamily="34" charset="0"/>
                <a:cs typeface="Arial" panose="020B0604020202020204" pitchFamily="34" charset="0"/>
              </a:rPr>
              <a:t>campaign</a:t>
            </a:r>
            <a:endParaRPr sz="38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36301" y="4684229"/>
            <a:ext cx="5743575" cy="13208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5" dirty="0">
                <a:latin typeface="Times New Roman"/>
                <a:cs typeface="Times New Roman"/>
              </a:rPr>
              <a:t>Dr </a:t>
            </a:r>
            <a:r>
              <a:rPr sz="2100" spc="35" dirty="0">
                <a:latin typeface="Times New Roman"/>
                <a:cs typeface="Times New Roman"/>
              </a:rPr>
              <a:t>Monika </a:t>
            </a:r>
            <a:r>
              <a:rPr sz="2100" spc="120" dirty="0">
                <a:latin typeface="Times New Roman"/>
                <a:cs typeface="Times New Roman"/>
              </a:rPr>
              <a:t>Brusenbauch</a:t>
            </a:r>
            <a:r>
              <a:rPr sz="2100" spc="200" dirty="0">
                <a:latin typeface="Times New Roman"/>
                <a:cs typeface="Times New Roman"/>
              </a:rPr>
              <a:t> </a:t>
            </a:r>
            <a:r>
              <a:rPr sz="2100" spc="55" dirty="0">
                <a:latin typeface="Times New Roman"/>
                <a:cs typeface="Times New Roman"/>
              </a:rPr>
              <a:t>Meislová</a:t>
            </a:r>
            <a:endParaRPr sz="21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100" spc="80" dirty="0">
                <a:latin typeface="Times New Roman"/>
                <a:cs typeface="Times New Roman"/>
              </a:rPr>
              <a:t>EVS465: </a:t>
            </a:r>
            <a:r>
              <a:rPr sz="2100" spc="15" dirty="0">
                <a:latin typeface="Times New Roman"/>
                <a:cs typeface="Times New Roman"/>
              </a:rPr>
              <a:t>Brexit: </a:t>
            </a:r>
            <a:r>
              <a:rPr sz="2100" spc="45" dirty="0">
                <a:latin typeface="Times New Roman"/>
                <a:cs typeface="Times New Roman"/>
              </a:rPr>
              <a:t>Politics, </a:t>
            </a:r>
            <a:r>
              <a:rPr sz="2100" spc="70" dirty="0">
                <a:latin typeface="Times New Roman"/>
                <a:cs typeface="Times New Roman"/>
              </a:rPr>
              <a:t>Policies </a:t>
            </a:r>
            <a:r>
              <a:rPr sz="2100" spc="150" dirty="0">
                <a:latin typeface="Times New Roman"/>
                <a:cs typeface="Times New Roman"/>
              </a:rPr>
              <a:t>and</a:t>
            </a:r>
            <a:r>
              <a:rPr sz="2100" spc="90" dirty="0">
                <a:latin typeface="Times New Roman"/>
                <a:cs typeface="Times New Roman"/>
              </a:rPr>
              <a:t> </a:t>
            </a:r>
            <a:r>
              <a:rPr sz="2100" spc="180" dirty="0">
                <a:latin typeface="Times New Roman"/>
                <a:cs typeface="Times New Roman"/>
              </a:rPr>
              <a:t>Processes</a:t>
            </a:r>
            <a:endParaRPr sz="2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cs-CZ" sz="2100" spc="114" dirty="0">
                <a:latin typeface="Times New Roman"/>
                <a:cs typeface="Times New Roman"/>
              </a:rPr>
              <a:t>24 </a:t>
            </a:r>
            <a:r>
              <a:rPr lang="cs-CZ" sz="2100" spc="114" dirty="0" err="1">
                <a:latin typeface="Times New Roman"/>
                <a:cs typeface="Times New Roman"/>
              </a:rPr>
              <a:t>March</a:t>
            </a:r>
            <a:r>
              <a:rPr lang="cs-CZ" sz="2100" spc="114" dirty="0">
                <a:latin typeface="Times New Roman"/>
                <a:cs typeface="Times New Roman"/>
              </a:rPr>
              <a:t> 2020 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849868" y="4207764"/>
            <a:ext cx="1511807" cy="2247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Zvuk 18">
            <a:hlinkClick r:id="" action="ppaction://media"/>
            <a:extLst>
              <a:ext uri="{FF2B5EF4-FFF2-40B4-BE49-F238E27FC236}">
                <a16:creationId xmlns:a16="http://schemas.microsoft.com/office/drawing/2014/main" id="{9E7D9BAF-1CD6-4CE9-9DCD-03345B0BDC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4600" y="70040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12"/>
    </mc:Choice>
    <mc:Fallback xmlns="">
      <p:transition spd="slow" advTm="21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1894" y="1370076"/>
            <a:ext cx="7979420" cy="46611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51641E3-B3F3-40E8-897B-EF42EA9639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4600" y="70040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25"/>
    </mc:Choice>
    <mc:Fallback xmlns="">
      <p:transition spd="slow" advTm="11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36C47D6-4ED0-4F9A-AE6F-EDF83B0FC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A13FB71-4652-4550-8DA4-4D3289368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879" y="2410458"/>
            <a:ext cx="8272170" cy="2104935"/>
          </a:xfrm>
        </p:spPr>
        <p:txBody>
          <a:bodyPr/>
          <a:lstStyle/>
          <a:p>
            <a:pPr marL="63151" indent="0" algn="ctr">
              <a:buNone/>
            </a:pPr>
            <a:endParaRPr lang="cs-CZ" b="1" dirty="0"/>
          </a:p>
          <a:p>
            <a:pPr marL="63151" indent="0" algn="ctr">
              <a:buNone/>
            </a:pPr>
            <a:endParaRPr lang="cs-CZ" b="1" dirty="0"/>
          </a:p>
          <a:p>
            <a:pPr marL="63151" indent="0" algn="ctr">
              <a:buNone/>
            </a:pPr>
            <a:r>
              <a:rPr lang="cs-CZ" b="1" dirty="0" err="1"/>
              <a:t>Thank</a:t>
            </a:r>
            <a:r>
              <a:rPr lang="cs-CZ" b="1" dirty="0"/>
              <a:t> </a:t>
            </a:r>
            <a:r>
              <a:rPr lang="cs-CZ" b="1" dirty="0" err="1"/>
              <a:t>you</a:t>
            </a:r>
            <a:r>
              <a:rPr lang="cs-CZ" b="1" dirty="0"/>
              <a:t> very much </a:t>
            </a:r>
            <a:r>
              <a:rPr lang="cs-CZ" b="1" dirty="0" err="1"/>
              <a:t>for</a:t>
            </a:r>
            <a:r>
              <a:rPr lang="cs-CZ" b="1" dirty="0"/>
              <a:t> </a:t>
            </a:r>
            <a:r>
              <a:rPr lang="cs-CZ" b="1" dirty="0" err="1"/>
              <a:t>your</a:t>
            </a:r>
            <a:r>
              <a:rPr lang="cs-CZ" b="1" dirty="0"/>
              <a:t> </a:t>
            </a:r>
            <a:r>
              <a:rPr lang="cs-CZ" b="1" dirty="0" err="1"/>
              <a:t>attention</a:t>
            </a:r>
            <a:endParaRPr lang="cs-CZ" b="1" dirty="0"/>
          </a:p>
          <a:p>
            <a:pPr marL="63151" indent="0" algn="ctr">
              <a:buNone/>
            </a:pPr>
            <a:r>
              <a:rPr lang="cs-CZ" sz="2105" dirty="0"/>
              <a:t>(</a:t>
            </a:r>
            <a:r>
              <a:rPr lang="cs-CZ" sz="2105" dirty="0">
                <a:hlinkClick r:id="rId4"/>
              </a:rPr>
              <a:t>brusenbauch.meislova@email.cz</a:t>
            </a:r>
            <a:r>
              <a:rPr lang="cs-CZ" sz="2105" dirty="0"/>
              <a:t>) </a:t>
            </a:r>
            <a:br>
              <a:rPr lang="cs-CZ" dirty="0"/>
            </a:br>
            <a:endParaRPr 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A7EB8B5-59F9-47CA-A814-453703035C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4600" y="70040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23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455"/>
    </mc:Choice>
    <mc:Fallback>
      <p:transition spd="slow" advTm="101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56303" y="1019556"/>
            <a:ext cx="3602736" cy="55229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4FE23B3-0C02-4DDE-A362-0ED7C897F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4600" y="70040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5"/>
    </mc:Choice>
    <mc:Fallback xmlns="">
      <p:transition spd="slow" advTm="2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8306" y="1290381"/>
            <a:ext cx="9071794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310" dirty="0"/>
              <a:t>Referendum</a:t>
            </a:r>
            <a:r>
              <a:rPr lang="cs-CZ" b="1" spc="75" dirty="0"/>
              <a:t> </a:t>
            </a:r>
            <a:r>
              <a:rPr b="1" spc="335" dirty="0"/>
              <a:t>campaign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0679" y="2196273"/>
            <a:ext cx="8713470" cy="1906291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 marL="170815" indent="-158115">
              <a:lnSpc>
                <a:spcPct val="100000"/>
              </a:lnSpc>
              <a:spcBef>
                <a:spcPts val="1065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b="1" spc="100" dirty="0">
                <a:latin typeface="Times New Roman"/>
                <a:cs typeface="Times New Roman"/>
              </a:rPr>
              <a:t>unofficial</a:t>
            </a:r>
            <a:r>
              <a:rPr b="1" spc="10" dirty="0">
                <a:latin typeface="Times New Roman"/>
                <a:cs typeface="Times New Roman"/>
              </a:rPr>
              <a:t> </a:t>
            </a:r>
            <a:r>
              <a:rPr b="1" spc="135" dirty="0">
                <a:latin typeface="Times New Roman"/>
                <a:cs typeface="Times New Roman"/>
              </a:rPr>
              <a:t>beginning</a:t>
            </a:r>
            <a:r>
              <a:rPr spc="135" dirty="0">
                <a:latin typeface="Times New Roman"/>
                <a:cs typeface="Times New Roman"/>
              </a:rPr>
              <a:t>:</a:t>
            </a:r>
            <a:r>
              <a:rPr spc="15" dirty="0">
                <a:latin typeface="Times New Roman"/>
                <a:cs typeface="Times New Roman"/>
              </a:rPr>
              <a:t> </a:t>
            </a:r>
            <a:r>
              <a:rPr spc="100" dirty="0">
                <a:latin typeface="Times New Roman"/>
                <a:cs typeface="Times New Roman"/>
              </a:rPr>
              <a:t>20</a:t>
            </a:r>
            <a:r>
              <a:rPr spc="60" dirty="0">
                <a:latin typeface="Times New Roman"/>
                <a:cs typeface="Times New Roman"/>
              </a:rPr>
              <a:t> </a:t>
            </a:r>
            <a:r>
              <a:rPr spc="90" dirty="0">
                <a:latin typeface="Times New Roman"/>
                <a:cs typeface="Times New Roman"/>
              </a:rPr>
              <a:t>February</a:t>
            </a:r>
            <a:r>
              <a:rPr spc="25" dirty="0">
                <a:latin typeface="Times New Roman"/>
                <a:cs typeface="Times New Roman"/>
              </a:rPr>
              <a:t> </a:t>
            </a:r>
            <a:r>
              <a:rPr spc="100" dirty="0">
                <a:latin typeface="Times New Roman"/>
                <a:cs typeface="Times New Roman"/>
              </a:rPr>
              <a:t>2016</a:t>
            </a:r>
            <a:r>
              <a:rPr spc="65" dirty="0">
                <a:latin typeface="Times New Roman"/>
                <a:cs typeface="Times New Roman"/>
              </a:rPr>
              <a:t> </a:t>
            </a:r>
            <a:r>
              <a:rPr spc="100" dirty="0">
                <a:latin typeface="Times New Roman"/>
                <a:cs typeface="Times New Roman"/>
              </a:rPr>
              <a:t>when</a:t>
            </a:r>
            <a:r>
              <a:rPr spc="60" dirty="0">
                <a:latin typeface="Times New Roman"/>
                <a:cs typeface="Times New Roman"/>
              </a:rPr>
              <a:t> PM</a:t>
            </a:r>
            <a:r>
              <a:rPr spc="55" dirty="0">
                <a:latin typeface="Times New Roman"/>
                <a:cs typeface="Times New Roman"/>
              </a:rPr>
              <a:t> </a:t>
            </a:r>
            <a:r>
              <a:rPr spc="120" dirty="0">
                <a:latin typeface="Times New Roman"/>
                <a:cs typeface="Times New Roman"/>
              </a:rPr>
              <a:t>announced</a:t>
            </a:r>
            <a:r>
              <a:rPr spc="50" dirty="0">
                <a:latin typeface="Times New Roman"/>
                <a:cs typeface="Times New Roman"/>
              </a:rPr>
              <a:t> </a:t>
            </a:r>
            <a:r>
              <a:rPr spc="70" dirty="0">
                <a:latin typeface="Times New Roman"/>
                <a:cs typeface="Times New Roman"/>
              </a:rPr>
              <a:t>that</a:t>
            </a:r>
            <a:r>
              <a:rPr spc="40" dirty="0">
                <a:latin typeface="Times New Roman"/>
                <a:cs typeface="Times New Roman"/>
              </a:rPr>
              <a:t> </a:t>
            </a:r>
            <a:r>
              <a:rPr spc="190" dirty="0">
                <a:latin typeface="Times New Roman"/>
                <a:cs typeface="Times New Roman"/>
              </a:rPr>
              <a:t>a</a:t>
            </a:r>
            <a:r>
              <a:rPr spc="65" dirty="0">
                <a:latin typeface="Times New Roman"/>
                <a:cs typeface="Times New Roman"/>
              </a:rPr>
              <a:t> </a:t>
            </a:r>
            <a:r>
              <a:rPr spc="90" dirty="0">
                <a:latin typeface="Times New Roman"/>
                <a:cs typeface="Times New Roman"/>
              </a:rPr>
              <a:t>referendum</a:t>
            </a:r>
            <a:r>
              <a:rPr spc="40" dirty="0">
                <a:latin typeface="Times New Roman"/>
                <a:cs typeface="Times New Roman"/>
              </a:rPr>
              <a:t> </a:t>
            </a:r>
            <a:r>
              <a:rPr spc="45" dirty="0">
                <a:latin typeface="Times New Roman"/>
                <a:cs typeface="Times New Roman"/>
              </a:rPr>
              <a:t>would </a:t>
            </a:r>
            <a:r>
              <a:rPr spc="140" dirty="0">
                <a:latin typeface="Times New Roman"/>
                <a:cs typeface="Times New Roman"/>
              </a:rPr>
              <a:t>be</a:t>
            </a:r>
            <a:r>
              <a:rPr spc="65" dirty="0">
                <a:latin typeface="Times New Roman"/>
                <a:cs typeface="Times New Roman"/>
              </a:rPr>
              <a:t> </a:t>
            </a:r>
            <a:r>
              <a:rPr spc="20" dirty="0">
                <a:latin typeface="Times New Roman"/>
                <a:cs typeface="Times New Roman"/>
              </a:rPr>
              <a:t>held)</a:t>
            </a:r>
            <a:endParaRPr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spcBef>
                <a:spcPts val="969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b="1" spc="75" dirty="0">
                <a:latin typeface="Times New Roman"/>
                <a:cs typeface="Times New Roman"/>
              </a:rPr>
              <a:t>official </a:t>
            </a:r>
            <a:r>
              <a:rPr b="1" spc="135" dirty="0">
                <a:latin typeface="Times New Roman"/>
                <a:cs typeface="Times New Roman"/>
              </a:rPr>
              <a:t>beginning: </a:t>
            </a:r>
            <a:r>
              <a:rPr spc="100" dirty="0">
                <a:latin typeface="Times New Roman"/>
                <a:cs typeface="Times New Roman"/>
              </a:rPr>
              <a:t>15 </a:t>
            </a:r>
            <a:r>
              <a:rPr spc="-25" dirty="0">
                <a:latin typeface="Times New Roman"/>
                <a:cs typeface="Times New Roman"/>
              </a:rPr>
              <a:t>April</a:t>
            </a:r>
            <a:r>
              <a:rPr spc="-200" dirty="0">
                <a:latin typeface="Times New Roman"/>
                <a:cs typeface="Times New Roman"/>
              </a:rPr>
              <a:t> </a:t>
            </a:r>
            <a:r>
              <a:rPr spc="100" dirty="0">
                <a:latin typeface="Times New Roman"/>
                <a:cs typeface="Times New Roman"/>
              </a:rPr>
              <a:t>2016</a:t>
            </a:r>
            <a:endParaRPr lang="cs-CZ" spc="100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spcBef>
                <a:spcPts val="969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lang="cs-CZ" b="1" spc="100" dirty="0" err="1">
                <a:latin typeface="Times New Roman"/>
                <a:cs typeface="Times New Roman"/>
              </a:rPr>
              <a:t>poll</a:t>
            </a:r>
            <a:r>
              <a:rPr lang="cs-CZ" b="1" spc="100" dirty="0">
                <a:latin typeface="Times New Roman"/>
                <a:cs typeface="Times New Roman"/>
              </a:rPr>
              <a:t>/referendum</a:t>
            </a:r>
            <a:r>
              <a:rPr lang="cs-CZ" spc="100" dirty="0">
                <a:latin typeface="Times New Roman"/>
                <a:cs typeface="Times New Roman"/>
              </a:rPr>
              <a:t>: 23 June 2016</a:t>
            </a:r>
            <a:endParaRPr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spcBef>
                <a:spcPts val="985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b="1" spc="130" dirty="0">
                <a:latin typeface="Times New Roman"/>
                <a:cs typeface="Times New Roman"/>
              </a:rPr>
              <a:t>duration: </a:t>
            </a:r>
            <a:r>
              <a:rPr spc="100" dirty="0">
                <a:latin typeface="Times New Roman"/>
                <a:cs typeface="Times New Roman"/>
              </a:rPr>
              <a:t>10</a:t>
            </a:r>
            <a:r>
              <a:rPr spc="-65" dirty="0">
                <a:latin typeface="Times New Roman"/>
                <a:cs typeface="Times New Roman"/>
              </a:rPr>
              <a:t> </a:t>
            </a:r>
            <a:r>
              <a:rPr spc="114" dirty="0">
                <a:latin typeface="Times New Roman"/>
                <a:cs typeface="Times New Roman"/>
              </a:rPr>
              <a:t>weeks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0679" y="5199387"/>
            <a:ext cx="7666355" cy="184537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70815" indent="-158115">
              <a:lnSpc>
                <a:spcPct val="100000"/>
              </a:lnSpc>
              <a:spcBef>
                <a:spcPts val="130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b="1" spc="60" dirty="0">
                <a:latin typeface="Times New Roman"/>
                <a:cs typeface="Times New Roman"/>
              </a:rPr>
              <a:t>Electoral </a:t>
            </a:r>
            <a:r>
              <a:rPr b="1" spc="80" dirty="0">
                <a:latin typeface="Times New Roman"/>
                <a:cs typeface="Times New Roman"/>
              </a:rPr>
              <a:t>Commission </a:t>
            </a:r>
            <a:r>
              <a:rPr b="1" spc="110" dirty="0">
                <a:latin typeface="Times New Roman"/>
                <a:cs typeface="Times New Roman"/>
              </a:rPr>
              <a:t>selected </a:t>
            </a:r>
            <a:r>
              <a:rPr b="1" spc="40" dirty="0">
                <a:latin typeface="Times New Roman"/>
                <a:cs typeface="Times New Roman"/>
              </a:rPr>
              <a:t>two </a:t>
            </a:r>
            <a:r>
              <a:rPr b="1" spc="-5" dirty="0">
                <a:latin typeface="Times New Roman"/>
                <a:cs typeface="Times New Roman"/>
              </a:rPr>
              <a:t>official</a:t>
            </a:r>
            <a:r>
              <a:rPr b="1" spc="-100" dirty="0">
                <a:latin typeface="Times New Roman"/>
                <a:cs typeface="Times New Roman"/>
              </a:rPr>
              <a:t> </a:t>
            </a:r>
            <a:r>
              <a:rPr b="1" spc="85" dirty="0">
                <a:latin typeface="Times New Roman"/>
                <a:cs typeface="Times New Roman"/>
              </a:rPr>
              <a:t>groups:</a:t>
            </a:r>
            <a:endParaRPr b="1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0000DB"/>
              </a:buClr>
              <a:buFont typeface="Times New Roman"/>
              <a:buChar char="̶"/>
            </a:pPr>
            <a:endParaRPr dirty="0">
              <a:latin typeface="Times New Roman"/>
              <a:cs typeface="Times New Roman"/>
            </a:endParaRPr>
          </a:p>
          <a:p>
            <a:pPr marL="391795" lvl="1" indent="-158115">
              <a:lnSpc>
                <a:spcPct val="100000"/>
              </a:lnSpc>
              <a:spcBef>
                <a:spcPts val="1275"/>
              </a:spcBef>
              <a:buClr>
                <a:srgbClr val="0000DB"/>
              </a:buClr>
              <a:buChar char="̶"/>
              <a:tabLst>
                <a:tab pos="391795" algn="l"/>
                <a:tab pos="392430" algn="l"/>
              </a:tabLst>
            </a:pPr>
            <a:r>
              <a:rPr spc="95" dirty="0">
                <a:latin typeface="Times New Roman"/>
                <a:cs typeface="Times New Roman"/>
              </a:rPr>
              <a:t>Designated </a:t>
            </a:r>
            <a:r>
              <a:rPr spc="-5" dirty="0">
                <a:latin typeface="Times New Roman"/>
                <a:cs typeface="Times New Roman"/>
              </a:rPr>
              <a:t>official </a:t>
            </a:r>
            <a:r>
              <a:rPr spc="70" dirty="0">
                <a:latin typeface="Times New Roman"/>
                <a:cs typeface="Times New Roman"/>
              </a:rPr>
              <a:t>leading </a:t>
            </a:r>
            <a:r>
              <a:rPr spc="100" dirty="0">
                <a:latin typeface="Times New Roman"/>
                <a:cs typeface="Times New Roman"/>
              </a:rPr>
              <a:t>Remain </a:t>
            </a:r>
            <a:r>
              <a:rPr spc="80" dirty="0">
                <a:latin typeface="Times New Roman"/>
                <a:cs typeface="Times New Roman"/>
              </a:rPr>
              <a:t>campaigning </a:t>
            </a:r>
            <a:r>
              <a:rPr spc="70" dirty="0">
                <a:latin typeface="Times New Roman"/>
                <a:cs typeface="Times New Roman"/>
              </a:rPr>
              <a:t>group: </a:t>
            </a:r>
            <a:r>
              <a:rPr spc="20" dirty="0">
                <a:latin typeface="Times New Roman"/>
                <a:cs typeface="Times New Roman"/>
              </a:rPr>
              <a:t>Britain </a:t>
            </a:r>
            <a:r>
              <a:rPr spc="85" dirty="0">
                <a:latin typeface="Times New Roman"/>
                <a:cs typeface="Times New Roman"/>
              </a:rPr>
              <a:t>Stronger </a:t>
            </a:r>
            <a:r>
              <a:rPr spc="10" dirty="0">
                <a:latin typeface="Times New Roman"/>
                <a:cs typeface="Times New Roman"/>
              </a:rPr>
              <a:t>in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65" dirty="0">
                <a:latin typeface="Times New Roman"/>
                <a:cs typeface="Times New Roman"/>
              </a:rPr>
              <a:t>Europe</a:t>
            </a:r>
            <a:endParaRPr dirty="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25"/>
              </a:spcBef>
              <a:buClr>
                <a:srgbClr val="0000DB"/>
              </a:buClr>
              <a:buFont typeface="Times New Roman"/>
              <a:buChar char="̶"/>
            </a:pPr>
            <a:endParaRPr dirty="0">
              <a:latin typeface="Times New Roman"/>
              <a:cs typeface="Times New Roman"/>
            </a:endParaRPr>
          </a:p>
          <a:p>
            <a:pPr marL="391795" lvl="1" indent="-158115">
              <a:lnSpc>
                <a:spcPct val="100000"/>
              </a:lnSpc>
              <a:buClr>
                <a:srgbClr val="0000DB"/>
              </a:buClr>
              <a:buChar char="̶"/>
              <a:tabLst>
                <a:tab pos="391795" algn="l"/>
                <a:tab pos="392430" algn="l"/>
              </a:tabLst>
            </a:pPr>
            <a:r>
              <a:rPr spc="95" dirty="0">
                <a:latin typeface="Times New Roman"/>
                <a:cs typeface="Times New Roman"/>
              </a:rPr>
              <a:t>Designated </a:t>
            </a:r>
            <a:r>
              <a:rPr spc="-5" dirty="0">
                <a:latin typeface="Times New Roman"/>
                <a:cs typeface="Times New Roman"/>
              </a:rPr>
              <a:t>official </a:t>
            </a:r>
            <a:r>
              <a:rPr spc="70" dirty="0">
                <a:latin typeface="Times New Roman"/>
                <a:cs typeface="Times New Roman"/>
              </a:rPr>
              <a:t>leading </a:t>
            </a:r>
            <a:r>
              <a:rPr spc="105" dirty="0">
                <a:latin typeface="Times New Roman"/>
                <a:cs typeface="Times New Roman"/>
              </a:rPr>
              <a:t>Leave </a:t>
            </a:r>
            <a:r>
              <a:rPr spc="80" dirty="0">
                <a:latin typeface="Times New Roman"/>
                <a:cs typeface="Times New Roman"/>
              </a:rPr>
              <a:t>campaigning </a:t>
            </a:r>
            <a:r>
              <a:rPr spc="70" dirty="0">
                <a:latin typeface="Times New Roman"/>
                <a:cs typeface="Times New Roman"/>
              </a:rPr>
              <a:t>group: </a:t>
            </a:r>
            <a:r>
              <a:rPr spc="55" dirty="0">
                <a:latin typeface="Times New Roman"/>
                <a:cs typeface="Times New Roman"/>
              </a:rPr>
              <a:t>Vote</a:t>
            </a:r>
            <a:r>
              <a:rPr spc="-114" dirty="0">
                <a:latin typeface="Times New Roman"/>
                <a:cs typeface="Times New Roman"/>
              </a:rPr>
              <a:t> </a:t>
            </a:r>
            <a:r>
              <a:rPr spc="105" dirty="0">
                <a:latin typeface="Times New Roman"/>
                <a:cs typeface="Times New Roman"/>
              </a:rPr>
              <a:t>Leave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396569" y="3171825"/>
            <a:ext cx="3900930" cy="2281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A3C17F47-A5F9-4EE2-921B-514B6EC627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4600" y="70040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54"/>
    </mc:Choice>
    <mc:Fallback xmlns="">
      <p:transition spd="slow" advTm="55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8306" y="1290381"/>
            <a:ext cx="7852594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310" dirty="0"/>
              <a:t>Referendum</a:t>
            </a:r>
            <a:r>
              <a:rPr b="1" spc="75" dirty="0"/>
              <a:t> </a:t>
            </a:r>
            <a:r>
              <a:rPr b="1" spc="335" dirty="0"/>
              <a:t>campaign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0679" y="2196273"/>
            <a:ext cx="8289925" cy="2995820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65"/>
              </a:spcBef>
            </a:pPr>
            <a:r>
              <a:rPr sz="2000" b="1" spc="135" dirty="0">
                <a:solidFill>
                  <a:srgbClr val="FF0000"/>
                </a:solidFill>
                <a:latin typeface="Times New Roman"/>
                <a:cs typeface="Times New Roman"/>
              </a:rPr>
              <a:t>Cabinet</a:t>
            </a:r>
            <a:r>
              <a:rPr sz="2000" b="1" spc="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spc="135" dirty="0">
                <a:solidFill>
                  <a:srgbClr val="FF0000"/>
                </a:solidFill>
                <a:latin typeface="Times New Roman"/>
                <a:cs typeface="Times New Roman"/>
              </a:rPr>
              <a:t>divisions</a:t>
            </a:r>
            <a:endParaRPr sz="2000" b="1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spcBef>
                <a:spcPts val="969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b="1" spc="65" dirty="0">
                <a:latin typeface="Times New Roman"/>
                <a:cs typeface="Times New Roman"/>
              </a:rPr>
              <a:t>Dilemma </a:t>
            </a:r>
            <a:r>
              <a:rPr sz="2000" spc="30" dirty="0">
                <a:latin typeface="Times New Roman"/>
                <a:cs typeface="Times New Roman"/>
              </a:rPr>
              <a:t>→ </a:t>
            </a:r>
            <a:r>
              <a:rPr sz="2000" spc="114" dirty="0">
                <a:latin typeface="Times New Roman"/>
                <a:cs typeface="Times New Roman"/>
              </a:rPr>
              <a:t>suspension </a:t>
            </a:r>
            <a:r>
              <a:rPr sz="2000" spc="5" dirty="0">
                <a:latin typeface="Times New Roman"/>
                <a:cs typeface="Times New Roman"/>
              </a:rPr>
              <a:t>of </a:t>
            </a:r>
            <a:r>
              <a:rPr sz="2000" spc="110" dirty="0">
                <a:latin typeface="Times New Roman"/>
                <a:cs typeface="Times New Roman"/>
              </a:rPr>
              <a:t>collective </a:t>
            </a:r>
            <a:r>
              <a:rPr sz="2000" spc="150" dirty="0">
                <a:latin typeface="Times New Roman"/>
                <a:cs typeface="Times New Roman"/>
              </a:rPr>
              <a:t>cabinet </a:t>
            </a:r>
            <a:r>
              <a:rPr sz="2000" spc="130" dirty="0">
                <a:latin typeface="Times New Roman"/>
                <a:cs typeface="Times New Roman"/>
              </a:rPr>
              <a:t>responsibility</a:t>
            </a:r>
            <a:r>
              <a:rPr sz="2000" spc="-200" dirty="0">
                <a:latin typeface="Times New Roman"/>
                <a:cs typeface="Times New Roman"/>
              </a:rPr>
              <a:t> </a:t>
            </a:r>
            <a:r>
              <a:rPr sz="2000" spc="55" dirty="0">
                <a:latin typeface="Times New Roman"/>
                <a:cs typeface="Times New Roman"/>
              </a:rPr>
              <a:t>by </a:t>
            </a:r>
            <a:r>
              <a:rPr sz="2000" spc="114" dirty="0">
                <a:latin typeface="Times New Roman"/>
                <a:cs typeface="Times New Roman"/>
              </a:rPr>
              <a:t>Cameron</a:t>
            </a:r>
            <a:endParaRPr sz="2000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spcBef>
                <a:spcPts val="985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b="1" spc="105" dirty="0">
                <a:latin typeface="Times New Roman"/>
                <a:cs typeface="Times New Roman"/>
              </a:rPr>
              <a:t>6 </a:t>
            </a:r>
            <a:r>
              <a:rPr sz="2000" b="1" spc="15" dirty="0">
                <a:latin typeface="Times New Roman"/>
                <a:cs typeface="Times New Roman"/>
              </a:rPr>
              <a:t>of </a:t>
            </a:r>
            <a:r>
              <a:rPr sz="2000" b="1" spc="100" dirty="0">
                <a:latin typeface="Times New Roman"/>
                <a:cs typeface="Times New Roman"/>
              </a:rPr>
              <a:t>24 </a:t>
            </a:r>
            <a:r>
              <a:rPr sz="2000" b="1" spc="85" dirty="0">
                <a:latin typeface="Times New Roman"/>
                <a:cs typeface="Times New Roman"/>
              </a:rPr>
              <a:t>cabinet </a:t>
            </a:r>
            <a:r>
              <a:rPr sz="2000" spc="65" dirty="0">
                <a:latin typeface="Times New Roman"/>
                <a:cs typeface="Times New Roman"/>
              </a:rPr>
              <a:t>ministers </a:t>
            </a:r>
            <a:r>
              <a:rPr sz="2000" spc="90" dirty="0">
                <a:latin typeface="Times New Roman"/>
                <a:cs typeface="Times New Roman"/>
              </a:rPr>
              <a:t>rejected </a:t>
            </a:r>
            <a:r>
              <a:rPr sz="2000" spc="95" dirty="0">
                <a:latin typeface="Times New Roman"/>
                <a:cs typeface="Times New Roman"/>
              </a:rPr>
              <a:t>the </a:t>
            </a:r>
            <a:r>
              <a:rPr sz="2000" spc="90" dirty="0">
                <a:latin typeface="Times New Roman"/>
                <a:cs typeface="Times New Roman"/>
              </a:rPr>
              <a:t>government</a:t>
            </a:r>
            <a:r>
              <a:rPr sz="2000" spc="-225" dirty="0">
                <a:latin typeface="Times New Roman"/>
                <a:cs typeface="Times New Roman"/>
              </a:rPr>
              <a:t> </a:t>
            </a:r>
            <a:r>
              <a:rPr sz="2000" spc="50" dirty="0">
                <a:latin typeface="Times New Roman"/>
                <a:cs typeface="Times New Roman"/>
              </a:rPr>
              <a:t>position</a:t>
            </a:r>
            <a:endParaRPr sz="2000" dirty="0">
              <a:latin typeface="Times New Roman"/>
              <a:cs typeface="Times New Roman"/>
            </a:endParaRPr>
          </a:p>
          <a:p>
            <a:pPr marL="170815" marR="5080" indent="-158115">
              <a:lnSpc>
                <a:spcPct val="152300"/>
              </a:lnSpc>
              <a:spcBef>
                <a:spcPts val="10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b="1" spc="150" dirty="0">
                <a:latin typeface="Times New Roman"/>
                <a:cs typeface="Times New Roman"/>
              </a:rPr>
              <a:t>importance</a:t>
            </a:r>
            <a:r>
              <a:rPr sz="2000" b="1" spc="15" dirty="0">
                <a:latin typeface="Times New Roman"/>
                <a:cs typeface="Times New Roman"/>
              </a:rPr>
              <a:t> </a:t>
            </a:r>
            <a:r>
              <a:rPr sz="2000" b="1" spc="105" dirty="0">
                <a:latin typeface="Times New Roman"/>
                <a:cs typeface="Times New Roman"/>
              </a:rPr>
              <a:t>of</a:t>
            </a:r>
            <a:r>
              <a:rPr sz="2000" b="1" spc="40" dirty="0">
                <a:latin typeface="Times New Roman"/>
                <a:cs typeface="Times New Roman"/>
              </a:rPr>
              <a:t> </a:t>
            </a:r>
            <a:r>
              <a:rPr sz="2000" b="1" spc="135" dirty="0">
                <a:latin typeface="Times New Roman"/>
                <a:cs typeface="Times New Roman"/>
              </a:rPr>
              <a:t>Boris</a:t>
            </a:r>
            <a:r>
              <a:rPr sz="2000" b="1" spc="35" dirty="0">
                <a:latin typeface="Times New Roman"/>
                <a:cs typeface="Times New Roman"/>
              </a:rPr>
              <a:t> </a:t>
            </a:r>
            <a:r>
              <a:rPr sz="2000" b="1" spc="190" dirty="0">
                <a:latin typeface="Times New Roman"/>
                <a:cs typeface="Times New Roman"/>
              </a:rPr>
              <a:t>Johnson’s</a:t>
            </a:r>
            <a:r>
              <a:rPr sz="2000" b="1" spc="10" dirty="0">
                <a:latin typeface="Times New Roman"/>
                <a:cs typeface="Times New Roman"/>
              </a:rPr>
              <a:t> </a:t>
            </a:r>
            <a:r>
              <a:rPr sz="2000" b="1" spc="75" dirty="0">
                <a:latin typeface="Times New Roman"/>
                <a:cs typeface="Times New Roman"/>
              </a:rPr>
              <a:t>decision</a:t>
            </a:r>
            <a:r>
              <a:rPr sz="2000" b="1" spc="40" dirty="0">
                <a:latin typeface="Times New Roman"/>
                <a:cs typeface="Times New Roman"/>
              </a:rPr>
              <a:t> </a:t>
            </a:r>
            <a:r>
              <a:rPr sz="2000" b="1" spc="55" dirty="0">
                <a:latin typeface="Times New Roman"/>
                <a:cs typeface="Times New Roman"/>
              </a:rPr>
              <a:t>to</a:t>
            </a:r>
            <a:r>
              <a:rPr sz="2000" b="1" spc="50" dirty="0">
                <a:latin typeface="Times New Roman"/>
                <a:cs typeface="Times New Roman"/>
              </a:rPr>
              <a:t> </a:t>
            </a:r>
            <a:r>
              <a:rPr sz="2000" b="1" spc="100" dirty="0">
                <a:latin typeface="Times New Roman"/>
                <a:cs typeface="Times New Roman"/>
              </a:rPr>
              <a:t>back</a:t>
            </a:r>
            <a:r>
              <a:rPr sz="2000" b="1" spc="45" dirty="0">
                <a:latin typeface="Times New Roman"/>
                <a:cs typeface="Times New Roman"/>
              </a:rPr>
              <a:t> </a:t>
            </a:r>
            <a:r>
              <a:rPr sz="2000" b="1" spc="105" dirty="0">
                <a:latin typeface="Times New Roman"/>
                <a:cs typeface="Times New Roman"/>
              </a:rPr>
              <a:t>Leave</a:t>
            </a:r>
            <a:r>
              <a:rPr sz="2000" b="1" spc="35" dirty="0">
                <a:latin typeface="Times New Roman"/>
                <a:cs typeface="Times New Roman"/>
              </a:rPr>
              <a:t> </a:t>
            </a:r>
            <a:r>
              <a:rPr sz="2000" spc="45" dirty="0">
                <a:latin typeface="Times New Roman"/>
                <a:cs typeface="Times New Roman"/>
              </a:rPr>
              <a:t>(DC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spc="100" dirty="0">
                <a:latin typeface="Times New Roman"/>
                <a:cs typeface="Times New Roman"/>
              </a:rPr>
              <a:t>wanted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55" dirty="0">
                <a:latin typeface="Times New Roman"/>
                <a:cs typeface="Times New Roman"/>
              </a:rPr>
              <a:t>to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65" dirty="0">
                <a:latin typeface="Times New Roman"/>
                <a:cs typeface="Times New Roman"/>
              </a:rPr>
              <a:t>avoid</a:t>
            </a:r>
            <a:r>
              <a:rPr sz="2000" spc="35" dirty="0">
                <a:latin typeface="Times New Roman"/>
                <a:cs typeface="Times New Roman"/>
              </a:rPr>
              <a:t> </a:t>
            </a:r>
            <a:r>
              <a:rPr sz="2000" spc="95" dirty="0">
                <a:latin typeface="Times New Roman"/>
                <a:cs typeface="Times New Roman"/>
              </a:rPr>
              <a:t>any</a:t>
            </a:r>
            <a:r>
              <a:rPr sz="2000" spc="65" dirty="0">
                <a:latin typeface="Times New Roman"/>
                <a:cs typeface="Times New Roman"/>
              </a:rPr>
              <a:t> </a:t>
            </a:r>
            <a:r>
              <a:rPr sz="2000" spc="170" dirty="0">
                <a:latin typeface="Times New Roman"/>
                <a:cs typeface="Times New Roman"/>
              </a:rPr>
              <a:t>sense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-140" dirty="0">
                <a:latin typeface="Times New Roman"/>
                <a:cs typeface="Times New Roman"/>
              </a:rPr>
              <a:t>of  </a:t>
            </a:r>
            <a:r>
              <a:rPr sz="2000" spc="20" dirty="0">
                <a:latin typeface="Times New Roman"/>
                <a:cs typeface="Times New Roman"/>
              </a:rPr>
              <a:t>infighting/“blue </a:t>
            </a:r>
            <a:r>
              <a:rPr sz="2000" spc="100" dirty="0">
                <a:latin typeface="Times New Roman"/>
                <a:cs typeface="Times New Roman"/>
              </a:rPr>
              <a:t>on </a:t>
            </a:r>
            <a:r>
              <a:rPr sz="2000" spc="25" dirty="0">
                <a:latin typeface="Times New Roman"/>
                <a:cs typeface="Times New Roman"/>
              </a:rPr>
              <a:t>blue”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85" dirty="0">
                <a:latin typeface="Times New Roman"/>
                <a:cs typeface="Times New Roman"/>
              </a:rPr>
              <a:t>attacks)</a:t>
            </a:r>
            <a:endParaRPr sz="2000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spcBef>
                <a:spcPts val="985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b="1" spc="165" dirty="0">
                <a:latin typeface="Times New Roman"/>
                <a:cs typeface="Times New Roman"/>
              </a:rPr>
              <a:t>Tensions</a:t>
            </a:r>
            <a:r>
              <a:rPr sz="2000" b="1" spc="10" dirty="0">
                <a:latin typeface="Times New Roman"/>
                <a:cs typeface="Times New Roman"/>
              </a:rPr>
              <a:t> </a:t>
            </a:r>
            <a:r>
              <a:rPr sz="2000" b="1" spc="140" dirty="0">
                <a:latin typeface="Times New Roman"/>
                <a:cs typeface="Times New Roman"/>
              </a:rPr>
              <a:t>over</a:t>
            </a:r>
            <a:r>
              <a:rPr sz="2000" b="1" spc="55" dirty="0">
                <a:latin typeface="Times New Roman"/>
                <a:cs typeface="Times New Roman"/>
              </a:rPr>
              <a:t> </a:t>
            </a:r>
            <a:r>
              <a:rPr sz="2000" b="1" spc="160" dirty="0">
                <a:latin typeface="Times New Roman"/>
                <a:cs typeface="Times New Roman"/>
              </a:rPr>
              <a:t>the</a:t>
            </a:r>
            <a:r>
              <a:rPr sz="2000" b="1" spc="30" dirty="0">
                <a:latin typeface="Times New Roman"/>
                <a:cs typeface="Times New Roman"/>
              </a:rPr>
              <a:t> </a:t>
            </a:r>
            <a:r>
              <a:rPr sz="2000" b="1" spc="220" dirty="0">
                <a:latin typeface="Times New Roman"/>
                <a:cs typeface="Times New Roman"/>
              </a:rPr>
              <a:t>use</a:t>
            </a:r>
            <a:r>
              <a:rPr sz="2000" b="1" spc="45" dirty="0">
                <a:latin typeface="Times New Roman"/>
                <a:cs typeface="Times New Roman"/>
              </a:rPr>
              <a:t> </a:t>
            </a:r>
            <a:r>
              <a:rPr sz="2000" b="1" spc="100" dirty="0">
                <a:latin typeface="Times New Roman"/>
                <a:cs typeface="Times New Roman"/>
              </a:rPr>
              <a:t>of</a:t>
            </a:r>
            <a:r>
              <a:rPr sz="2000" b="1" spc="35" dirty="0">
                <a:latin typeface="Times New Roman"/>
                <a:cs typeface="Times New Roman"/>
              </a:rPr>
              <a:t> </a:t>
            </a:r>
            <a:r>
              <a:rPr sz="2000" b="1" spc="135" dirty="0">
                <a:latin typeface="Times New Roman"/>
                <a:cs typeface="Times New Roman"/>
              </a:rPr>
              <a:t>govt</a:t>
            </a:r>
            <a:r>
              <a:rPr sz="2000" b="1" spc="65" dirty="0">
                <a:latin typeface="Times New Roman"/>
                <a:cs typeface="Times New Roman"/>
              </a:rPr>
              <a:t> </a:t>
            </a:r>
            <a:r>
              <a:rPr sz="2000" b="1" spc="90" dirty="0">
                <a:latin typeface="Times New Roman"/>
                <a:cs typeface="Times New Roman"/>
              </a:rPr>
              <a:t>officials</a:t>
            </a:r>
            <a:r>
              <a:rPr sz="2000" spc="90" dirty="0">
                <a:latin typeface="Times New Roman"/>
                <a:cs typeface="Times New Roman"/>
              </a:rPr>
              <a:t>.</a:t>
            </a:r>
            <a:endParaRPr sz="2000" dirty="0">
              <a:latin typeface="Times New Roman"/>
              <a:cs typeface="Times New Roman"/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2E5E228-408C-45AE-9BAC-1F7D81C2B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4600" y="70040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067"/>
    </mc:Choice>
    <mc:Fallback xmlns="">
      <p:transition spd="slow" advTm="259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8306" y="1290381"/>
            <a:ext cx="5414194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290" dirty="0"/>
              <a:t>Remain</a:t>
            </a:r>
            <a:r>
              <a:rPr b="1" spc="45" dirty="0"/>
              <a:t> </a:t>
            </a:r>
            <a:r>
              <a:rPr b="1" spc="335" dirty="0"/>
              <a:t>campaign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0679" y="2270925"/>
            <a:ext cx="9281160" cy="465191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70815" indent="-158115">
              <a:lnSpc>
                <a:spcPct val="100000"/>
              </a:lnSpc>
              <a:spcBef>
                <a:spcPts val="475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spc="190" dirty="0">
                <a:latin typeface="Times New Roman"/>
                <a:cs typeface="Times New Roman"/>
              </a:rPr>
              <a:t>Focus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195" dirty="0">
                <a:latin typeface="Times New Roman"/>
                <a:cs typeface="Times New Roman"/>
              </a:rPr>
              <a:t>on</a:t>
            </a:r>
            <a:r>
              <a:rPr sz="2000" spc="20" dirty="0">
                <a:latin typeface="Times New Roman"/>
                <a:cs typeface="Times New Roman"/>
              </a:rPr>
              <a:t> </a:t>
            </a:r>
            <a:r>
              <a:rPr sz="2000" b="1" spc="170" dirty="0">
                <a:latin typeface="Times New Roman"/>
                <a:cs typeface="Times New Roman"/>
              </a:rPr>
              <a:t>economic</a:t>
            </a:r>
            <a:r>
              <a:rPr sz="2000" b="1" spc="10" dirty="0">
                <a:latin typeface="Times New Roman"/>
                <a:cs typeface="Times New Roman"/>
              </a:rPr>
              <a:t> </a:t>
            </a:r>
            <a:r>
              <a:rPr sz="2000" b="1" spc="204" dirty="0">
                <a:latin typeface="Times New Roman"/>
                <a:cs typeface="Times New Roman"/>
              </a:rPr>
              <a:t>costs</a:t>
            </a:r>
            <a:r>
              <a:rPr sz="2000" b="1" spc="45" dirty="0">
                <a:latin typeface="Times New Roman"/>
                <a:cs typeface="Times New Roman"/>
              </a:rPr>
              <a:t> </a:t>
            </a:r>
            <a:r>
              <a:rPr sz="2000" b="1" spc="100" dirty="0">
                <a:latin typeface="Times New Roman"/>
                <a:cs typeface="Times New Roman"/>
              </a:rPr>
              <a:t>of</a:t>
            </a:r>
            <a:r>
              <a:rPr sz="2000" b="1" spc="50" dirty="0">
                <a:latin typeface="Times New Roman"/>
                <a:cs typeface="Times New Roman"/>
              </a:rPr>
              <a:t> </a:t>
            </a:r>
            <a:r>
              <a:rPr sz="2000" b="1" spc="110" dirty="0">
                <a:latin typeface="Times New Roman"/>
                <a:cs typeface="Times New Roman"/>
              </a:rPr>
              <a:t>brexit</a:t>
            </a:r>
            <a:r>
              <a:rPr sz="2000" b="1" spc="35" dirty="0">
                <a:latin typeface="Times New Roman"/>
                <a:cs typeface="Times New Roman"/>
              </a:rPr>
              <a:t> </a:t>
            </a:r>
            <a:r>
              <a:rPr sz="2000" spc="75" dirty="0">
                <a:latin typeface="Times New Roman"/>
                <a:cs typeface="Times New Roman"/>
              </a:rPr>
              <a:t>(Treasury, </a:t>
            </a:r>
            <a:r>
              <a:rPr sz="2000" spc="5" dirty="0">
                <a:latin typeface="Times New Roman"/>
                <a:cs typeface="Times New Roman"/>
              </a:rPr>
              <a:t>IMF,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spc="80" dirty="0">
                <a:latin typeface="Times New Roman"/>
                <a:cs typeface="Times New Roman"/>
              </a:rPr>
              <a:t>Bank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of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spc="75" dirty="0">
                <a:latin typeface="Times New Roman"/>
                <a:cs typeface="Times New Roman"/>
              </a:rPr>
              <a:t>England)</a:t>
            </a:r>
            <a:endParaRPr sz="2000" dirty="0">
              <a:latin typeface="Times New Roman"/>
              <a:cs typeface="Times New Roman"/>
            </a:endParaRPr>
          </a:p>
          <a:p>
            <a:pPr marL="391795" lvl="1" indent="-158115">
              <a:lnSpc>
                <a:spcPct val="100000"/>
              </a:lnSpc>
              <a:spcBef>
                <a:spcPts val="385"/>
              </a:spcBef>
              <a:buClr>
                <a:srgbClr val="0000DB"/>
              </a:buClr>
              <a:buChar char="̶"/>
              <a:tabLst>
                <a:tab pos="391795" algn="l"/>
                <a:tab pos="392430" algn="l"/>
              </a:tabLst>
            </a:pPr>
            <a:r>
              <a:rPr sz="2000" spc="95" dirty="0">
                <a:latin typeface="Times New Roman"/>
                <a:cs typeface="Times New Roman"/>
              </a:rPr>
              <a:t>the </a:t>
            </a:r>
            <a:r>
              <a:rPr sz="2000" spc="130" dirty="0">
                <a:latin typeface="Times New Roman"/>
                <a:cs typeface="Times New Roman"/>
              </a:rPr>
              <a:t>one </a:t>
            </a:r>
            <a:r>
              <a:rPr sz="2000" spc="114" dirty="0">
                <a:latin typeface="Times New Roman"/>
                <a:cs typeface="Times New Roman"/>
              </a:rPr>
              <a:t>issue</a:t>
            </a:r>
            <a:r>
              <a:rPr sz="2000" spc="-254" dirty="0">
                <a:latin typeface="Times New Roman"/>
                <a:cs typeface="Times New Roman"/>
              </a:rPr>
              <a:t> </a:t>
            </a:r>
            <a:r>
              <a:rPr sz="2000" spc="95" dirty="0">
                <a:latin typeface="Times New Roman"/>
                <a:cs typeface="Times New Roman"/>
              </a:rPr>
              <a:t>the </a:t>
            </a:r>
            <a:r>
              <a:rPr sz="2000" spc="100" dirty="0">
                <a:latin typeface="Times New Roman"/>
                <a:cs typeface="Times New Roman"/>
              </a:rPr>
              <a:t>Remain campaign </a:t>
            </a:r>
            <a:r>
              <a:rPr sz="2000" spc="60" dirty="0">
                <a:latin typeface="Times New Roman"/>
                <a:cs typeface="Times New Roman"/>
              </a:rPr>
              <a:t>could unite </a:t>
            </a:r>
            <a:r>
              <a:rPr sz="2000" spc="100" dirty="0">
                <a:latin typeface="Times New Roman"/>
                <a:cs typeface="Times New Roman"/>
              </a:rPr>
              <a:t>around</a:t>
            </a:r>
            <a:endParaRPr sz="2000" dirty="0">
              <a:latin typeface="Times New Roman"/>
              <a:cs typeface="Times New Roman"/>
            </a:endParaRPr>
          </a:p>
          <a:p>
            <a:pPr marL="391795" lvl="1" indent="-158115">
              <a:lnSpc>
                <a:spcPct val="100000"/>
              </a:lnSpc>
              <a:spcBef>
                <a:spcPts val="25"/>
              </a:spcBef>
              <a:buClr>
                <a:srgbClr val="0000DB"/>
              </a:buClr>
              <a:buChar char="̶"/>
              <a:tabLst>
                <a:tab pos="391795" algn="l"/>
                <a:tab pos="392430" algn="l"/>
              </a:tabLst>
            </a:pPr>
            <a:r>
              <a:rPr sz="2000" spc="90" dirty="0">
                <a:latin typeface="Times New Roman"/>
                <a:cs typeface="Times New Roman"/>
              </a:rPr>
              <a:t>conglomerate </a:t>
            </a:r>
            <a:r>
              <a:rPr sz="2000" spc="5" dirty="0">
                <a:latin typeface="Times New Roman"/>
                <a:cs typeface="Times New Roman"/>
              </a:rPr>
              <a:t>of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spc="105" dirty="0">
                <a:latin typeface="Times New Roman"/>
                <a:cs typeface="Times New Roman"/>
              </a:rPr>
              <a:t>campaigners</a:t>
            </a:r>
            <a:endParaRPr sz="2000" dirty="0">
              <a:latin typeface="Times New Roman"/>
              <a:cs typeface="Times New Roman"/>
            </a:endParaRPr>
          </a:p>
          <a:p>
            <a:pPr marL="391795" lvl="1" indent="-158115">
              <a:lnSpc>
                <a:spcPct val="100000"/>
              </a:lnSpc>
              <a:spcBef>
                <a:spcPts val="35"/>
              </a:spcBef>
              <a:buClr>
                <a:srgbClr val="0000DB"/>
              </a:buClr>
              <a:buChar char="̶"/>
              <a:tabLst>
                <a:tab pos="391795" algn="l"/>
                <a:tab pos="392430" algn="l"/>
              </a:tabLst>
            </a:pPr>
            <a:r>
              <a:rPr sz="2000" spc="80" dirty="0">
                <a:latin typeface="Times New Roman"/>
                <a:cs typeface="Times New Roman"/>
              </a:rPr>
              <a:t>focus </a:t>
            </a:r>
            <a:r>
              <a:rPr sz="2000" spc="130" dirty="0">
                <a:latin typeface="Times New Roman"/>
                <a:cs typeface="Times New Roman"/>
              </a:rPr>
              <a:t>was </a:t>
            </a:r>
            <a:r>
              <a:rPr sz="2000" spc="105" dirty="0">
                <a:latin typeface="Times New Roman"/>
                <a:cs typeface="Times New Roman"/>
              </a:rPr>
              <a:t>on </a:t>
            </a:r>
            <a:r>
              <a:rPr sz="2000" spc="95" dirty="0">
                <a:latin typeface="Times New Roman"/>
                <a:cs typeface="Times New Roman"/>
              </a:rPr>
              <a:t>the </a:t>
            </a:r>
            <a:r>
              <a:rPr sz="2000" u="heavy" spc="7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transactional, business-like</a:t>
            </a:r>
            <a:r>
              <a:rPr sz="2000" u="heavy" spc="-229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u="heavy" spc="8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partnership</a:t>
            </a:r>
            <a:endParaRPr sz="2000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spcBef>
                <a:spcPts val="635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b="1" spc="55" dirty="0">
                <a:latin typeface="Times New Roman"/>
                <a:cs typeface="Times New Roman"/>
              </a:rPr>
              <a:t>Intervention by</a:t>
            </a:r>
            <a:r>
              <a:rPr sz="2000" b="1" spc="5" dirty="0">
                <a:latin typeface="Times New Roman"/>
                <a:cs typeface="Times New Roman"/>
              </a:rPr>
              <a:t> </a:t>
            </a:r>
            <a:r>
              <a:rPr sz="2000" b="1" spc="175" dirty="0">
                <a:latin typeface="Times New Roman"/>
                <a:cs typeface="Times New Roman"/>
              </a:rPr>
              <a:t>Obama</a:t>
            </a:r>
            <a:endParaRPr sz="2000" b="1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spcBef>
                <a:spcPts val="969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b="1" spc="135" dirty="0">
                <a:latin typeface="Times New Roman"/>
                <a:cs typeface="Times New Roman"/>
              </a:rPr>
              <a:t>Project</a:t>
            </a:r>
            <a:r>
              <a:rPr sz="2000" b="1" spc="30" dirty="0">
                <a:latin typeface="Times New Roman"/>
                <a:cs typeface="Times New Roman"/>
              </a:rPr>
              <a:t> </a:t>
            </a:r>
            <a:r>
              <a:rPr sz="2000" b="1" spc="145" dirty="0">
                <a:latin typeface="Times New Roman"/>
                <a:cs typeface="Times New Roman"/>
              </a:rPr>
              <a:t>Fear</a:t>
            </a:r>
            <a:endParaRPr sz="2000" b="1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spcBef>
                <a:spcPts val="985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spc="90" dirty="0">
                <a:latin typeface="Times New Roman"/>
                <a:cs typeface="Times New Roman"/>
              </a:rPr>
              <a:t>Pro-Remain </a:t>
            </a:r>
            <a:r>
              <a:rPr sz="2000" spc="100" dirty="0">
                <a:latin typeface="Times New Roman"/>
                <a:cs typeface="Times New Roman"/>
              </a:rPr>
              <a:t>campaign </a:t>
            </a:r>
            <a:r>
              <a:rPr sz="2000" spc="190" dirty="0">
                <a:latin typeface="Times New Roman"/>
                <a:cs typeface="Times New Roman"/>
              </a:rPr>
              <a:t>no </a:t>
            </a:r>
            <a:r>
              <a:rPr sz="2000" spc="110" dirty="0">
                <a:latin typeface="Times New Roman"/>
                <a:cs typeface="Times New Roman"/>
              </a:rPr>
              <a:t>illustration </a:t>
            </a:r>
            <a:r>
              <a:rPr sz="2000" spc="135" dirty="0">
                <a:latin typeface="Times New Roman"/>
                <a:cs typeface="Times New Roman"/>
              </a:rPr>
              <a:t>history</a:t>
            </a:r>
            <a:r>
              <a:rPr sz="2000" spc="-245" dirty="0">
                <a:latin typeface="Times New Roman"/>
                <a:cs typeface="Times New Roman"/>
              </a:rPr>
              <a:t> </a:t>
            </a:r>
            <a:r>
              <a:rPr sz="2000" spc="10" dirty="0">
                <a:latin typeface="Times New Roman"/>
                <a:cs typeface="Times New Roman"/>
              </a:rPr>
              <a:t>in </a:t>
            </a:r>
            <a:r>
              <a:rPr sz="2000" spc="-25" dirty="0">
                <a:latin typeface="Times New Roman"/>
                <a:cs typeface="Times New Roman"/>
              </a:rPr>
              <a:t>UK </a:t>
            </a:r>
            <a:r>
              <a:rPr sz="2000" spc="30" dirty="0">
                <a:latin typeface="Times New Roman"/>
                <a:cs typeface="Times New Roman"/>
              </a:rPr>
              <a:t>politics</a:t>
            </a:r>
            <a:endParaRPr sz="2000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spcBef>
                <a:spcPts val="985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spc="105" dirty="0">
                <a:latin typeface="Times New Roman"/>
                <a:cs typeface="Times New Roman"/>
              </a:rPr>
              <a:t>The </a:t>
            </a:r>
            <a:r>
              <a:rPr sz="2000" spc="90" dirty="0">
                <a:latin typeface="Times New Roman"/>
                <a:cs typeface="Times New Roman"/>
              </a:rPr>
              <a:t>leadership </a:t>
            </a:r>
            <a:r>
              <a:rPr sz="2000" spc="15" dirty="0">
                <a:latin typeface="Times New Roman"/>
                <a:cs typeface="Times New Roman"/>
              </a:rPr>
              <a:t>of </a:t>
            </a:r>
            <a:r>
              <a:rPr sz="2000" spc="95" dirty="0">
                <a:latin typeface="Times New Roman"/>
                <a:cs typeface="Times New Roman"/>
              </a:rPr>
              <a:t>the </a:t>
            </a:r>
            <a:r>
              <a:rPr sz="2000" spc="100" dirty="0">
                <a:latin typeface="Times New Roman"/>
                <a:cs typeface="Times New Roman"/>
              </a:rPr>
              <a:t>campaign </a:t>
            </a:r>
            <a:r>
              <a:rPr sz="2000" spc="110" dirty="0">
                <a:latin typeface="Times New Roman"/>
                <a:cs typeface="Times New Roman"/>
              </a:rPr>
              <a:t>rested </a:t>
            </a:r>
            <a:r>
              <a:rPr sz="2000" spc="5" dirty="0">
                <a:latin typeface="Times New Roman"/>
                <a:cs typeface="Times New Roman"/>
              </a:rPr>
              <a:t>with </a:t>
            </a:r>
            <a:r>
              <a:rPr sz="2000" spc="95" dirty="0">
                <a:latin typeface="Times New Roman"/>
                <a:cs typeface="Times New Roman"/>
              </a:rPr>
              <a:t>the</a:t>
            </a:r>
            <a:r>
              <a:rPr sz="2000" spc="-170" dirty="0">
                <a:latin typeface="Times New Roman"/>
                <a:cs typeface="Times New Roman"/>
              </a:rPr>
              <a:t> </a:t>
            </a:r>
            <a:r>
              <a:rPr sz="2000" b="1" spc="60" dirty="0">
                <a:latin typeface="Times New Roman"/>
                <a:cs typeface="Times New Roman"/>
              </a:rPr>
              <a:t>PM</a:t>
            </a:r>
            <a:endParaRPr sz="2000" b="1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spcBef>
                <a:spcPts val="969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b="1" spc="140" dirty="0">
                <a:latin typeface="Times New Roman"/>
                <a:cs typeface="Times New Roman"/>
              </a:rPr>
              <a:t>Corbyn</a:t>
            </a:r>
            <a:r>
              <a:rPr sz="2000" spc="140" dirty="0">
                <a:latin typeface="Times New Roman"/>
                <a:cs typeface="Times New Roman"/>
              </a:rPr>
              <a:t> </a:t>
            </a:r>
            <a:r>
              <a:rPr sz="2000" spc="85" dirty="0">
                <a:latin typeface="Times New Roman"/>
                <a:cs typeface="Times New Roman"/>
              </a:rPr>
              <a:t>hesitant </a:t>
            </a:r>
            <a:r>
              <a:rPr sz="2000" dirty="0">
                <a:latin typeface="Times New Roman"/>
                <a:cs typeface="Times New Roman"/>
              </a:rPr>
              <a:t>in </a:t>
            </a:r>
            <a:r>
              <a:rPr sz="2000" spc="65" dirty="0">
                <a:latin typeface="Times New Roman"/>
                <a:cs typeface="Times New Roman"/>
              </a:rPr>
              <a:t>his </a:t>
            </a:r>
            <a:r>
              <a:rPr sz="2000" spc="85" dirty="0">
                <a:latin typeface="Times New Roman"/>
                <a:cs typeface="Times New Roman"/>
              </a:rPr>
              <a:t>support </a:t>
            </a:r>
            <a:r>
              <a:rPr sz="2000" spc="10" dirty="0">
                <a:latin typeface="Times New Roman"/>
                <a:cs typeface="Times New Roman"/>
              </a:rPr>
              <a:t>for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spc="100" dirty="0">
                <a:latin typeface="Times New Roman"/>
                <a:cs typeface="Times New Roman"/>
              </a:rPr>
              <a:t>Remain</a:t>
            </a:r>
            <a:endParaRPr sz="2000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spcBef>
                <a:spcPts val="985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b="1" spc="70" dirty="0">
                <a:latin typeface="Times New Roman"/>
                <a:cs typeface="Times New Roman"/>
              </a:rPr>
              <a:t>Lib</a:t>
            </a:r>
            <a:r>
              <a:rPr sz="2000" b="1" spc="35" dirty="0">
                <a:latin typeface="Times New Roman"/>
                <a:cs typeface="Times New Roman"/>
              </a:rPr>
              <a:t> </a:t>
            </a:r>
            <a:r>
              <a:rPr sz="2000" b="1" spc="135" dirty="0">
                <a:latin typeface="Times New Roman"/>
                <a:cs typeface="Times New Roman"/>
              </a:rPr>
              <a:t>Dem</a:t>
            </a:r>
            <a:r>
              <a:rPr sz="2000" b="1" spc="30" dirty="0">
                <a:latin typeface="Times New Roman"/>
                <a:cs typeface="Times New Roman"/>
              </a:rPr>
              <a:t> </a:t>
            </a:r>
            <a:r>
              <a:rPr sz="2000" b="1" spc="75" dirty="0">
                <a:latin typeface="Times New Roman"/>
                <a:cs typeface="Times New Roman"/>
              </a:rPr>
              <a:t>recovering</a:t>
            </a:r>
            <a:r>
              <a:rPr sz="2000" b="1" spc="10" dirty="0">
                <a:latin typeface="Times New Roman"/>
                <a:cs typeface="Times New Roman"/>
              </a:rPr>
              <a:t> </a:t>
            </a:r>
            <a:r>
              <a:rPr sz="2000" spc="35" dirty="0">
                <a:latin typeface="Times New Roman"/>
                <a:cs typeface="Times New Roman"/>
              </a:rPr>
              <a:t>from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190" dirty="0">
                <a:latin typeface="Times New Roman"/>
                <a:cs typeface="Times New Roman"/>
              </a:rPr>
              <a:t>a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105" dirty="0">
                <a:latin typeface="Times New Roman"/>
                <a:cs typeface="Times New Roman"/>
              </a:rPr>
              <a:t>heavy</a:t>
            </a:r>
            <a:r>
              <a:rPr sz="2000" spc="20" dirty="0">
                <a:latin typeface="Times New Roman"/>
                <a:cs typeface="Times New Roman"/>
              </a:rPr>
              <a:t> </a:t>
            </a:r>
            <a:r>
              <a:rPr sz="2000" spc="100" dirty="0">
                <a:latin typeface="Times New Roman"/>
                <a:cs typeface="Times New Roman"/>
              </a:rPr>
              <a:t>2015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95" dirty="0">
                <a:latin typeface="Times New Roman"/>
                <a:cs typeface="Times New Roman"/>
              </a:rPr>
              <a:t>defeat</a:t>
            </a:r>
            <a:endParaRPr sz="2000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spcBef>
                <a:spcPts val="985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spc="80" dirty="0">
                <a:latin typeface="Times New Roman"/>
                <a:cs typeface="Times New Roman"/>
              </a:rPr>
              <a:t>Other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spc="80" dirty="0">
                <a:latin typeface="Times New Roman"/>
                <a:cs typeface="Times New Roman"/>
              </a:rPr>
              <a:t>Remain-backing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85" dirty="0">
                <a:latin typeface="Times New Roman"/>
                <a:cs typeface="Times New Roman"/>
              </a:rPr>
              <a:t>parties</a:t>
            </a:r>
            <a:r>
              <a:rPr sz="2000" spc="65" dirty="0">
                <a:latin typeface="Times New Roman"/>
                <a:cs typeface="Times New Roman"/>
              </a:rPr>
              <a:t> </a:t>
            </a:r>
            <a:r>
              <a:rPr sz="2000" spc="90" dirty="0">
                <a:latin typeface="Times New Roman"/>
                <a:cs typeface="Times New Roman"/>
              </a:rPr>
              <a:t>(SNP,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114" dirty="0">
                <a:latin typeface="Times New Roman"/>
                <a:cs typeface="Times New Roman"/>
              </a:rPr>
              <a:t>Greens,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Lib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80" dirty="0">
                <a:latin typeface="Times New Roman"/>
                <a:cs typeface="Times New Roman"/>
              </a:rPr>
              <a:t>Dem)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190" dirty="0">
                <a:latin typeface="Times New Roman"/>
                <a:cs typeface="Times New Roman"/>
              </a:rPr>
              <a:t>uneasy</a:t>
            </a:r>
            <a:r>
              <a:rPr sz="2000" spc="20" dirty="0">
                <a:latin typeface="Times New Roman"/>
                <a:cs typeface="Times New Roman"/>
              </a:rPr>
              <a:t> </a:t>
            </a:r>
            <a:r>
              <a:rPr sz="2000" spc="145" dirty="0">
                <a:latin typeface="Times New Roman"/>
                <a:cs typeface="Times New Roman"/>
              </a:rPr>
              <a:t>at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spc="160" dirty="0">
                <a:latin typeface="Times New Roman"/>
                <a:cs typeface="Times New Roman"/>
              </a:rPr>
              <a:t>sharing</a:t>
            </a:r>
            <a:r>
              <a:rPr sz="2000" spc="25" dirty="0">
                <a:latin typeface="Times New Roman"/>
                <a:cs typeface="Times New Roman"/>
              </a:rPr>
              <a:t> </a:t>
            </a:r>
            <a:r>
              <a:rPr sz="2000" spc="190" dirty="0">
                <a:latin typeface="Times New Roman"/>
                <a:cs typeface="Times New Roman"/>
              </a:rPr>
              <a:t>a</a:t>
            </a:r>
            <a:r>
              <a:rPr sz="2000" spc="70" dirty="0">
                <a:latin typeface="Times New Roman"/>
                <a:cs typeface="Times New Roman"/>
              </a:rPr>
              <a:t> </a:t>
            </a:r>
            <a:r>
              <a:rPr sz="2000" spc="165" dirty="0">
                <a:latin typeface="Times New Roman"/>
                <a:cs typeface="Times New Roman"/>
              </a:rPr>
              <a:t>campaign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10" dirty="0">
                <a:latin typeface="Times New Roman"/>
                <a:cs typeface="Times New Roman"/>
              </a:rPr>
              <a:t>with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85" dirty="0">
                <a:latin typeface="Times New Roman"/>
                <a:cs typeface="Times New Roman"/>
              </a:rPr>
              <a:t>Cameron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937500" y="144589"/>
            <a:ext cx="2397251" cy="14615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091C4ACF-B100-45EC-8518-806C65D403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4600" y="70040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743"/>
    </mc:Choice>
    <mc:Fallback xmlns="">
      <p:transition spd="slow" advTm="357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84020" y="2749296"/>
            <a:ext cx="6356604" cy="25999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701530E-609D-4392-838A-18C9B85A61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4600" y="70040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84"/>
    </mc:Choice>
    <mc:Fallback xmlns="">
      <p:transition spd="slow" advTm="13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8306" y="1290381"/>
            <a:ext cx="5185594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265" dirty="0"/>
              <a:t>Leave</a:t>
            </a:r>
            <a:r>
              <a:rPr b="1" spc="80" dirty="0"/>
              <a:t> </a:t>
            </a:r>
            <a:r>
              <a:rPr lang="cs-CZ" b="1" spc="315" dirty="0"/>
              <a:t>c</a:t>
            </a:r>
            <a:r>
              <a:rPr b="1" spc="315" dirty="0" err="1"/>
              <a:t>ampaign</a:t>
            </a:r>
            <a:endParaRPr b="1" spc="315" dirty="0"/>
          </a:p>
        </p:txBody>
      </p:sp>
      <p:sp>
        <p:nvSpPr>
          <p:cNvPr id="3" name="object 3"/>
          <p:cNvSpPr txBox="1"/>
          <p:nvPr/>
        </p:nvSpPr>
        <p:spPr>
          <a:xfrm>
            <a:off x="680679" y="2225053"/>
            <a:ext cx="9304655" cy="4839402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 marL="170815" indent="-158115">
              <a:lnSpc>
                <a:spcPct val="100000"/>
              </a:lnSpc>
              <a:spcBef>
                <a:spcPts val="1065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b="1" spc="105" dirty="0">
                <a:latin typeface="Times New Roman"/>
                <a:cs typeface="Times New Roman"/>
              </a:rPr>
              <a:t>Many </a:t>
            </a:r>
            <a:r>
              <a:rPr sz="2000" b="1" spc="130" dirty="0">
                <a:latin typeface="Times New Roman"/>
                <a:cs typeface="Times New Roman"/>
              </a:rPr>
              <a:t>Leave </a:t>
            </a:r>
            <a:r>
              <a:rPr sz="2000" b="1" spc="170" dirty="0">
                <a:latin typeface="Times New Roman"/>
                <a:cs typeface="Times New Roman"/>
              </a:rPr>
              <a:t>campaign</a:t>
            </a:r>
            <a:r>
              <a:rPr sz="2000" b="1" spc="-114" dirty="0">
                <a:latin typeface="Times New Roman"/>
                <a:cs typeface="Times New Roman"/>
              </a:rPr>
              <a:t> </a:t>
            </a:r>
            <a:r>
              <a:rPr sz="2000" b="1" spc="190" dirty="0">
                <a:latin typeface="Times New Roman"/>
                <a:cs typeface="Times New Roman"/>
              </a:rPr>
              <a:t>groups</a:t>
            </a:r>
            <a:endParaRPr sz="2000" b="1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spcBef>
                <a:spcPts val="969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b="1" spc="100" dirty="0">
                <a:latin typeface="Times New Roman"/>
                <a:cs typeface="Times New Roman"/>
              </a:rPr>
              <a:t>Vote</a:t>
            </a:r>
            <a:r>
              <a:rPr sz="2000" b="1" spc="35" dirty="0">
                <a:latin typeface="Times New Roman"/>
                <a:cs typeface="Times New Roman"/>
              </a:rPr>
              <a:t> </a:t>
            </a:r>
            <a:r>
              <a:rPr sz="2000" b="1" spc="125" dirty="0">
                <a:latin typeface="Times New Roman"/>
                <a:cs typeface="Times New Roman"/>
              </a:rPr>
              <a:t>Leave:</a:t>
            </a:r>
            <a:r>
              <a:rPr sz="2000" b="1" spc="80" dirty="0">
                <a:latin typeface="Times New Roman"/>
                <a:cs typeface="Times New Roman"/>
              </a:rPr>
              <a:t> </a:t>
            </a:r>
            <a:r>
              <a:rPr sz="2000" spc="75" dirty="0">
                <a:latin typeface="Times New Roman"/>
                <a:cs typeface="Times New Roman"/>
              </a:rPr>
              <a:t>official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155" dirty="0">
                <a:latin typeface="Times New Roman"/>
                <a:cs typeface="Times New Roman"/>
              </a:rPr>
              <a:t>campaign,</a:t>
            </a:r>
            <a:r>
              <a:rPr sz="2000" spc="25" dirty="0">
                <a:latin typeface="Times New Roman"/>
                <a:cs typeface="Times New Roman"/>
              </a:rPr>
              <a:t> </a:t>
            </a:r>
            <a:r>
              <a:rPr sz="2000" spc="190" dirty="0">
                <a:latin typeface="Times New Roman"/>
                <a:cs typeface="Times New Roman"/>
              </a:rPr>
              <a:t>a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80" dirty="0">
                <a:latin typeface="Times New Roman"/>
                <a:cs typeface="Times New Roman"/>
              </a:rPr>
              <a:t>cross-party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100" dirty="0">
                <a:latin typeface="Times New Roman"/>
                <a:cs typeface="Times New Roman"/>
              </a:rPr>
              <a:t>campaign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70" dirty="0">
                <a:latin typeface="Times New Roman"/>
                <a:cs typeface="Times New Roman"/>
              </a:rPr>
              <a:t>run</a:t>
            </a:r>
            <a:r>
              <a:rPr sz="2000" spc="55" dirty="0">
                <a:latin typeface="Times New Roman"/>
                <a:cs typeface="Times New Roman"/>
              </a:rPr>
              <a:t> by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65" dirty="0">
                <a:latin typeface="Times New Roman"/>
                <a:cs typeface="Times New Roman"/>
              </a:rPr>
              <a:t>Matthew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Elliot</a:t>
            </a:r>
            <a:r>
              <a:rPr sz="2000" spc="70" dirty="0">
                <a:latin typeface="Times New Roman"/>
                <a:cs typeface="Times New Roman"/>
              </a:rPr>
              <a:t> </a:t>
            </a:r>
            <a:r>
              <a:rPr sz="2000" spc="130" dirty="0">
                <a:latin typeface="Times New Roman"/>
                <a:cs typeface="Times New Roman"/>
              </a:rPr>
              <a:t>and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spc="35" dirty="0">
                <a:latin typeface="Times New Roman"/>
                <a:cs typeface="Times New Roman"/>
              </a:rPr>
              <a:t>Dominic</a:t>
            </a:r>
            <a:r>
              <a:rPr sz="2000" spc="65" dirty="0">
                <a:latin typeface="Times New Roman"/>
                <a:cs typeface="Times New Roman"/>
              </a:rPr>
              <a:t> </a:t>
            </a:r>
            <a:r>
              <a:rPr sz="2000" spc="75" dirty="0">
                <a:latin typeface="Times New Roman"/>
                <a:cs typeface="Times New Roman"/>
              </a:rPr>
              <a:t>Cummings</a:t>
            </a:r>
            <a:endParaRPr sz="2000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spcBef>
                <a:spcPts val="985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spc="45" dirty="0">
                <a:latin typeface="Times New Roman"/>
                <a:cs typeface="Times New Roman"/>
              </a:rPr>
              <a:t>Boris </a:t>
            </a:r>
            <a:r>
              <a:rPr sz="2000" spc="114" dirty="0">
                <a:latin typeface="Times New Roman"/>
                <a:cs typeface="Times New Roman"/>
              </a:rPr>
              <a:t>Johnson, </a:t>
            </a:r>
            <a:r>
              <a:rPr sz="2000" spc="50" dirty="0">
                <a:latin typeface="Times New Roman"/>
                <a:cs typeface="Times New Roman"/>
              </a:rPr>
              <a:t>Michael </a:t>
            </a:r>
            <a:r>
              <a:rPr sz="2000" spc="90" dirty="0">
                <a:latin typeface="Times New Roman"/>
                <a:cs typeface="Times New Roman"/>
              </a:rPr>
              <a:t>Gove, </a:t>
            </a:r>
            <a:r>
              <a:rPr sz="2000" spc="70" dirty="0">
                <a:latin typeface="Times New Roman"/>
                <a:cs typeface="Times New Roman"/>
              </a:rPr>
              <a:t>Labour </a:t>
            </a:r>
            <a:r>
              <a:rPr sz="2000" spc="60" dirty="0">
                <a:latin typeface="Times New Roman"/>
                <a:cs typeface="Times New Roman"/>
              </a:rPr>
              <a:t>MP </a:t>
            </a:r>
            <a:r>
              <a:rPr sz="2000" spc="80" dirty="0">
                <a:latin typeface="Times New Roman"/>
                <a:cs typeface="Times New Roman"/>
              </a:rPr>
              <a:t>Gisela</a:t>
            </a:r>
            <a:r>
              <a:rPr sz="2000" spc="-125" dirty="0">
                <a:latin typeface="Times New Roman"/>
                <a:cs typeface="Times New Roman"/>
              </a:rPr>
              <a:t> </a:t>
            </a:r>
            <a:r>
              <a:rPr sz="2000" spc="85" dirty="0">
                <a:latin typeface="Times New Roman"/>
                <a:cs typeface="Times New Roman"/>
              </a:rPr>
              <a:t>Stuart</a:t>
            </a:r>
            <a:endParaRPr sz="2000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spcBef>
                <a:spcPts val="985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b="1" spc="105" dirty="0">
                <a:latin typeface="Times New Roman"/>
                <a:cs typeface="Times New Roman"/>
              </a:rPr>
              <a:t>Leave.EU</a:t>
            </a:r>
            <a:r>
              <a:rPr sz="2000" b="1" spc="40" dirty="0">
                <a:latin typeface="Times New Roman"/>
                <a:cs typeface="Times New Roman"/>
              </a:rPr>
              <a:t> </a:t>
            </a:r>
            <a:r>
              <a:rPr sz="2000" spc="105" dirty="0">
                <a:latin typeface="Times New Roman"/>
                <a:cs typeface="Times New Roman"/>
              </a:rPr>
              <a:t>–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190" dirty="0">
                <a:latin typeface="Times New Roman"/>
                <a:cs typeface="Times New Roman"/>
              </a:rPr>
              <a:t>a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80" dirty="0">
                <a:latin typeface="Times New Roman"/>
                <a:cs typeface="Times New Roman"/>
              </a:rPr>
              <a:t>group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110" dirty="0">
                <a:latin typeface="Times New Roman"/>
                <a:cs typeface="Times New Roman"/>
              </a:rPr>
              <a:t>connected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55" dirty="0">
                <a:latin typeface="Times New Roman"/>
                <a:cs typeface="Times New Roman"/>
              </a:rPr>
              <a:t>to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15" dirty="0">
                <a:latin typeface="Times New Roman"/>
                <a:cs typeface="Times New Roman"/>
              </a:rPr>
              <a:t>UKIP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130" dirty="0">
                <a:latin typeface="Times New Roman"/>
                <a:cs typeface="Times New Roman"/>
              </a:rPr>
              <a:t>and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85" dirty="0">
                <a:latin typeface="Times New Roman"/>
                <a:cs typeface="Times New Roman"/>
              </a:rPr>
              <a:t>funded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55" dirty="0">
                <a:latin typeface="Times New Roman"/>
                <a:cs typeface="Times New Roman"/>
              </a:rPr>
              <a:t>by </a:t>
            </a:r>
            <a:r>
              <a:rPr sz="2000" spc="65" dirty="0">
                <a:latin typeface="Times New Roman"/>
                <a:cs typeface="Times New Roman"/>
              </a:rPr>
              <a:t>Aaron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105" dirty="0">
                <a:latin typeface="Times New Roman"/>
                <a:cs typeface="Times New Roman"/>
              </a:rPr>
              <a:t>Banks</a:t>
            </a:r>
            <a:endParaRPr lang="cs-CZ" sz="2000" spc="105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spcBef>
                <a:spcPts val="985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endParaRPr sz="2000" dirty="0">
              <a:latin typeface="Times New Roman"/>
              <a:cs typeface="Times New Roman"/>
            </a:endParaRPr>
          </a:p>
          <a:p>
            <a:pPr marL="233679" marR="470534">
              <a:lnSpc>
                <a:spcPct val="101200"/>
              </a:lnSpc>
              <a:spcBef>
                <a:spcPts val="360"/>
              </a:spcBef>
            </a:pPr>
            <a:r>
              <a:rPr sz="2000" spc="25" dirty="0">
                <a:latin typeface="Times New Roman"/>
                <a:cs typeface="Times New Roman"/>
              </a:rPr>
              <a:t>→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spc="100" dirty="0">
                <a:latin typeface="Times New Roman"/>
                <a:cs typeface="Times New Roman"/>
              </a:rPr>
              <a:t>Tensions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110" dirty="0">
                <a:latin typeface="Times New Roman"/>
                <a:cs typeface="Times New Roman"/>
              </a:rPr>
              <a:t>between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95" dirty="0">
                <a:latin typeface="Times New Roman"/>
                <a:cs typeface="Times New Roman"/>
              </a:rPr>
              <a:t>the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40" dirty="0">
                <a:latin typeface="Times New Roman"/>
                <a:cs typeface="Times New Roman"/>
              </a:rPr>
              <a:t>two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95" dirty="0">
                <a:latin typeface="Times New Roman"/>
                <a:cs typeface="Times New Roman"/>
              </a:rPr>
              <a:t>groups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spc="55" dirty="0">
                <a:latin typeface="Times New Roman"/>
                <a:cs typeface="Times New Roman"/>
              </a:rPr>
              <a:t>(but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60" dirty="0">
                <a:latin typeface="Times New Roman"/>
                <a:cs typeface="Times New Roman"/>
              </a:rPr>
              <a:t>allowed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for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190" dirty="0">
                <a:latin typeface="Times New Roman"/>
                <a:cs typeface="Times New Roman"/>
              </a:rPr>
              <a:t>a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110" dirty="0">
                <a:latin typeface="Times New Roman"/>
                <a:cs typeface="Times New Roman"/>
              </a:rPr>
              <a:t>series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of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165" dirty="0">
                <a:latin typeface="Times New Roman"/>
                <a:cs typeface="Times New Roman"/>
              </a:rPr>
              <a:t>messages</a:t>
            </a:r>
            <a:r>
              <a:rPr sz="2000" spc="25" dirty="0">
                <a:latin typeface="Times New Roman"/>
                <a:cs typeface="Times New Roman"/>
              </a:rPr>
              <a:t> </a:t>
            </a:r>
            <a:r>
              <a:rPr sz="2000" spc="55" dirty="0">
                <a:latin typeface="Times New Roman"/>
                <a:cs typeface="Times New Roman"/>
              </a:rPr>
              <a:t>to</a:t>
            </a:r>
            <a:r>
              <a:rPr sz="2000" spc="70" dirty="0">
                <a:latin typeface="Times New Roman"/>
                <a:cs typeface="Times New Roman"/>
              </a:rPr>
              <a:t> </a:t>
            </a:r>
            <a:r>
              <a:rPr sz="2000" spc="140" dirty="0">
                <a:latin typeface="Times New Roman"/>
                <a:cs typeface="Times New Roman"/>
              </a:rPr>
              <a:t>be</a:t>
            </a:r>
            <a:r>
              <a:rPr sz="2000" spc="35" dirty="0">
                <a:latin typeface="Times New Roman"/>
                <a:cs typeface="Times New Roman"/>
              </a:rPr>
              <a:t> </a:t>
            </a:r>
            <a:r>
              <a:rPr sz="2000" spc="95" dirty="0">
                <a:latin typeface="Times New Roman"/>
                <a:cs typeface="Times New Roman"/>
              </a:rPr>
              <a:t>communicated</a:t>
            </a:r>
            <a:r>
              <a:rPr sz="2000" spc="15" dirty="0">
                <a:latin typeface="Times New Roman"/>
                <a:cs typeface="Times New Roman"/>
              </a:rPr>
              <a:t> </a:t>
            </a:r>
            <a:r>
              <a:rPr sz="2000" spc="55" dirty="0">
                <a:latin typeface="Times New Roman"/>
                <a:cs typeface="Times New Roman"/>
              </a:rPr>
              <a:t>to  </a:t>
            </a:r>
            <a:r>
              <a:rPr sz="2000" spc="40" dirty="0">
                <a:latin typeface="Times New Roman"/>
                <a:cs typeface="Times New Roman"/>
              </a:rPr>
              <a:t>different </a:t>
            </a:r>
            <a:r>
              <a:rPr sz="2000" spc="100" dirty="0">
                <a:latin typeface="Times New Roman"/>
                <a:cs typeface="Times New Roman"/>
              </a:rPr>
              <a:t>groups </a:t>
            </a:r>
            <a:r>
              <a:rPr sz="2000" spc="5" dirty="0">
                <a:latin typeface="Times New Roman"/>
                <a:cs typeface="Times New Roman"/>
              </a:rPr>
              <a:t>of </a:t>
            </a:r>
            <a:r>
              <a:rPr sz="2000" spc="85" dirty="0">
                <a:latin typeface="Times New Roman"/>
                <a:cs typeface="Times New Roman"/>
              </a:rPr>
              <a:t>voters </a:t>
            </a:r>
            <a:r>
              <a:rPr sz="2000" spc="95" dirty="0">
                <a:latin typeface="Times New Roman"/>
                <a:cs typeface="Times New Roman"/>
              </a:rPr>
              <a:t>instead </a:t>
            </a:r>
            <a:r>
              <a:rPr sz="2000" spc="55" dirty="0">
                <a:latin typeface="Times New Roman"/>
                <a:cs typeface="Times New Roman"/>
              </a:rPr>
              <a:t>just </a:t>
            </a:r>
            <a:r>
              <a:rPr sz="2000" spc="125" dirty="0">
                <a:latin typeface="Times New Roman"/>
                <a:cs typeface="Times New Roman"/>
              </a:rPr>
              <a:t>one </a:t>
            </a:r>
            <a:r>
              <a:rPr sz="2000" spc="65" dirty="0">
                <a:latin typeface="Times New Roman"/>
                <a:cs typeface="Times New Roman"/>
              </a:rPr>
              <a:t>single</a:t>
            </a:r>
            <a:r>
              <a:rPr sz="2000" spc="-175" dirty="0">
                <a:latin typeface="Times New Roman"/>
                <a:cs typeface="Times New Roman"/>
              </a:rPr>
              <a:t> </a:t>
            </a:r>
            <a:r>
              <a:rPr sz="2000" spc="140" dirty="0">
                <a:latin typeface="Times New Roman"/>
                <a:cs typeface="Times New Roman"/>
              </a:rPr>
              <a:t>message)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spc="60" dirty="0">
                <a:latin typeface="Times New Roman"/>
                <a:cs typeface="Times New Roman"/>
              </a:rPr>
              <a:t>Initial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170" dirty="0">
                <a:latin typeface="Times New Roman"/>
                <a:cs typeface="Times New Roman"/>
              </a:rPr>
              <a:t>focus</a:t>
            </a:r>
            <a:r>
              <a:rPr sz="2000" spc="35" dirty="0">
                <a:latin typeface="Times New Roman"/>
                <a:cs typeface="Times New Roman"/>
              </a:rPr>
              <a:t> </a:t>
            </a:r>
            <a:r>
              <a:rPr sz="2000" spc="100" dirty="0">
                <a:latin typeface="Times New Roman"/>
                <a:cs typeface="Times New Roman"/>
              </a:rPr>
              <a:t>on</a:t>
            </a:r>
            <a:r>
              <a:rPr sz="2000" spc="65" dirty="0">
                <a:latin typeface="Times New Roman"/>
                <a:cs typeface="Times New Roman"/>
              </a:rPr>
              <a:t> </a:t>
            </a:r>
            <a:r>
              <a:rPr sz="2000" spc="95" dirty="0">
                <a:latin typeface="Times New Roman"/>
                <a:cs typeface="Times New Roman"/>
              </a:rPr>
              <a:t>the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b="1" spc="85" dirty="0">
                <a:latin typeface="Times New Roman"/>
                <a:cs typeface="Times New Roman"/>
              </a:rPr>
              <a:t>economic</a:t>
            </a:r>
            <a:r>
              <a:rPr sz="2000" b="1" spc="45" dirty="0">
                <a:latin typeface="Times New Roman"/>
                <a:cs typeface="Times New Roman"/>
              </a:rPr>
              <a:t> </a:t>
            </a:r>
            <a:r>
              <a:rPr sz="2000" b="1" spc="130" dirty="0">
                <a:latin typeface="Times New Roman"/>
                <a:cs typeface="Times New Roman"/>
              </a:rPr>
              <a:t>and</a:t>
            </a:r>
            <a:r>
              <a:rPr sz="2000" b="1" spc="55" dirty="0">
                <a:latin typeface="Times New Roman"/>
                <a:cs typeface="Times New Roman"/>
              </a:rPr>
              <a:t> </a:t>
            </a:r>
            <a:r>
              <a:rPr sz="2000" b="1" spc="75" dirty="0">
                <a:latin typeface="Times New Roman"/>
                <a:cs typeface="Times New Roman"/>
              </a:rPr>
              <a:t>sovereignty</a:t>
            </a:r>
            <a:r>
              <a:rPr sz="2000" b="1" spc="25" dirty="0">
                <a:latin typeface="Times New Roman"/>
                <a:cs typeface="Times New Roman"/>
              </a:rPr>
              <a:t> </a:t>
            </a:r>
            <a:r>
              <a:rPr sz="2000" b="1" spc="100" dirty="0">
                <a:latin typeface="Times New Roman"/>
                <a:cs typeface="Times New Roman"/>
              </a:rPr>
              <a:t>argument</a:t>
            </a:r>
            <a:r>
              <a:rPr sz="2000" b="1" spc="45" dirty="0">
                <a:latin typeface="Times New Roman"/>
                <a:cs typeface="Times New Roman"/>
              </a:rPr>
              <a:t> </a:t>
            </a:r>
            <a:r>
              <a:rPr sz="2000" spc="30" dirty="0">
                <a:latin typeface="Times New Roman"/>
                <a:cs typeface="Times New Roman"/>
              </a:rPr>
              <a:t>→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25" dirty="0">
                <a:latin typeface="Times New Roman"/>
                <a:cs typeface="Times New Roman"/>
              </a:rPr>
              <a:t>quickly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105" dirty="0">
                <a:latin typeface="Times New Roman"/>
                <a:cs typeface="Times New Roman"/>
              </a:rPr>
              <a:t>moved</a:t>
            </a:r>
            <a:r>
              <a:rPr sz="2000" spc="35" dirty="0">
                <a:latin typeface="Times New Roman"/>
                <a:cs typeface="Times New Roman"/>
              </a:rPr>
              <a:t> </a:t>
            </a:r>
            <a:r>
              <a:rPr lang="cs-CZ" sz="2000" spc="35" dirty="0">
                <a:latin typeface="Times New Roman"/>
                <a:cs typeface="Times New Roman"/>
              </a:rPr>
              <a:t>        </a:t>
            </a:r>
            <a:r>
              <a:rPr sz="2000" spc="55" dirty="0">
                <a:latin typeface="Times New Roman"/>
                <a:cs typeface="Times New Roman"/>
              </a:rPr>
              <a:t>to </a:t>
            </a:r>
            <a:r>
              <a:rPr sz="2000" spc="140" dirty="0">
                <a:latin typeface="Times New Roman"/>
                <a:cs typeface="Times New Roman"/>
              </a:rPr>
              <a:t>an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125" dirty="0">
                <a:latin typeface="Times New Roman"/>
                <a:cs typeface="Times New Roman"/>
              </a:rPr>
              <a:t>immigration</a:t>
            </a:r>
            <a:r>
              <a:rPr sz="2000" spc="25" dirty="0">
                <a:latin typeface="Times New Roman"/>
                <a:cs typeface="Times New Roman"/>
              </a:rPr>
              <a:t> </a:t>
            </a:r>
            <a:r>
              <a:rPr sz="2000" spc="85" dirty="0">
                <a:latin typeface="Times New Roman"/>
                <a:cs typeface="Times New Roman"/>
              </a:rPr>
              <a:t>territory</a:t>
            </a:r>
            <a:endParaRPr sz="2000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spcBef>
                <a:spcPts val="969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b="1" spc="35" dirty="0">
                <a:latin typeface="Times New Roman"/>
                <a:cs typeface="Times New Roman"/>
              </a:rPr>
              <a:t>UKIP</a:t>
            </a:r>
            <a:r>
              <a:rPr sz="2000" b="1" spc="40" dirty="0">
                <a:latin typeface="Times New Roman"/>
                <a:cs typeface="Times New Roman"/>
              </a:rPr>
              <a:t> </a:t>
            </a:r>
            <a:r>
              <a:rPr sz="2000" b="1" spc="170" dirty="0">
                <a:latin typeface="Times New Roman"/>
                <a:cs typeface="Times New Roman"/>
              </a:rPr>
              <a:t>connections</a:t>
            </a:r>
            <a:endParaRPr sz="2000" b="1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94500" y="93280"/>
            <a:ext cx="3763354" cy="23927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29EC20FA-4A3B-4890-BF7D-7C805DD318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4600" y="70040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664"/>
    </mc:Choice>
    <mc:Fallback xmlns="">
      <p:transition spd="slow" advTm="206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11623" y="3781044"/>
            <a:ext cx="5326380" cy="27965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02791" y="967740"/>
            <a:ext cx="3957828" cy="56250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51832" y="1171956"/>
            <a:ext cx="4640580" cy="26090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166F3B6F-6288-417B-AD62-2C022217A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34600" y="70040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188"/>
    </mc:Choice>
    <mc:Fallback xmlns="">
      <p:transition spd="slow" advTm="103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9826" y="1291902"/>
            <a:ext cx="8384473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265" dirty="0"/>
              <a:t>Leave</a:t>
            </a:r>
            <a:r>
              <a:rPr b="1" spc="80" dirty="0"/>
              <a:t> </a:t>
            </a:r>
            <a:r>
              <a:rPr b="1" spc="315" dirty="0"/>
              <a:t>Campaign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2251" y="2196273"/>
            <a:ext cx="9264015" cy="3214341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 marL="170815" indent="-158115">
              <a:lnSpc>
                <a:spcPct val="100000"/>
              </a:lnSpc>
              <a:spcBef>
                <a:spcPts val="1065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b="1" spc="114" dirty="0">
                <a:latin typeface="Times New Roman"/>
                <a:cs typeface="Times New Roman"/>
              </a:rPr>
              <a:t>Immigration</a:t>
            </a:r>
            <a:r>
              <a:rPr sz="2000" spc="20" dirty="0">
                <a:latin typeface="Times New Roman"/>
                <a:cs typeface="Times New Roman"/>
              </a:rPr>
              <a:t> </a:t>
            </a:r>
            <a:r>
              <a:rPr sz="2000" spc="229" dirty="0">
                <a:latin typeface="Times New Roman"/>
                <a:cs typeface="Times New Roman"/>
              </a:rPr>
              <a:t>as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160" dirty="0">
                <a:latin typeface="Times New Roman"/>
                <a:cs typeface="Times New Roman"/>
              </a:rPr>
              <a:t>the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155" dirty="0">
                <a:latin typeface="Times New Roman"/>
                <a:cs typeface="Times New Roman"/>
              </a:rPr>
              <a:t>predominant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185" dirty="0">
                <a:latin typeface="Times New Roman"/>
                <a:cs typeface="Times New Roman"/>
              </a:rPr>
              <a:t>issue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95" dirty="0">
                <a:latin typeface="Times New Roman"/>
                <a:cs typeface="Times New Roman"/>
              </a:rPr>
              <a:t>in</a:t>
            </a:r>
            <a:r>
              <a:rPr sz="2000" spc="20" dirty="0">
                <a:latin typeface="Times New Roman"/>
                <a:cs typeface="Times New Roman"/>
              </a:rPr>
              <a:t> </a:t>
            </a:r>
            <a:r>
              <a:rPr sz="2000" spc="160" dirty="0">
                <a:latin typeface="Times New Roman"/>
                <a:cs typeface="Times New Roman"/>
              </a:rPr>
              <a:t>the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170" dirty="0">
                <a:latin typeface="Times New Roman"/>
                <a:cs typeface="Times New Roman"/>
              </a:rPr>
              <a:t>debate</a:t>
            </a:r>
            <a:endParaRPr sz="2000" dirty="0">
              <a:latin typeface="Times New Roman"/>
              <a:cs typeface="Times New Roman"/>
            </a:endParaRPr>
          </a:p>
          <a:p>
            <a:pPr marL="628015" marR="5080" lvl="1" indent="-158115">
              <a:lnSpc>
                <a:spcPts val="2840"/>
              </a:lnSpc>
              <a:spcBef>
                <a:spcPts val="250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pc="105" dirty="0">
                <a:latin typeface="Times New Roman"/>
                <a:cs typeface="Times New Roman"/>
              </a:rPr>
              <a:t>Leave </a:t>
            </a:r>
            <a:r>
              <a:rPr spc="100" dirty="0">
                <a:latin typeface="Times New Roman"/>
                <a:cs typeface="Times New Roman"/>
              </a:rPr>
              <a:t>campaign able </a:t>
            </a:r>
            <a:r>
              <a:rPr spc="55" dirty="0">
                <a:latin typeface="Times New Roman"/>
                <a:cs typeface="Times New Roman"/>
              </a:rPr>
              <a:t>to </a:t>
            </a:r>
            <a:r>
              <a:rPr spc="80" dirty="0">
                <a:latin typeface="Times New Roman"/>
                <a:cs typeface="Times New Roman"/>
              </a:rPr>
              <a:t>draw </a:t>
            </a:r>
            <a:r>
              <a:rPr spc="100" dirty="0">
                <a:latin typeface="Times New Roman"/>
                <a:cs typeface="Times New Roman"/>
              </a:rPr>
              <a:t>on </a:t>
            </a:r>
            <a:r>
              <a:rPr spc="75" dirty="0">
                <a:latin typeface="Times New Roman"/>
                <a:cs typeface="Times New Roman"/>
              </a:rPr>
              <a:t>people’s </a:t>
            </a:r>
            <a:r>
              <a:rPr spc="110" dirty="0">
                <a:latin typeface="Times New Roman"/>
                <a:cs typeface="Times New Roman"/>
              </a:rPr>
              <a:t>concerns </a:t>
            </a:r>
            <a:r>
              <a:rPr spc="95" dirty="0">
                <a:latin typeface="Times New Roman"/>
                <a:cs typeface="Times New Roman"/>
              </a:rPr>
              <a:t>about </a:t>
            </a:r>
            <a:r>
              <a:rPr spc="40" dirty="0">
                <a:latin typeface="Times New Roman"/>
                <a:cs typeface="Times New Roman"/>
              </a:rPr>
              <a:t>immigration </a:t>
            </a:r>
            <a:r>
              <a:rPr spc="10" dirty="0">
                <a:latin typeface="Times New Roman"/>
                <a:cs typeface="Times New Roman"/>
              </a:rPr>
              <a:t>with </a:t>
            </a:r>
            <a:r>
              <a:rPr spc="100" dirty="0">
                <a:latin typeface="Times New Roman"/>
                <a:cs typeface="Times New Roman"/>
              </a:rPr>
              <a:t>regard </a:t>
            </a:r>
            <a:r>
              <a:rPr spc="55" dirty="0">
                <a:latin typeface="Times New Roman"/>
                <a:cs typeface="Times New Roman"/>
              </a:rPr>
              <a:t>to </a:t>
            </a:r>
            <a:r>
              <a:rPr spc="60" dirty="0">
                <a:latin typeface="Times New Roman"/>
                <a:cs typeface="Times New Roman"/>
              </a:rPr>
              <a:t>security, </a:t>
            </a:r>
            <a:r>
              <a:rPr spc="-5" dirty="0">
                <a:latin typeface="Times New Roman"/>
                <a:cs typeface="Times New Roman"/>
              </a:rPr>
              <a:t>identity,  </a:t>
            </a:r>
            <a:r>
              <a:rPr spc="55" dirty="0">
                <a:latin typeface="Times New Roman"/>
                <a:cs typeface="Times New Roman"/>
              </a:rPr>
              <a:t>welfare, </a:t>
            </a:r>
            <a:r>
              <a:rPr spc="85" dirty="0">
                <a:latin typeface="Times New Roman"/>
                <a:cs typeface="Times New Roman"/>
              </a:rPr>
              <a:t>cost, border </a:t>
            </a:r>
            <a:r>
              <a:rPr spc="45" dirty="0">
                <a:latin typeface="Times New Roman"/>
                <a:cs typeface="Times New Roman"/>
              </a:rPr>
              <a:t>control + </a:t>
            </a:r>
            <a:r>
              <a:rPr spc="120" dirty="0">
                <a:latin typeface="Times New Roman"/>
                <a:cs typeface="Times New Roman"/>
              </a:rPr>
              <a:t>repeated </a:t>
            </a:r>
            <a:r>
              <a:rPr spc="50" dirty="0">
                <a:latin typeface="Times New Roman"/>
                <a:cs typeface="Times New Roman"/>
              </a:rPr>
              <a:t>failures </a:t>
            </a:r>
            <a:r>
              <a:rPr spc="15" dirty="0">
                <a:latin typeface="Times New Roman"/>
                <a:cs typeface="Times New Roman"/>
              </a:rPr>
              <a:t>of</a:t>
            </a:r>
            <a:r>
              <a:rPr spc="-135" dirty="0">
                <a:latin typeface="Times New Roman"/>
                <a:cs typeface="Times New Roman"/>
              </a:rPr>
              <a:t> </a:t>
            </a:r>
            <a:r>
              <a:rPr spc="55" dirty="0">
                <a:latin typeface="Times New Roman"/>
                <a:cs typeface="Times New Roman"/>
              </a:rPr>
              <a:t>govt.</a:t>
            </a:r>
            <a:endParaRPr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spcBef>
                <a:spcPts val="730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b="1" spc="20" dirty="0">
                <a:latin typeface="Times New Roman"/>
                <a:cs typeface="Times New Roman"/>
              </a:rPr>
              <a:t>A </a:t>
            </a:r>
            <a:r>
              <a:rPr sz="2000" b="1" spc="145" dirty="0">
                <a:latin typeface="Times New Roman"/>
                <a:cs typeface="Times New Roman"/>
              </a:rPr>
              <a:t>post-truth </a:t>
            </a:r>
            <a:r>
              <a:rPr sz="2000" spc="95" dirty="0">
                <a:latin typeface="Times New Roman"/>
                <a:cs typeface="Times New Roman"/>
              </a:rPr>
              <a:t>political </a:t>
            </a:r>
            <a:r>
              <a:rPr sz="2000" spc="125" dirty="0">
                <a:latin typeface="Times New Roman"/>
                <a:cs typeface="Times New Roman"/>
              </a:rPr>
              <a:t>campaign/fact-free</a:t>
            </a:r>
            <a:r>
              <a:rPr sz="2000" spc="-170" dirty="0">
                <a:latin typeface="Times New Roman"/>
                <a:cs typeface="Times New Roman"/>
              </a:rPr>
              <a:t> </a:t>
            </a:r>
            <a:r>
              <a:rPr sz="2000" spc="165" dirty="0">
                <a:latin typeface="Times New Roman"/>
                <a:cs typeface="Times New Roman"/>
              </a:rPr>
              <a:t>campaign</a:t>
            </a:r>
            <a:endParaRPr sz="2000" dirty="0">
              <a:latin typeface="Times New Roman"/>
              <a:cs typeface="Times New Roman"/>
            </a:endParaRPr>
          </a:p>
          <a:p>
            <a:pPr marL="628015" lvl="1" indent="-158115">
              <a:spcBef>
                <a:spcPts val="969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pc="40" dirty="0">
                <a:latin typeface="Times New Roman"/>
                <a:cs typeface="Times New Roman"/>
              </a:rPr>
              <a:t>unlike </a:t>
            </a:r>
            <a:r>
              <a:rPr spc="95" dirty="0">
                <a:latin typeface="Times New Roman"/>
                <a:cs typeface="Times New Roman"/>
              </a:rPr>
              <a:t>general </a:t>
            </a:r>
            <a:r>
              <a:rPr spc="75" dirty="0">
                <a:latin typeface="Times New Roman"/>
                <a:cs typeface="Times New Roman"/>
              </a:rPr>
              <a:t>elections, </a:t>
            </a:r>
            <a:r>
              <a:rPr spc="100" dirty="0">
                <a:latin typeface="Times New Roman"/>
                <a:cs typeface="Times New Roman"/>
              </a:rPr>
              <a:t>there </a:t>
            </a:r>
            <a:r>
              <a:rPr spc="50" dirty="0">
                <a:latin typeface="Times New Roman"/>
                <a:cs typeface="Times New Roman"/>
              </a:rPr>
              <a:t>is </a:t>
            </a:r>
            <a:r>
              <a:rPr spc="100" dirty="0">
                <a:latin typeface="Times New Roman"/>
                <a:cs typeface="Times New Roman"/>
              </a:rPr>
              <a:t>no </a:t>
            </a:r>
            <a:r>
              <a:rPr spc="125" dirty="0">
                <a:latin typeface="Times New Roman"/>
                <a:cs typeface="Times New Roman"/>
              </a:rPr>
              <a:t>set </a:t>
            </a:r>
            <a:r>
              <a:rPr spc="120" dirty="0">
                <a:latin typeface="Times New Roman"/>
                <a:cs typeface="Times New Roman"/>
              </a:rPr>
              <a:t>date</a:t>
            </a:r>
            <a:r>
              <a:rPr spc="-265" dirty="0">
                <a:latin typeface="Times New Roman"/>
                <a:cs typeface="Times New Roman"/>
              </a:rPr>
              <a:t> </a:t>
            </a:r>
            <a:r>
              <a:rPr spc="10" dirty="0">
                <a:latin typeface="Times New Roman"/>
                <a:cs typeface="Times New Roman"/>
              </a:rPr>
              <a:t>for </a:t>
            </a:r>
            <a:r>
              <a:rPr spc="100" dirty="0">
                <a:latin typeface="Times New Roman"/>
                <a:cs typeface="Times New Roman"/>
              </a:rPr>
              <a:t>another </a:t>
            </a:r>
            <a:r>
              <a:rPr spc="80" dirty="0">
                <a:latin typeface="Times New Roman"/>
                <a:cs typeface="Times New Roman"/>
              </a:rPr>
              <a:t>vote</a:t>
            </a:r>
            <a:endParaRPr dirty="0">
              <a:latin typeface="Times New Roman"/>
              <a:cs typeface="Times New Roman"/>
            </a:endParaRPr>
          </a:p>
          <a:p>
            <a:pPr marL="628015" lvl="1" indent="-158115">
              <a:spcBef>
                <a:spcPts val="985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pc="55" dirty="0">
                <a:latin typeface="Times New Roman"/>
                <a:cs typeface="Times New Roman"/>
              </a:rPr>
              <a:t>Both </a:t>
            </a:r>
            <a:r>
              <a:rPr spc="110" dirty="0">
                <a:latin typeface="Times New Roman"/>
                <a:cs typeface="Times New Roman"/>
              </a:rPr>
              <a:t>sides </a:t>
            </a:r>
            <a:r>
              <a:rPr spc="145" dirty="0">
                <a:latin typeface="Times New Roman"/>
                <a:cs typeface="Times New Roman"/>
              </a:rPr>
              <a:t>made </a:t>
            </a:r>
            <a:r>
              <a:rPr spc="105" dirty="0">
                <a:latin typeface="Times New Roman"/>
                <a:cs typeface="Times New Roman"/>
              </a:rPr>
              <a:t>much </a:t>
            </a:r>
            <a:r>
              <a:rPr spc="85" dirty="0">
                <a:latin typeface="Times New Roman"/>
                <a:cs typeface="Times New Roman"/>
              </a:rPr>
              <a:t>disputed</a:t>
            </a:r>
            <a:r>
              <a:rPr spc="-195" dirty="0">
                <a:latin typeface="Times New Roman"/>
                <a:cs typeface="Times New Roman"/>
              </a:rPr>
              <a:t> </a:t>
            </a:r>
            <a:r>
              <a:rPr spc="45" dirty="0">
                <a:latin typeface="Times New Roman"/>
                <a:cs typeface="Times New Roman"/>
              </a:rPr>
              <a:t>claims!</a:t>
            </a:r>
            <a:endParaRPr dirty="0">
              <a:latin typeface="Times New Roman"/>
              <a:cs typeface="Times New Roman"/>
            </a:endParaRPr>
          </a:p>
          <a:p>
            <a:pPr marL="628015" lvl="1" indent="-158115">
              <a:spcBef>
                <a:spcPts val="985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pc="60" dirty="0">
                <a:latin typeface="Times New Roman"/>
                <a:cs typeface="Times New Roman"/>
              </a:rPr>
              <a:t>Most</a:t>
            </a:r>
            <a:r>
              <a:rPr spc="25" dirty="0">
                <a:latin typeface="Times New Roman"/>
                <a:cs typeface="Times New Roman"/>
              </a:rPr>
              <a:t> </a:t>
            </a:r>
            <a:r>
              <a:rPr spc="65" dirty="0">
                <a:latin typeface="Times New Roman"/>
                <a:cs typeface="Times New Roman"/>
              </a:rPr>
              <a:t>notorious</a:t>
            </a:r>
            <a:r>
              <a:rPr spc="60" dirty="0">
                <a:latin typeface="Times New Roman"/>
                <a:cs typeface="Times New Roman"/>
              </a:rPr>
              <a:t> </a:t>
            </a:r>
            <a:r>
              <a:rPr spc="45" dirty="0">
                <a:latin typeface="Times New Roman"/>
                <a:cs typeface="Times New Roman"/>
              </a:rPr>
              <a:t>(Vote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75" dirty="0">
                <a:latin typeface="Times New Roman"/>
                <a:cs typeface="Times New Roman"/>
              </a:rPr>
              <a:t>Leave):</a:t>
            </a:r>
            <a:r>
              <a:rPr spc="30" dirty="0">
                <a:latin typeface="Times New Roman"/>
                <a:cs typeface="Times New Roman"/>
              </a:rPr>
              <a:t> </a:t>
            </a:r>
            <a:r>
              <a:rPr spc="105" dirty="0">
                <a:latin typeface="Times New Roman"/>
                <a:cs typeface="Times New Roman"/>
              </a:rPr>
              <a:t>we</a:t>
            </a:r>
            <a:r>
              <a:rPr spc="45" dirty="0">
                <a:latin typeface="Times New Roman"/>
                <a:cs typeface="Times New Roman"/>
              </a:rPr>
              <a:t> </a:t>
            </a:r>
            <a:r>
              <a:rPr spc="145" dirty="0">
                <a:latin typeface="Times New Roman"/>
                <a:cs typeface="Times New Roman"/>
              </a:rPr>
              <a:t>send</a:t>
            </a:r>
            <a:r>
              <a:rPr spc="50" dirty="0">
                <a:latin typeface="Times New Roman"/>
                <a:cs typeface="Times New Roman"/>
              </a:rPr>
              <a:t> </a:t>
            </a:r>
            <a:r>
              <a:rPr spc="95" dirty="0">
                <a:latin typeface="Times New Roman"/>
                <a:cs typeface="Times New Roman"/>
              </a:rPr>
              <a:t>350</a:t>
            </a:r>
            <a:r>
              <a:rPr spc="5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million</a:t>
            </a:r>
            <a:r>
              <a:rPr spc="50" dirty="0">
                <a:latin typeface="Times New Roman"/>
                <a:cs typeface="Times New Roman"/>
              </a:rPr>
              <a:t> </a:t>
            </a:r>
            <a:r>
              <a:rPr spc="100" dirty="0">
                <a:latin typeface="Times New Roman"/>
                <a:cs typeface="Times New Roman"/>
              </a:rPr>
              <a:t>the</a:t>
            </a:r>
            <a:r>
              <a:rPr spc="30" dirty="0">
                <a:latin typeface="Times New Roman"/>
                <a:cs typeface="Times New Roman"/>
              </a:rPr>
              <a:t> </a:t>
            </a:r>
            <a:r>
              <a:rPr spc="65" dirty="0">
                <a:latin typeface="Times New Roman"/>
                <a:cs typeface="Times New Roman"/>
              </a:rPr>
              <a:t>EU</a:t>
            </a:r>
            <a:r>
              <a:rPr spc="40" dirty="0">
                <a:latin typeface="Times New Roman"/>
                <a:cs typeface="Times New Roman"/>
              </a:rPr>
              <a:t> </a:t>
            </a:r>
            <a:r>
              <a:rPr spc="190" dirty="0">
                <a:latin typeface="Times New Roman"/>
                <a:cs typeface="Times New Roman"/>
              </a:rPr>
              <a:t>a</a:t>
            </a:r>
            <a:r>
              <a:rPr spc="50" dirty="0">
                <a:latin typeface="Times New Roman"/>
                <a:cs typeface="Times New Roman"/>
              </a:rPr>
              <a:t> </a:t>
            </a:r>
            <a:r>
              <a:rPr spc="100" dirty="0">
                <a:latin typeface="Times New Roman"/>
                <a:cs typeface="Times New Roman"/>
              </a:rPr>
              <a:t>week</a:t>
            </a:r>
            <a:r>
              <a:rPr spc="45" dirty="0">
                <a:latin typeface="Times New Roman"/>
                <a:cs typeface="Times New Roman"/>
              </a:rPr>
              <a:t> </a:t>
            </a:r>
            <a:r>
              <a:rPr spc="105" dirty="0">
                <a:latin typeface="Times New Roman"/>
                <a:cs typeface="Times New Roman"/>
              </a:rPr>
              <a:t>–</a:t>
            </a:r>
            <a:r>
              <a:rPr spc="65" dirty="0">
                <a:latin typeface="Times New Roman"/>
                <a:cs typeface="Times New Roman"/>
              </a:rPr>
              <a:t> </a:t>
            </a:r>
            <a:r>
              <a:rPr spc="25" dirty="0">
                <a:latin typeface="Times New Roman"/>
                <a:cs typeface="Times New Roman"/>
              </a:rPr>
              <a:t>let’s</a:t>
            </a:r>
            <a:r>
              <a:rPr spc="40" dirty="0">
                <a:latin typeface="Times New Roman"/>
                <a:cs typeface="Times New Roman"/>
              </a:rPr>
              <a:t> </a:t>
            </a:r>
            <a:r>
              <a:rPr spc="55" dirty="0">
                <a:latin typeface="Times New Roman"/>
                <a:cs typeface="Times New Roman"/>
              </a:rPr>
              <a:t>fund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70" dirty="0">
                <a:latin typeface="Times New Roman"/>
                <a:cs typeface="Times New Roman"/>
              </a:rPr>
              <a:t>our</a:t>
            </a:r>
            <a:r>
              <a:rPr spc="55" dirty="0">
                <a:latin typeface="Times New Roman"/>
                <a:cs typeface="Times New Roman"/>
              </a:rPr>
              <a:t> </a:t>
            </a:r>
            <a:r>
              <a:rPr spc="75" dirty="0">
                <a:latin typeface="Times New Roman"/>
                <a:cs typeface="Times New Roman"/>
              </a:rPr>
              <a:t>NHS</a:t>
            </a:r>
            <a:r>
              <a:rPr spc="50" dirty="0">
                <a:latin typeface="Times New Roman"/>
                <a:cs typeface="Times New Roman"/>
              </a:rPr>
              <a:t> </a:t>
            </a:r>
            <a:r>
              <a:rPr spc="90" dirty="0">
                <a:latin typeface="Times New Roman"/>
                <a:cs typeface="Times New Roman"/>
              </a:rPr>
              <a:t>instead.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23567" y="5843463"/>
            <a:ext cx="2823972" cy="14011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47539" y="5625016"/>
            <a:ext cx="2951479" cy="16196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0393D1AA-EBE1-4544-9565-49BA090475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34600" y="70040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602"/>
    </mc:Choice>
    <mc:Fallback xmlns="">
      <p:transition spd="slow" advTm="379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</TotalTime>
  <Words>424</Words>
  <Application>Microsoft Office PowerPoint</Application>
  <PresentationFormat>Vlastní</PresentationFormat>
  <Paragraphs>54</Paragraphs>
  <Slides>11</Slides>
  <Notes>0</Notes>
  <HiddenSlides>0</HiddenSlides>
  <MMClips>11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In/out referendum campaign</vt:lpstr>
      <vt:lpstr>Prezentace aplikace PowerPoint</vt:lpstr>
      <vt:lpstr>Referendum campaign</vt:lpstr>
      <vt:lpstr>Referendum campaign</vt:lpstr>
      <vt:lpstr>Remain campaign</vt:lpstr>
      <vt:lpstr>Prezentace aplikace PowerPoint</vt:lpstr>
      <vt:lpstr>Leave campaign</vt:lpstr>
      <vt:lpstr>Prezentace aplikace PowerPoint</vt:lpstr>
      <vt:lpstr>Leave Campaign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Week 7-8</dc:title>
  <dc:creator>Monicka</dc:creator>
  <cp:lastModifiedBy>Monika Brusenbauch Meislová</cp:lastModifiedBy>
  <cp:revision>7</cp:revision>
  <dcterms:created xsi:type="dcterms:W3CDTF">2019-09-23T07:46:50Z</dcterms:created>
  <dcterms:modified xsi:type="dcterms:W3CDTF">2020-03-23T21:35:59Z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2019-04-18T00:00:00Z</vt:filetime>
  </property>
  <property fmtid="{D5CDD505-2E9C-101B-9397-08002B2CF9AE}" pid="3" name="LastSaved">
    <vt:filetime>2019-09-23T00:00:00Z</vt:filetime>
  </property>
</Properties>
</file>