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320" r:id="rId3"/>
    <p:sldId id="321" r:id="rId4"/>
    <p:sldId id="322" r:id="rId5"/>
    <p:sldId id="323" r:id="rId6"/>
    <p:sldId id="324" r:id="rId7"/>
    <p:sldId id="262" r:id="rId8"/>
    <p:sldId id="308" r:id="rId9"/>
    <p:sldId id="299" r:id="rId10"/>
    <p:sldId id="263" r:id="rId11"/>
    <p:sldId id="276" r:id="rId12"/>
    <p:sldId id="264" r:id="rId13"/>
    <p:sldId id="300" r:id="rId14"/>
    <p:sldId id="279" r:id="rId15"/>
    <p:sldId id="301" r:id="rId16"/>
    <p:sldId id="280" r:id="rId17"/>
    <p:sldId id="281" r:id="rId18"/>
    <p:sldId id="309" r:id="rId19"/>
    <p:sldId id="310" r:id="rId20"/>
    <p:sldId id="286" r:id="rId21"/>
    <p:sldId id="311" r:id="rId22"/>
    <p:sldId id="282" r:id="rId23"/>
    <p:sldId id="283" r:id="rId24"/>
    <p:sldId id="284" r:id="rId25"/>
    <p:sldId id="290" r:id="rId26"/>
    <p:sldId id="288" r:id="rId27"/>
    <p:sldId id="289" r:id="rId28"/>
    <p:sldId id="291" r:id="rId29"/>
    <p:sldId id="313" r:id="rId30"/>
    <p:sldId id="285" r:id="rId31"/>
    <p:sldId id="292" r:id="rId32"/>
    <p:sldId id="296" r:id="rId33"/>
    <p:sldId id="293" r:id="rId34"/>
    <p:sldId id="295" r:id="rId35"/>
    <p:sldId id="294" r:id="rId36"/>
    <p:sldId id="297" r:id="rId37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C5A62-5AB2-4114-9EE0-AFB4EF25578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f/fd/Bundesarchiv_Bild_183-B0527-0001-753,_Krefeld,_Hungerwinter,_Demonstratio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Hospodářský zázrak, strukturální krize a přizpůsobení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8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pPr algn="just"/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pPr algn="just"/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 algn="just"/>
            <a:r>
              <a:rPr lang="cs-CZ" b="1" dirty="0"/>
              <a:t>n</a:t>
            </a:r>
            <a:r>
              <a:rPr lang="cs-CZ" b="1" dirty="0" smtClean="0"/>
              <a:t>ení</a:t>
            </a:r>
            <a:r>
              <a:rPr lang="cs-CZ" dirty="0" smtClean="0"/>
              <a:t> 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z </a:t>
            </a:r>
            <a:r>
              <a:rPr lang="cs-CZ" b="1" dirty="0" smtClean="0"/>
              <a:t>AGRI</a:t>
            </a:r>
            <a:r>
              <a:rPr lang="cs-CZ" dirty="0" smtClean="0"/>
              <a:t> do INDU vyčerpán;</a:t>
            </a:r>
          </a:p>
          <a:p>
            <a:pPr lvl="1" algn="just"/>
            <a:r>
              <a:rPr lang="cs-CZ" dirty="0"/>
              <a:t>p</a:t>
            </a:r>
            <a:r>
              <a:rPr lang="cs-CZ" dirty="0" smtClean="0"/>
              <a:t>řesun 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„post-industriální“ ekonomiky; tlak na </a:t>
            </a:r>
            <a:r>
              <a:rPr lang="cs-CZ" b="1" dirty="0" smtClean="0"/>
              <a:t>růst mezd</a:t>
            </a:r>
            <a:r>
              <a:rPr lang="cs-CZ" dirty="0"/>
              <a:t> </a:t>
            </a:r>
            <a:r>
              <a:rPr lang="cs-CZ" dirty="0" smtClean="0"/>
              <a:t>v INDU;</a:t>
            </a:r>
          </a:p>
          <a:p>
            <a:pPr lvl="1" algn="just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 algn="just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 algn="just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pPr algn="just"/>
            <a:endParaRPr lang="cs-CZ" sz="1300" dirty="0" smtClean="0"/>
          </a:p>
          <a:p>
            <a:pPr algn="just"/>
            <a:r>
              <a:rPr lang="cs-CZ" dirty="0" smtClean="0"/>
              <a:t>Inflace 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pPr algn="just"/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pPr algn="just"/>
            <a:endParaRPr lang="cs-CZ" sz="1500" dirty="0" smtClean="0"/>
          </a:p>
          <a:p>
            <a:pPr algn="just"/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sz="2900" b="1" dirty="0" smtClean="0"/>
              <a:t>vysoké mzdy </a:t>
            </a:r>
            <a:r>
              <a:rPr lang="cs-CZ" sz="2900" dirty="0" smtClean="0"/>
              <a:t>a </a:t>
            </a:r>
            <a:r>
              <a:rPr lang="cs-CZ" sz="2900" b="1" dirty="0" smtClean="0"/>
              <a:t>zastaralé</a:t>
            </a:r>
            <a:r>
              <a:rPr lang="cs-CZ" sz="2900" dirty="0" smtClean="0"/>
              <a:t> </a:t>
            </a:r>
            <a:r>
              <a:rPr lang="cs-CZ" sz="2900" b="1" dirty="0" smtClean="0"/>
              <a:t>kapitálové</a:t>
            </a:r>
            <a:r>
              <a:rPr lang="cs-CZ" sz="2900" dirty="0" smtClean="0"/>
              <a:t> vybavení brzy industrializované společnosti; směrování zdrojů do </a:t>
            </a:r>
            <a:r>
              <a:rPr lang="cs-CZ" sz="2900" b="1" dirty="0" smtClean="0"/>
              <a:t>tradičních sektorů</a:t>
            </a:r>
            <a:r>
              <a:rPr lang="cs-CZ" sz="2900" dirty="0" smtClean="0"/>
              <a:t> (nástup </a:t>
            </a:r>
            <a:r>
              <a:rPr lang="cs-CZ" sz="2900" b="1" dirty="0" smtClean="0"/>
              <a:t>GER</a:t>
            </a:r>
            <a:r>
              <a:rPr lang="cs-CZ" sz="2900" dirty="0" smtClean="0"/>
              <a:t>), politický tlak a subvence;</a:t>
            </a:r>
          </a:p>
          <a:p>
            <a:pPr algn="just"/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sz="2900" b="1" dirty="0" smtClean="0"/>
              <a:t>tradiční hodnoty </a:t>
            </a:r>
            <a:r>
              <a:rPr lang="cs-CZ" sz="2900" dirty="0" smtClean="0"/>
              <a:t>rurálního života a soběstačnosti, </a:t>
            </a:r>
            <a:r>
              <a:rPr lang="cs-CZ" sz="2900" b="1" dirty="0" smtClean="0"/>
              <a:t>konzervativní</a:t>
            </a:r>
            <a:r>
              <a:rPr lang="cs-CZ" sz="2900" dirty="0" smtClean="0"/>
              <a:t> síly proti růstu (církev); negativní dopad vysokých </a:t>
            </a:r>
            <a:r>
              <a:rPr lang="cs-CZ" sz="2900" b="1" dirty="0" smtClean="0"/>
              <a:t>cel</a:t>
            </a:r>
            <a:r>
              <a:rPr lang="cs-CZ" sz="2900" dirty="0" smtClean="0"/>
              <a:t> na malou ekonomiku; </a:t>
            </a:r>
            <a:r>
              <a:rPr lang="cs-CZ" sz="2900" b="1" dirty="0" smtClean="0"/>
              <a:t>emigrace</a:t>
            </a:r>
            <a:r>
              <a:rPr lang="cs-CZ" sz="2900" dirty="0" smtClean="0"/>
              <a:t>; příklad </a:t>
            </a:r>
            <a:r>
              <a:rPr lang="cs-CZ" sz="2900" b="1" dirty="0" smtClean="0"/>
              <a:t>nerostoucí</a:t>
            </a:r>
            <a:r>
              <a:rPr lang="cs-CZ" sz="2900" dirty="0" smtClean="0"/>
              <a:t> </a:t>
            </a:r>
            <a:r>
              <a:rPr lang="cs-CZ" sz="2900" b="1" dirty="0" err="1" smtClean="0"/>
              <a:t>podrozvinuté</a:t>
            </a:r>
            <a:r>
              <a:rPr lang="cs-CZ" sz="2900" dirty="0" smtClean="0"/>
              <a:t> ekonomiky – nutná transformace nacionalizmu a zapojení do </a:t>
            </a:r>
            <a:r>
              <a:rPr lang="cs-CZ" sz="2900" b="1" dirty="0" smtClean="0"/>
              <a:t>integrace</a:t>
            </a:r>
            <a:r>
              <a:rPr lang="cs-CZ" sz="2900" dirty="0" smtClean="0"/>
              <a:t> (</a:t>
            </a:r>
            <a:r>
              <a:rPr lang="cs-CZ" sz="2900" b="1" dirty="0" smtClean="0"/>
              <a:t>FDI</a:t>
            </a:r>
            <a:r>
              <a:rPr lang="cs-CZ" sz="2900" dirty="0" smtClean="0"/>
              <a:t>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29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problém</a:t>
            </a:r>
            <a:r>
              <a:rPr lang="cs-CZ" dirty="0" smtClean="0"/>
              <a:t>: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 (rozvoj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prostředků);</a:t>
            </a:r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-&gt; zdroje 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b="1" dirty="0" smtClean="0"/>
              <a:t>technokraté</a:t>
            </a:r>
            <a:r>
              <a:rPr lang="cs-CZ" dirty="0" smtClean="0"/>
              <a:t> (</a:t>
            </a:r>
            <a:r>
              <a:rPr lang="cs-CZ" dirty="0" err="1" smtClean="0"/>
              <a:t>E.integrace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(gen. stávka 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INDU -&gt; 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–&gt; 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361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Kolaps </a:t>
            </a:r>
            <a:r>
              <a:rPr lang="cs-CZ" sz="2000" b="1" dirty="0" smtClean="0"/>
              <a:t>fašistického korporativismu </a:t>
            </a:r>
            <a:r>
              <a:rPr lang="cs-CZ" sz="2000" dirty="0" smtClean="0"/>
              <a:t>&lt;–&gt; hrozba </a:t>
            </a:r>
            <a:r>
              <a:rPr lang="cs-CZ" sz="2000" b="1" dirty="0" smtClean="0"/>
              <a:t>komunizmu</a:t>
            </a:r>
            <a:r>
              <a:rPr lang="cs-CZ" sz="2000" dirty="0" smtClean="0"/>
              <a:t> (angažmá </a:t>
            </a:r>
            <a:r>
              <a:rPr lang="cs-CZ" sz="2000" b="1" dirty="0" smtClean="0"/>
              <a:t>US</a:t>
            </a:r>
            <a:r>
              <a:rPr lang="cs-CZ" sz="2000" dirty="0" smtClean="0"/>
              <a:t>);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Ekonomická </a:t>
            </a:r>
            <a:r>
              <a:rPr lang="cs-CZ" sz="2000" b="1" dirty="0" smtClean="0"/>
              <a:t>struktura</a:t>
            </a:r>
            <a:r>
              <a:rPr lang="cs-CZ" sz="2000" dirty="0" smtClean="0"/>
              <a:t> zcela </a:t>
            </a:r>
            <a:r>
              <a:rPr lang="cs-CZ" sz="2000" b="1" dirty="0" smtClean="0"/>
              <a:t>nevhodná</a:t>
            </a:r>
            <a:r>
              <a:rPr lang="cs-CZ" sz="2000" dirty="0" smtClean="0"/>
              <a:t>: </a:t>
            </a:r>
            <a:r>
              <a:rPr lang="cs-CZ" sz="2000" b="1" dirty="0" smtClean="0"/>
              <a:t>zemědělská</a:t>
            </a:r>
            <a:r>
              <a:rPr lang="cs-CZ" sz="2000" dirty="0" smtClean="0"/>
              <a:t> země s </a:t>
            </a:r>
            <a:r>
              <a:rPr lang="cs-CZ" sz="2000" b="1" dirty="0" smtClean="0"/>
              <a:t>tradičním</a:t>
            </a:r>
            <a:r>
              <a:rPr lang="cs-CZ" sz="2000" dirty="0" smtClean="0"/>
              <a:t> průmyslem (textil a obuv); sociální </a:t>
            </a:r>
            <a:r>
              <a:rPr lang="cs-CZ" sz="2000" b="1" dirty="0" smtClean="0"/>
              <a:t>dialog obtížný </a:t>
            </a:r>
            <a:r>
              <a:rPr lang="cs-CZ" sz="2000" dirty="0" smtClean="0"/>
              <a:t>(odbory dle politického klíče); </a:t>
            </a:r>
          </a:p>
          <a:p>
            <a:pPr marL="940050" lvl="2"/>
            <a:r>
              <a:rPr lang="cs-CZ" sz="1800" b="1" dirty="0" smtClean="0"/>
              <a:t>politika</a:t>
            </a:r>
            <a:r>
              <a:rPr lang="cs-CZ" sz="1800" dirty="0" smtClean="0"/>
              <a:t> vlád: </a:t>
            </a:r>
            <a:r>
              <a:rPr lang="cs-CZ" sz="1800" b="1" dirty="0" smtClean="0"/>
              <a:t>protekce</a:t>
            </a:r>
            <a:r>
              <a:rPr lang="cs-CZ" sz="1800" dirty="0" smtClean="0"/>
              <a:t>, růst </a:t>
            </a:r>
            <a:r>
              <a:rPr lang="cs-CZ" sz="1800" b="1" dirty="0" smtClean="0"/>
              <a:t>mezd</a:t>
            </a:r>
            <a:r>
              <a:rPr lang="cs-CZ" sz="1800" dirty="0" smtClean="0"/>
              <a:t> a </a:t>
            </a:r>
            <a:r>
              <a:rPr lang="cs-CZ" sz="1800" b="1" dirty="0" smtClean="0"/>
              <a:t>smír</a:t>
            </a:r>
            <a:r>
              <a:rPr lang="cs-CZ" sz="1800" dirty="0" smtClean="0"/>
              <a:t>; </a:t>
            </a:r>
          </a:p>
          <a:p>
            <a:pPr marL="940050" lvl="2"/>
            <a:endParaRPr lang="cs-CZ" sz="10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Přesto </a:t>
            </a:r>
            <a:r>
              <a:rPr lang="cs-CZ" sz="2000" b="1" dirty="0" smtClean="0"/>
              <a:t>rychlý růst </a:t>
            </a:r>
            <a:r>
              <a:rPr lang="cs-CZ" sz="2000" dirty="0" smtClean="0"/>
              <a:t>(</a:t>
            </a:r>
            <a:r>
              <a:rPr lang="cs-CZ" sz="2000" b="1" dirty="0" smtClean="0"/>
              <a:t>AGRI</a:t>
            </a:r>
            <a:r>
              <a:rPr lang="cs-CZ" sz="2000" dirty="0" smtClean="0"/>
              <a:t> z 46 na 36% za 7 let); </a:t>
            </a:r>
            <a:r>
              <a:rPr lang="cs-CZ" sz="2000" b="1" dirty="0" smtClean="0"/>
              <a:t>průmysl</a:t>
            </a:r>
            <a:r>
              <a:rPr lang="cs-CZ" sz="2000" dirty="0" smtClean="0"/>
              <a:t> a </a:t>
            </a:r>
            <a:r>
              <a:rPr lang="cs-CZ" sz="2000" b="1" dirty="0" smtClean="0"/>
              <a:t>banky</a:t>
            </a:r>
            <a:r>
              <a:rPr lang="cs-CZ" sz="2000" dirty="0" smtClean="0"/>
              <a:t> pod </a:t>
            </a:r>
            <a:r>
              <a:rPr lang="cs-CZ" sz="2000" b="1" dirty="0" smtClean="0"/>
              <a:t>veřejnou</a:t>
            </a:r>
            <a:r>
              <a:rPr lang="cs-CZ" sz="2000" dirty="0" smtClean="0"/>
              <a:t> kontrolou; </a:t>
            </a:r>
            <a:r>
              <a:rPr lang="cs-CZ" sz="2000" b="1" dirty="0" smtClean="0"/>
              <a:t>malé podniky </a:t>
            </a:r>
            <a:r>
              <a:rPr lang="cs-CZ" sz="2000" dirty="0" smtClean="0"/>
              <a:t>– masová výroba na počátku;</a:t>
            </a:r>
          </a:p>
          <a:p>
            <a:pPr marL="940050" lvl="2"/>
            <a:r>
              <a:rPr lang="cs-CZ" sz="1800" dirty="0" smtClean="0"/>
              <a:t>FIAT, </a:t>
            </a:r>
            <a:r>
              <a:rPr lang="cs-CZ" sz="1800" b="1" dirty="0" smtClean="0"/>
              <a:t>energetika</a:t>
            </a:r>
            <a:r>
              <a:rPr lang="cs-CZ" sz="1800" dirty="0" smtClean="0"/>
              <a:t> (ropa a plyn); </a:t>
            </a:r>
          </a:p>
          <a:p>
            <a:pPr marL="940050" lvl="2"/>
            <a:r>
              <a:rPr lang="cs-CZ" sz="1800" dirty="0" smtClean="0"/>
              <a:t>tradice </a:t>
            </a:r>
            <a:r>
              <a:rPr lang="cs-CZ" sz="1800" b="1" dirty="0" smtClean="0"/>
              <a:t>spotřebního zboží </a:t>
            </a:r>
            <a:r>
              <a:rPr lang="cs-CZ" sz="1800" dirty="0" smtClean="0"/>
              <a:t>(textil); postupem času přesun na </a:t>
            </a:r>
            <a:r>
              <a:rPr lang="cs-CZ" sz="1800" b="1" dirty="0" smtClean="0"/>
              <a:t>méně náročné </a:t>
            </a:r>
            <a:r>
              <a:rPr lang="cs-CZ" sz="1800" dirty="0" smtClean="0"/>
              <a:t>ale (na nenáročném trhu) </a:t>
            </a:r>
            <a:r>
              <a:rPr lang="cs-CZ" sz="1800" b="1" dirty="0" smtClean="0"/>
              <a:t>poptávané</a:t>
            </a:r>
            <a:r>
              <a:rPr lang="cs-CZ" sz="1800" dirty="0" smtClean="0"/>
              <a:t> produkty (skútry, ledničky); </a:t>
            </a:r>
            <a:endParaRPr lang="cs-CZ" sz="1800" dirty="0"/>
          </a:p>
          <a:p>
            <a:pPr marL="940050" lvl="2"/>
            <a:r>
              <a:rPr lang="cs-CZ" sz="1800" dirty="0" smtClean="0"/>
              <a:t>reorientace ze SZM na E </a:t>
            </a:r>
            <a:r>
              <a:rPr lang="cs-CZ" sz="1800" b="1" dirty="0" smtClean="0"/>
              <a:t>vnitřní trh</a:t>
            </a:r>
            <a:r>
              <a:rPr lang="cs-CZ" sz="1800" dirty="0" smtClean="0"/>
              <a:t>;</a:t>
            </a:r>
          </a:p>
          <a:p>
            <a:pPr lvl="1"/>
            <a:endParaRPr lang="cs-CZ" sz="17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05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fr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47" y="0"/>
            <a:ext cx="3211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cs-CZ" sz="35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8000" dirty="0"/>
              <a:t>Pod Francem ve 40.letech </a:t>
            </a:r>
            <a:r>
              <a:rPr lang="cs-CZ" sz="8000" b="1" dirty="0"/>
              <a:t>regrese</a:t>
            </a:r>
            <a:r>
              <a:rPr lang="cs-CZ" sz="8000" dirty="0"/>
              <a:t>; zákaz vlastnění </a:t>
            </a:r>
            <a:r>
              <a:rPr lang="cs-CZ" sz="8000" b="1" dirty="0"/>
              <a:t>zahraničními firmami</a:t>
            </a:r>
            <a:r>
              <a:rPr lang="cs-CZ" sz="8000" dirty="0"/>
              <a:t>, cenové </a:t>
            </a:r>
            <a:r>
              <a:rPr lang="cs-CZ" sz="8000" b="1" dirty="0"/>
              <a:t>kontroly</a:t>
            </a:r>
            <a:r>
              <a:rPr lang="cs-CZ" sz="8000" dirty="0"/>
              <a:t> a </a:t>
            </a:r>
            <a:r>
              <a:rPr lang="cs-CZ" sz="8000" b="1" dirty="0"/>
              <a:t>monopolní</a:t>
            </a:r>
            <a:r>
              <a:rPr lang="cs-CZ" sz="8000" dirty="0"/>
              <a:t> průmysl; ekonomická </a:t>
            </a:r>
            <a:r>
              <a:rPr lang="cs-CZ" sz="8000" b="1" dirty="0"/>
              <a:t>soběstačnost</a:t>
            </a:r>
            <a:r>
              <a:rPr lang="cs-CZ" sz="8000" dirty="0"/>
              <a:t> a </a:t>
            </a:r>
            <a:r>
              <a:rPr lang="cs-CZ" sz="8000" b="1" dirty="0"/>
              <a:t>dotované potraviny </a:t>
            </a:r>
            <a:r>
              <a:rPr lang="cs-CZ" sz="8000" dirty="0"/>
              <a:t>pro města;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8000" dirty="0"/>
              <a:t>Přesto </a:t>
            </a:r>
            <a:r>
              <a:rPr lang="cs-CZ" sz="8000" b="1" dirty="0"/>
              <a:t>značný růst </a:t>
            </a:r>
            <a:r>
              <a:rPr lang="cs-CZ" sz="8000" dirty="0"/>
              <a:t>v </a:t>
            </a:r>
            <a:r>
              <a:rPr lang="cs-CZ" sz="8000" dirty="0" smtClean="0"/>
              <a:t>50.letech</a:t>
            </a:r>
            <a:r>
              <a:rPr lang="cs-CZ" sz="8000" dirty="0"/>
              <a:t>; </a:t>
            </a:r>
            <a:r>
              <a:rPr lang="cs-CZ" sz="8000" b="1" dirty="0"/>
              <a:t>korporativistická</a:t>
            </a:r>
            <a:r>
              <a:rPr lang="cs-CZ" sz="8000" dirty="0"/>
              <a:t> struktura umožňovala </a:t>
            </a:r>
            <a:r>
              <a:rPr lang="cs-CZ" sz="8000" b="1" dirty="0"/>
              <a:t>fixovat</a:t>
            </a:r>
            <a:r>
              <a:rPr lang="cs-CZ" sz="8000" dirty="0"/>
              <a:t> </a:t>
            </a:r>
            <a:r>
              <a:rPr lang="cs-CZ" sz="8000" b="1" dirty="0"/>
              <a:t>mzdy</a:t>
            </a:r>
            <a:r>
              <a:rPr lang="cs-CZ" sz="8000" dirty="0"/>
              <a:t>, zakázat </a:t>
            </a:r>
            <a:r>
              <a:rPr lang="cs-CZ" sz="8000" b="1" dirty="0"/>
              <a:t>stávky</a:t>
            </a:r>
            <a:r>
              <a:rPr lang="cs-CZ" sz="8000" dirty="0"/>
              <a:t>; přesun pracovníků </a:t>
            </a:r>
            <a:r>
              <a:rPr lang="cs-CZ" sz="8000" b="1" dirty="0"/>
              <a:t>ze zemědělství</a:t>
            </a:r>
            <a:r>
              <a:rPr lang="cs-CZ" sz="8000" dirty="0"/>
              <a:t>; rostly investice;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8000" dirty="0"/>
              <a:t>V kontextu </a:t>
            </a:r>
            <a:r>
              <a:rPr lang="cs-CZ" sz="8000" b="1" dirty="0"/>
              <a:t>studené války </a:t>
            </a:r>
            <a:r>
              <a:rPr lang="cs-CZ" sz="8000" dirty="0"/>
              <a:t>transfery z </a:t>
            </a:r>
            <a:r>
              <a:rPr lang="cs-CZ" sz="8000" b="1" dirty="0"/>
              <a:t>US</a:t>
            </a:r>
            <a:r>
              <a:rPr lang="cs-CZ" sz="8000" dirty="0"/>
              <a:t>; kapitál umožnil uvolnit omezení obchodní bilancí; rostly příjmy z </a:t>
            </a:r>
            <a:r>
              <a:rPr lang="cs-CZ" sz="8000" b="1" dirty="0"/>
              <a:t>turismu</a:t>
            </a:r>
            <a:r>
              <a:rPr lang="cs-CZ" sz="8000" dirty="0"/>
              <a:t>; </a:t>
            </a:r>
            <a:r>
              <a:rPr lang="cs-CZ" sz="8000" b="1" dirty="0" err="1"/>
              <a:t>remitence</a:t>
            </a:r>
            <a:r>
              <a:rPr lang="cs-CZ" sz="8000" dirty="0"/>
              <a:t> (FRA, LATAM), návrat znamenal růst lidského kapitálu;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8000" b="1" dirty="0"/>
              <a:t>Industrializace</a:t>
            </a:r>
            <a:r>
              <a:rPr lang="cs-CZ" sz="8000" dirty="0"/>
              <a:t> s </a:t>
            </a:r>
            <a:r>
              <a:rPr lang="cs-CZ" sz="8000" b="1" dirty="0"/>
              <a:t>veřejným</a:t>
            </a:r>
            <a:r>
              <a:rPr lang="cs-CZ" sz="8000" dirty="0"/>
              <a:t> dohledem – produkce elektřiny, hliníku, lodí, kovovýroba, automobily (SEAT);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8000" b="1" dirty="0"/>
              <a:t>Klientelismus</a:t>
            </a:r>
            <a:r>
              <a:rPr lang="cs-CZ" sz="8000" dirty="0"/>
              <a:t>, </a:t>
            </a:r>
            <a:r>
              <a:rPr lang="cs-CZ" sz="8000" b="1" dirty="0"/>
              <a:t>zastaralý</a:t>
            </a:r>
            <a:r>
              <a:rPr lang="cs-CZ" sz="8000" dirty="0"/>
              <a:t> fyzický </a:t>
            </a:r>
            <a:r>
              <a:rPr lang="cs-CZ" sz="8000" b="1" dirty="0"/>
              <a:t>kapitál</a:t>
            </a:r>
            <a:r>
              <a:rPr lang="cs-CZ" sz="8000" dirty="0"/>
              <a:t> – kumulace </a:t>
            </a:r>
            <a:r>
              <a:rPr lang="cs-CZ" sz="8000" b="1" dirty="0"/>
              <a:t>problémů</a:t>
            </a:r>
            <a:r>
              <a:rPr lang="cs-CZ" sz="8000" dirty="0"/>
              <a:t> na konci </a:t>
            </a:r>
            <a:r>
              <a:rPr lang="cs-CZ" sz="8000" b="1" dirty="0"/>
              <a:t>50let</a:t>
            </a:r>
            <a:r>
              <a:rPr lang="cs-CZ" sz="8000" dirty="0"/>
              <a:t>; </a:t>
            </a:r>
            <a:r>
              <a:rPr lang="cs-CZ" sz="8000" b="1" dirty="0"/>
              <a:t>otevírání</a:t>
            </a:r>
            <a:r>
              <a:rPr lang="cs-CZ" sz="8000" dirty="0"/>
              <a:t> ekonomiky; </a:t>
            </a:r>
            <a:r>
              <a:rPr lang="cs-CZ" sz="8000" b="1" dirty="0"/>
              <a:t>reformy</a:t>
            </a:r>
            <a:r>
              <a:rPr lang="cs-CZ" sz="8000" dirty="0"/>
              <a:t> dle </a:t>
            </a:r>
            <a:r>
              <a:rPr lang="cs-CZ" sz="8000" b="1" dirty="0"/>
              <a:t>IMF a IBRD </a:t>
            </a:r>
            <a:r>
              <a:rPr lang="cs-CZ" sz="8000" dirty="0"/>
              <a:t>– devalvace, uvolnění monopolů, </a:t>
            </a:r>
            <a:r>
              <a:rPr lang="cs-CZ" sz="8000" dirty="0" err="1"/>
              <a:t>FDIs</a:t>
            </a:r>
            <a:r>
              <a:rPr lang="cs-CZ" sz="8000" dirty="0"/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8000" dirty="0"/>
              <a:t>Rostou </a:t>
            </a:r>
            <a:r>
              <a:rPr lang="cs-CZ" sz="8000" b="1" dirty="0"/>
              <a:t>exporty</a:t>
            </a:r>
            <a:r>
              <a:rPr lang="cs-CZ" sz="8000" dirty="0"/>
              <a:t>, klesá </a:t>
            </a:r>
            <a:r>
              <a:rPr lang="cs-CZ" sz="8000" b="1" dirty="0"/>
              <a:t>podíl AGRI </a:t>
            </a:r>
            <a:r>
              <a:rPr lang="cs-CZ" sz="8000" dirty="0"/>
              <a:t>v exportu; když se státem vedený rozvoj </a:t>
            </a:r>
            <a:r>
              <a:rPr lang="cs-CZ" sz="8000" b="1" dirty="0"/>
              <a:t>vyčerpává</a:t>
            </a:r>
            <a:r>
              <a:rPr lang="cs-CZ" sz="8000" dirty="0"/>
              <a:t> (začátek 70.let) Franco umírá (1975) a je </a:t>
            </a:r>
            <a:r>
              <a:rPr lang="cs-CZ" sz="8000" b="1" dirty="0"/>
              <a:t>obrat</a:t>
            </a:r>
            <a:r>
              <a:rPr lang="cs-CZ" sz="8000" dirty="0"/>
              <a:t> k </a:t>
            </a:r>
            <a:r>
              <a:rPr lang="cs-CZ" sz="8000" b="1" dirty="0"/>
              <a:t>EHS</a:t>
            </a:r>
            <a:r>
              <a:rPr lang="cs-CZ" sz="8000" dirty="0"/>
              <a:t>;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0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Dekolonizace</a:t>
            </a:r>
            <a:r>
              <a:rPr lang="cs-CZ" sz="3600" b="1" dirty="0" smtClean="0"/>
              <a:t> a </a:t>
            </a:r>
            <a:r>
              <a:rPr lang="cs-CZ" sz="3600" b="1" dirty="0" smtClean="0">
                <a:solidFill>
                  <a:srgbClr val="0070C0"/>
                </a:solidFill>
              </a:rPr>
              <a:t>hegemonie USA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Politika USA </a:t>
            </a:r>
            <a:r>
              <a:rPr lang="cs-CZ" dirty="0" smtClean="0"/>
              <a:t>(antikolonializmus, studená válka): </a:t>
            </a:r>
          </a:p>
          <a:p>
            <a:pPr lvl="1"/>
            <a:r>
              <a:rPr lang="cs-CZ" dirty="0" smtClean="0"/>
              <a:t>rychlá reakce </a:t>
            </a:r>
            <a:r>
              <a:rPr lang="cs-CZ" b="1" dirty="0" smtClean="0"/>
              <a:t>GB</a:t>
            </a:r>
            <a:r>
              <a:rPr lang="cs-CZ" dirty="0" smtClean="0"/>
              <a:t> (dělení Indie 1947), BEL, NED; </a:t>
            </a:r>
          </a:p>
          <a:p>
            <a:pPr lvl="1"/>
            <a:r>
              <a:rPr lang="cs-CZ" dirty="0" smtClean="0"/>
              <a:t>problematický přístup </a:t>
            </a:r>
            <a:r>
              <a:rPr lang="cs-CZ" b="1" dirty="0" smtClean="0"/>
              <a:t>POR</a:t>
            </a:r>
            <a:r>
              <a:rPr lang="cs-CZ" dirty="0" smtClean="0"/>
              <a:t> (smrt </a:t>
            </a:r>
            <a:r>
              <a:rPr lang="cs-CZ" dirty="0" err="1" smtClean="0"/>
              <a:t>Salazara</a:t>
            </a:r>
            <a:r>
              <a:rPr lang="cs-CZ" dirty="0" smtClean="0"/>
              <a:t> 1975); 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dvě války (Indočína 1954 a Alžír 1962);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Slabost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(jen </a:t>
            </a:r>
            <a:r>
              <a:rPr lang="cs-CZ" dirty="0" err="1" smtClean="0"/>
              <a:t>dipl</a:t>
            </a:r>
            <a:r>
              <a:rPr lang="cs-CZ" dirty="0" smtClean="0"/>
              <a:t>. tlak), proměna </a:t>
            </a:r>
            <a:r>
              <a:rPr lang="cs-CZ" b="1" dirty="0" smtClean="0"/>
              <a:t>hodnot</a:t>
            </a:r>
            <a:r>
              <a:rPr lang="cs-CZ" dirty="0" smtClean="0"/>
              <a:t> (rozvojová pomoc);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</a:t>
            </a:r>
            <a:r>
              <a:rPr lang="cs-CZ" b="1" dirty="0" err="1" smtClean="0"/>
              <a:t>Commonwealth</a:t>
            </a:r>
            <a:r>
              <a:rPr lang="cs-CZ" dirty="0" smtClean="0"/>
              <a:t> (1931), zvláštní pozice CAN, AUS, NZ;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Hegemonie USA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,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b="1" dirty="0" smtClean="0"/>
              <a:t>rekonstrukce</a:t>
            </a:r>
            <a:r>
              <a:rPr lang="cs-CZ" dirty="0" smtClean="0"/>
              <a:t> - konkurenceschopnost); </a:t>
            </a:r>
            <a:r>
              <a:rPr lang="cs-CZ" b="1" dirty="0" smtClean="0"/>
              <a:t>kooperativní</a:t>
            </a:r>
            <a:r>
              <a:rPr lang="cs-CZ" dirty="0" smtClean="0"/>
              <a:t> vztahy (západ);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>
                <a:solidFill>
                  <a:srgbClr val="0070C0"/>
                </a:solidFill>
              </a:rPr>
              <a:t>tradiční E strategie </a:t>
            </a:r>
            <a:r>
              <a:rPr lang="cs-CZ" dirty="0" smtClean="0"/>
              <a:t>- zbavení autonomie (</a:t>
            </a:r>
            <a:r>
              <a:rPr lang="cs-CZ" dirty="0" err="1" smtClean="0"/>
              <a:t>real</a:t>
            </a:r>
            <a:r>
              <a:rPr lang="cs-CZ" dirty="0" smtClean="0"/>
              <a:t> politika), </a:t>
            </a:r>
            <a:r>
              <a:rPr lang="cs-CZ" dirty="0" err="1" smtClean="0"/>
              <a:t>dezindustrializace</a:t>
            </a:r>
            <a:r>
              <a:rPr lang="cs-CZ" dirty="0" smtClean="0"/>
              <a:t>, asertivní využití zdrojů;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Nástup </a:t>
            </a:r>
            <a:r>
              <a:rPr lang="cs-CZ" b="1" dirty="0"/>
              <a:t>JVA</a:t>
            </a:r>
            <a:r>
              <a:rPr lang="cs-CZ" dirty="0"/>
              <a:t>;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392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Konec zázraku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Konec 60.let – </a:t>
            </a:r>
            <a:r>
              <a:rPr lang="cs-CZ" b="1" dirty="0" smtClean="0"/>
              <a:t>vyčerpání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(pracovníci z </a:t>
            </a:r>
            <a:r>
              <a:rPr lang="cs-CZ" b="1" dirty="0" smtClean="0"/>
              <a:t>AGRI</a:t>
            </a:r>
            <a:r>
              <a:rPr lang="cs-CZ" dirty="0" smtClean="0"/>
              <a:t>.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b="1" dirty="0" smtClean="0"/>
              <a:t>jihu</a:t>
            </a:r>
            <a:r>
              <a:rPr lang="cs-CZ" dirty="0" smtClean="0"/>
              <a:t> E; </a:t>
            </a:r>
            <a:r>
              <a:rPr lang="cs-CZ" b="1" dirty="0" smtClean="0"/>
              <a:t>rekonstrukce</a:t>
            </a:r>
            <a:r>
              <a:rPr lang="cs-CZ" dirty="0" smtClean="0"/>
              <a:t> INDU, zavedení </a:t>
            </a:r>
            <a:r>
              <a:rPr lang="cs-CZ" b="1" dirty="0" smtClean="0"/>
              <a:t>masové výroby </a:t>
            </a:r>
            <a:r>
              <a:rPr lang="cs-CZ" dirty="0" smtClean="0"/>
              <a:t>a vybudování </a:t>
            </a:r>
            <a:r>
              <a:rPr lang="cs-CZ" b="1" dirty="0" smtClean="0"/>
              <a:t>infrastruktury</a:t>
            </a:r>
            <a:r>
              <a:rPr lang="cs-CZ" dirty="0" smtClean="0"/>
              <a:t>; US </a:t>
            </a:r>
            <a:r>
              <a:rPr lang="cs-CZ" b="1" dirty="0" smtClean="0"/>
              <a:t>technologie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b="1" dirty="0" smtClean="0"/>
              <a:t>zpomaluje</a:t>
            </a:r>
            <a:r>
              <a:rPr lang="cs-CZ" dirty="0" smtClean="0"/>
              <a:t>, </a:t>
            </a:r>
            <a:r>
              <a:rPr lang="cs-CZ" b="1" dirty="0" smtClean="0"/>
              <a:t>FRA</a:t>
            </a:r>
            <a:r>
              <a:rPr lang="cs-CZ" dirty="0" smtClean="0"/>
              <a:t> se </a:t>
            </a:r>
            <a:r>
              <a:rPr lang="cs-CZ" b="1" dirty="0" smtClean="0"/>
              <a:t>drží</a:t>
            </a:r>
            <a:r>
              <a:rPr lang="cs-CZ" dirty="0" smtClean="0"/>
              <a:t>, </a:t>
            </a:r>
            <a:r>
              <a:rPr lang="cs-CZ" b="1" dirty="0" smtClean="0"/>
              <a:t>GB</a:t>
            </a:r>
            <a:r>
              <a:rPr lang="cs-CZ" dirty="0" smtClean="0"/>
              <a:t> pokračuje v </a:t>
            </a:r>
            <a:r>
              <a:rPr lang="cs-CZ" b="1" dirty="0" smtClean="0"/>
              <a:t>erozi</a:t>
            </a:r>
            <a:r>
              <a:rPr lang="cs-CZ" dirty="0" smtClean="0"/>
              <a:t> pozice; </a:t>
            </a:r>
            <a:r>
              <a:rPr lang="cs-CZ" b="1" dirty="0" smtClean="0"/>
              <a:t>skandinávský</a:t>
            </a:r>
            <a:r>
              <a:rPr lang="cs-CZ" dirty="0" smtClean="0"/>
              <a:t> </a:t>
            </a:r>
            <a:r>
              <a:rPr lang="cs-CZ" b="1" dirty="0" smtClean="0"/>
              <a:t>model</a:t>
            </a:r>
            <a:r>
              <a:rPr lang="cs-CZ" dirty="0" smtClean="0"/>
              <a:t> (suroviny, kvalifikace, korporativismus, koheze – konkurenceschopný INDU);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dirty="0" smtClean="0"/>
              <a:t>Vyčerpání </a:t>
            </a:r>
            <a:r>
              <a:rPr lang="cs-CZ" b="1" dirty="0" smtClean="0"/>
              <a:t>zásoby práce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imigrace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W.GER</a:t>
            </a:r>
            <a:r>
              <a:rPr lang="cs-CZ" dirty="0" smtClean="0"/>
              <a:t> z 5,1 na 3,1% (příliv práce z jihu ustal, SVE železná opona – </a:t>
            </a:r>
            <a:r>
              <a:rPr lang="cs-CZ" b="1" dirty="0" smtClean="0"/>
              <a:t>Turecko</a:t>
            </a:r>
            <a:r>
              <a:rPr lang="cs-CZ" dirty="0" smtClean="0"/>
              <a:t> a </a:t>
            </a:r>
            <a:r>
              <a:rPr lang="cs-CZ" b="1" dirty="0" smtClean="0"/>
              <a:t>Irán</a:t>
            </a:r>
            <a:r>
              <a:rPr lang="cs-CZ" dirty="0" smtClean="0"/>
              <a:t> 2,16mil v 1971);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– domovský status </a:t>
            </a:r>
            <a:r>
              <a:rPr lang="cs-CZ" b="1" dirty="0" smtClean="0"/>
              <a:t>kolonií</a:t>
            </a:r>
            <a:r>
              <a:rPr lang="cs-CZ" dirty="0" smtClean="0"/>
              <a:t> – kulturní enklávy, nevhodná kvalifikace, příliv imigrantů z </a:t>
            </a:r>
            <a:r>
              <a:rPr lang="cs-CZ" dirty="0" err="1" smtClean="0"/>
              <a:t>býv</a:t>
            </a:r>
            <a:r>
              <a:rPr lang="cs-CZ" dirty="0" smtClean="0"/>
              <a:t>. kolonií do </a:t>
            </a:r>
            <a:r>
              <a:rPr lang="cs-CZ" b="1" dirty="0" smtClean="0"/>
              <a:t>GB</a:t>
            </a:r>
            <a:r>
              <a:rPr lang="cs-CZ" dirty="0" smtClean="0"/>
              <a:t> a </a:t>
            </a:r>
            <a:r>
              <a:rPr lang="cs-CZ" b="1" dirty="0" smtClean="0"/>
              <a:t>NED</a:t>
            </a:r>
            <a:r>
              <a:rPr lang="cs-CZ" dirty="0" smtClean="0"/>
              <a:t>;</a:t>
            </a:r>
          </a:p>
          <a:p>
            <a:pPr lvl="1"/>
            <a:endParaRPr lang="cs-CZ" sz="16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Sociální tlaky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- stávky, hodnotové změny: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oválečná generace </a:t>
            </a:r>
            <a:r>
              <a:rPr lang="cs-CZ" dirty="0" smtClean="0"/>
              <a:t>– renesance </a:t>
            </a:r>
            <a:r>
              <a:rPr lang="cs-CZ" b="1" dirty="0" smtClean="0"/>
              <a:t>aktivismu</a:t>
            </a:r>
            <a:r>
              <a:rPr lang="cs-CZ" dirty="0"/>
              <a:t>;</a:t>
            </a:r>
            <a:r>
              <a:rPr lang="cs-CZ" dirty="0" smtClean="0"/>
              <a:t> samozřejmost - základní </a:t>
            </a:r>
            <a:r>
              <a:rPr lang="cs-CZ" b="1" dirty="0" smtClean="0"/>
              <a:t>životní</a:t>
            </a:r>
            <a:r>
              <a:rPr lang="cs-CZ" dirty="0" smtClean="0"/>
              <a:t> </a:t>
            </a:r>
            <a:r>
              <a:rPr lang="cs-CZ" b="1" dirty="0" smtClean="0"/>
              <a:t>standard</a:t>
            </a:r>
            <a:r>
              <a:rPr lang="cs-CZ" dirty="0"/>
              <a:t> v</a:t>
            </a:r>
            <a:r>
              <a:rPr lang="cs-CZ" dirty="0" smtClean="0"/>
              <a:t>s. </a:t>
            </a:r>
            <a:r>
              <a:rPr lang="cs-CZ" b="1" dirty="0" smtClean="0"/>
              <a:t>práce</a:t>
            </a:r>
            <a:r>
              <a:rPr lang="cs-CZ" dirty="0" smtClean="0"/>
              <a:t> jako osvobození (válečná generace);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valita života </a:t>
            </a:r>
            <a:r>
              <a:rPr lang="cs-CZ" dirty="0" smtClean="0"/>
              <a:t>(ŽP, sociální jistoty); práce dle </a:t>
            </a:r>
            <a:r>
              <a:rPr lang="cs-CZ" b="1" dirty="0" smtClean="0"/>
              <a:t>sociálního statusu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ritická reflexe </a:t>
            </a:r>
            <a:r>
              <a:rPr lang="cs-CZ" b="1" dirty="0" smtClean="0">
                <a:solidFill>
                  <a:srgbClr val="0070C0"/>
                </a:solidFill>
              </a:rPr>
              <a:t>US politiky </a:t>
            </a:r>
            <a:r>
              <a:rPr lang="cs-CZ" dirty="0" smtClean="0"/>
              <a:t>(Vietnam);</a:t>
            </a:r>
          </a:p>
          <a:p>
            <a:pPr lvl="1"/>
            <a:endParaRPr lang="cs-CZ" sz="1300" dirty="0"/>
          </a:p>
          <a:p>
            <a:r>
              <a:rPr lang="cs-CZ" b="1" dirty="0" smtClean="0">
                <a:solidFill>
                  <a:srgbClr val="0070C0"/>
                </a:solidFill>
              </a:rPr>
              <a:t>Protesty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FRA 1968:</a:t>
            </a:r>
            <a:r>
              <a:rPr lang="cs-CZ" dirty="0" smtClean="0"/>
              <a:t> </a:t>
            </a:r>
            <a:r>
              <a:rPr lang="cs-CZ" b="1" dirty="0" smtClean="0"/>
              <a:t>průmysl</a:t>
            </a:r>
            <a:r>
              <a:rPr lang="cs-CZ" dirty="0" smtClean="0"/>
              <a:t> (růst minimální mzdy o 35% a mezd o 10%) (ITA, NED, DEN, IRL), </a:t>
            </a:r>
            <a:r>
              <a:rPr lang="cs-CZ" b="1" dirty="0" smtClean="0"/>
              <a:t>zaostává produktivita </a:t>
            </a:r>
            <a:r>
              <a:rPr lang="cs-CZ" dirty="0" smtClean="0"/>
              <a:t>– konkurenceschopnost; pokles zisků – </a:t>
            </a:r>
            <a:r>
              <a:rPr lang="cs-CZ" b="1" dirty="0" smtClean="0"/>
              <a:t>propouštění</a:t>
            </a:r>
            <a:r>
              <a:rPr lang="cs-CZ" dirty="0" smtClean="0"/>
              <a:t>; </a:t>
            </a:r>
            <a:r>
              <a:rPr lang="cs-CZ" b="1" dirty="0" smtClean="0"/>
              <a:t>aktivizace odborů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Inflační prostředí </a:t>
            </a:r>
            <a:r>
              <a:rPr lang="cs-CZ" dirty="0" smtClean="0"/>
              <a:t>po pádu B-W systému, neexistuje plán na přechod k intenzivnímu růstu; </a:t>
            </a:r>
            <a:r>
              <a:rPr lang="cs-CZ" b="1" dirty="0" smtClean="0"/>
              <a:t>problémy</a:t>
            </a:r>
            <a:r>
              <a:rPr lang="cs-CZ" dirty="0" smtClean="0"/>
              <a:t> </a:t>
            </a:r>
            <a:r>
              <a:rPr lang="cs-CZ" b="1" dirty="0" smtClean="0"/>
              <a:t>keynesiánského</a:t>
            </a:r>
            <a:r>
              <a:rPr lang="cs-CZ" dirty="0" smtClean="0"/>
              <a:t> modelu – </a:t>
            </a:r>
            <a:r>
              <a:rPr lang="cs-CZ" b="1" dirty="0" smtClean="0">
                <a:solidFill>
                  <a:srgbClr val="0070C0"/>
                </a:solidFill>
              </a:rPr>
              <a:t>stagflace</a:t>
            </a:r>
            <a:r>
              <a:rPr lang="cs-CZ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8442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2136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71600" y="476672"/>
            <a:ext cx="7921075" cy="600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52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8000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Dres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575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0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GRR-085_Paris-police-storming-student-barricade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762433"/>
            <a:ext cx="9007126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4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98817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6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03182"/>
              </p:ext>
            </p:extLst>
          </p:nvPr>
        </p:nvGraphicFramePr>
        <p:xfrm>
          <a:off x="2627784" y="1484784"/>
          <a:ext cx="3928873" cy="41569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6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1975–2000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1,86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1,67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3,45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4,40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2,78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2,21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3,68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4,23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Španělsko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Řecko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47667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Růst </a:t>
            </a:r>
            <a:r>
              <a:rPr lang="cs-CZ" sz="2400" b="1" dirty="0"/>
              <a:t>produktu na pracovníka</a:t>
            </a:r>
            <a:r>
              <a:rPr lang="cs-CZ" sz="2400" dirty="0"/>
              <a:t> 1960-2000 </a:t>
            </a:r>
            <a:endParaRPr lang="cs-CZ" sz="2400" dirty="0" smtClean="0"/>
          </a:p>
          <a:p>
            <a:pPr algn="ctr"/>
            <a:r>
              <a:rPr lang="cs-CZ" sz="2400" dirty="0" smtClean="0"/>
              <a:t>(</a:t>
            </a:r>
            <a:r>
              <a:rPr lang="cs-CZ" sz="2400" dirty="0"/>
              <a:t>průměrný roční růst v procentech)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805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29652"/>
              </p:ext>
            </p:extLst>
          </p:nvPr>
        </p:nvGraphicFramePr>
        <p:xfrm>
          <a:off x="611560" y="2492896"/>
          <a:ext cx="7691948" cy="22105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1951–1960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1961–1970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1971–1980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1981–1990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1992–2000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Růst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EU-15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Růst 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6,7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1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78828"/>
              </p:ext>
            </p:extLst>
          </p:nvPr>
        </p:nvGraphicFramePr>
        <p:xfrm>
          <a:off x="1835696" y="1916832"/>
          <a:ext cx="5359080" cy="34701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1929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Produkt na obyvatele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82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72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66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effectLst/>
                        </a:rPr>
                        <a:t>Produkt na hodinu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111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47664" y="12687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Produkt na obyvatele a hodinu práce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30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orra.com/blog/wp-content/uploads/2009/03/the-oil-crisis-of-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16624" cy="61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6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Ropné šoky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Šoky v </a:t>
            </a:r>
            <a:r>
              <a:rPr lang="cs-CZ" b="1" dirty="0" smtClean="0"/>
              <a:t>období </a:t>
            </a:r>
            <a:r>
              <a:rPr lang="cs-CZ" b="1" dirty="0" smtClean="0">
                <a:solidFill>
                  <a:srgbClr val="0070C0"/>
                </a:solidFill>
              </a:rPr>
              <a:t>zpomalování</a:t>
            </a:r>
            <a:r>
              <a:rPr lang="cs-CZ" b="1" dirty="0" smtClean="0"/>
              <a:t> </a:t>
            </a:r>
            <a:r>
              <a:rPr lang="cs-CZ" dirty="0" smtClean="0"/>
              <a:t>světové ekonomiky 1960-1973 E +4,6% a US +4%; do 1980 jen 2,3% a 1,5%;</a:t>
            </a:r>
          </a:p>
          <a:p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Levná ropa </a:t>
            </a:r>
            <a:r>
              <a:rPr lang="cs-CZ" dirty="0" smtClean="0"/>
              <a:t>podporovala růst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b="1" dirty="0" smtClean="0"/>
              <a:t>nahradila uhlí </a:t>
            </a:r>
            <a:r>
              <a:rPr lang="cs-CZ" dirty="0" smtClean="0"/>
              <a:t>(kromě GB) – těžba </a:t>
            </a:r>
            <a:r>
              <a:rPr lang="cs-CZ" b="1" dirty="0" smtClean="0"/>
              <a:t>citlivá</a:t>
            </a:r>
            <a:r>
              <a:rPr lang="cs-CZ" dirty="0" smtClean="0"/>
              <a:t> záležitost; </a:t>
            </a:r>
          </a:p>
          <a:p>
            <a:pPr lvl="1"/>
            <a:r>
              <a:rPr lang="cs-CZ" b="1" dirty="0" smtClean="0"/>
              <a:t>rozvoj</a:t>
            </a:r>
            <a:r>
              <a:rPr lang="cs-CZ" dirty="0" smtClean="0"/>
              <a:t> kapacit </a:t>
            </a:r>
            <a:r>
              <a:rPr lang="cs-CZ" b="1" dirty="0" smtClean="0"/>
              <a:t>těžby</a:t>
            </a:r>
            <a:r>
              <a:rPr lang="cs-CZ" dirty="0" smtClean="0"/>
              <a:t> (Irán, Irák, SA, KUW, LIB), </a:t>
            </a:r>
            <a:r>
              <a:rPr lang="cs-CZ" b="1" dirty="0" smtClean="0"/>
              <a:t>dopravy</a:t>
            </a:r>
            <a:r>
              <a:rPr lang="cs-CZ" dirty="0" smtClean="0"/>
              <a:t> (tankery a terminály); rozvoj </a:t>
            </a:r>
            <a:r>
              <a:rPr lang="cs-CZ" b="1" dirty="0" err="1" smtClean="0"/>
              <a:t>energ.náročných</a:t>
            </a:r>
            <a:r>
              <a:rPr lang="cs-CZ" b="1" dirty="0" smtClean="0"/>
              <a:t> odvětví </a:t>
            </a:r>
            <a:r>
              <a:rPr lang="cs-CZ" dirty="0" smtClean="0"/>
              <a:t>(auta, chemie, ropa jako palivo) </a:t>
            </a:r>
          </a:p>
          <a:p>
            <a:pPr lvl="1"/>
            <a:r>
              <a:rPr lang="cs-CZ" b="1" dirty="0" smtClean="0"/>
              <a:t>kooperace s 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Blízký východ</a:t>
            </a:r>
            <a:r>
              <a:rPr lang="cs-CZ" dirty="0" smtClean="0"/>
              <a:t>) – koncese již v 20letech; 1980 25% světové produkce a </a:t>
            </a:r>
            <a:r>
              <a:rPr lang="cs-CZ" b="1" dirty="0" smtClean="0"/>
              <a:t>80% E spotřeby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1968 OPEC pevné ceny, devalvace US (B-W), závislost FRA 72,5% a ITA 78,6%;</a:t>
            </a:r>
          </a:p>
          <a:p>
            <a:endParaRPr lang="cs-CZ" sz="18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Ropný šok 1973 </a:t>
            </a:r>
            <a:r>
              <a:rPr lang="cs-CZ" dirty="0" smtClean="0"/>
              <a:t>– </a:t>
            </a:r>
            <a:r>
              <a:rPr lang="cs-CZ" b="1" dirty="0" err="1" smtClean="0"/>
              <a:t>Jomkipurská</a:t>
            </a:r>
            <a:r>
              <a:rPr lang="cs-CZ" dirty="0" smtClean="0"/>
              <a:t> válka:</a:t>
            </a:r>
          </a:p>
          <a:p>
            <a:pPr lvl="1"/>
            <a:r>
              <a:rPr lang="cs-CZ" dirty="0" smtClean="0"/>
              <a:t>OPEC </a:t>
            </a:r>
            <a:r>
              <a:rPr lang="cs-CZ" b="1" dirty="0" smtClean="0"/>
              <a:t>5% redukce </a:t>
            </a:r>
            <a:r>
              <a:rPr lang="cs-CZ" dirty="0" smtClean="0"/>
              <a:t>těžby a </a:t>
            </a:r>
            <a:r>
              <a:rPr lang="cs-CZ" b="1" dirty="0" smtClean="0"/>
              <a:t>embargo</a:t>
            </a:r>
            <a:r>
              <a:rPr lang="cs-CZ" dirty="0" smtClean="0"/>
              <a:t> (US a NED) – kartel; </a:t>
            </a:r>
            <a:r>
              <a:rPr lang="cs-CZ" b="1" dirty="0" smtClean="0"/>
              <a:t>šok</a:t>
            </a:r>
            <a:r>
              <a:rPr lang="cs-CZ" dirty="0" smtClean="0"/>
              <a:t> (z 2,6USD na 11,7USD), </a:t>
            </a:r>
            <a:r>
              <a:rPr lang="cs-CZ" b="1" dirty="0" smtClean="0"/>
              <a:t>podpora</a:t>
            </a:r>
            <a:r>
              <a:rPr lang="cs-CZ" dirty="0" smtClean="0"/>
              <a:t> Arabských </a:t>
            </a:r>
            <a:r>
              <a:rPr lang="cs-CZ" b="1" dirty="0" smtClean="0"/>
              <a:t>požadavků</a:t>
            </a:r>
            <a:r>
              <a:rPr lang="cs-CZ" dirty="0" smtClean="0"/>
              <a:t> (stažení IZR);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Druhý</a:t>
            </a:r>
            <a:r>
              <a:rPr lang="cs-CZ" b="1" dirty="0" smtClean="0"/>
              <a:t> šok 1979 </a:t>
            </a:r>
            <a:r>
              <a:rPr lang="cs-CZ" dirty="0" smtClean="0"/>
              <a:t>– </a:t>
            </a:r>
            <a:r>
              <a:rPr lang="cs-CZ" b="1" dirty="0" smtClean="0"/>
              <a:t>Iránská</a:t>
            </a:r>
            <a:r>
              <a:rPr lang="cs-CZ" dirty="0" smtClean="0"/>
              <a:t> </a:t>
            </a:r>
            <a:r>
              <a:rPr lang="cs-CZ" b="1" dirty="0" smtClean="0"/>
              <a:t>revoluce</a:t>
            </a:r>
            <a:r>
              <a:rPr lang="cs-CZ" dirty="0" smtClean="0"/>
              <a:t> (70.léta 10x nárůst ceny);</a:t>
            </a:r>
          </a:p>
          <a:p>
            <a:pPr lvl="1"/>
            <a:endParaRPr lang="cs-CZ" sz="1300" dirty="0" smtClean="0"/>
          </a:p>
          <a:p>
            <a:r>
              <a:rPr lang="cs-CZ" dirty="0" smtClean="0"/>
              <a:t>Šoky: B-W, </a:t>
            </a:r>
            <a:r>
              <a:rPr lang="cs-CZ" b="1" dirty="0" smtClean="0">
                <a:solidFill>
                  <a:srgbClr val="0070C0"/>
                </a:solidFill>
              </a:rPr>
              <a:t>inflace</a:t>
            </a:r>
            <a:r>
              <a:rPr lang="cs-CZ" b="1" dirty="0" smtClean="0"/>
              <a:t> 13-15%, </a:t>
            </a:r>
            <a:r>
              <a:rPr lang="cs-CZ" dirty="0" smtClean="0"/>
              <a:t>růst </a:t>
            </a:r>
            <a:r>
              <a:rPr lang="cs-CZ" b="1" dirty="0" smtClean="0"/>
              <a:t>nezaměstnanosti</a:t>
            </a:r>
            <a:r>
              <a:rPr lang="cs-CZ" dirty="0" smtClean="0"/>
              <a:t>, stimulace – </a:t>
            </a:r>
            <a:r>
              <a:rPr lang="cs-CZ" b="1" dirty="0" smtClean="0"/>
              <a:t>fiskální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deficity</a:t>
            </a:r>
            <a:r>
              <a:rPr lang="cs-CZ" dirty="0" smtClean="0"/>
              <a:t>, sociální neklid, pokles konkurenceschopnosti + nástup </a:t>
            </a:r>
            <a:r>
              <a:rPr lang="cs-CZ" b="1" dirty="0" smtClean="0">
                <a:solidFill>
                  <a:srgbClr val="0070C0"/>
                </a:solidFill>
              </a:rPr>
              <a:t>NIC</a:t>
            </a:r>
            <a:r>
              <a:rPr lang="cs-CZ" dirty="0" smtClean="0"/>
              <a:t>;</a:t>
            </a:r>
          </a:p>
          <a:p>
            <a:r>
              <a:rPr lang="cs-CZ" dirty="0" smtClean="0"/>
              <a:t>Dopady na </a:t>
            </a:r>
            <a:r>
              <a:rPr lang="cs-CZ" b="1" dirty="0" smtClean="0"/>
              <a:t>Světovou ekonomiku </a:t>
            </a:r>
            <a:r>
              <a:rPr lang="cs-CZ" dirty="0" smtClean="0"/>
              <a:t>– přesun příjmů k OPEC (malá poptávka), prostředky pro zhoršení </a:t>
            </a:r>
            <a:r>
              <a:rPr lang="cs-CZ" b="1" dirty="0" smtClean="0">
                <a:solidFill>
                  <a:srgbClr val="0070C0"/>
                </a:solidFill>
              </a:rPr>
              <a:t>dlužnické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pozice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DCs</a:t>
            </a:r>
            <a:r>
              <a:rPr lang="cs-CZ" dirty="0" smtClean="0"/>
              <a:t> s ISI strategií (ty stojí mimo GATT liberální trendy) – </a:t>
            </a:r>
            <a:r>
              <a:rPr lang="cs-CZ" b="1" dirty="0" smtClean="0"/>
              <a:t>strukturální přizpůsobení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Monetární reformy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AIC;</a:t>
            </a:r>
          </a:p>
        </p:txBody>
      </p:sp>
    </p:spTree>
    <p:extLst>
      <p:ext uri="{BB962C8B-B14F-4D97-AF65-F5344CB8AC3E}">
        <p14:creationId xmlns:p14="http://schemas.microsoft.com/office/powerpoint/2010/main" val="192744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3336"/>
              </p:ext>
            </p:extLst>
          </p:nvPr>
        </p:nvGraphicFramePr>
        <p:xfrm>
          <a:off x="2051720" y="1916832"/>
          <a:ext cx="4729688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1955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Uhlí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Ropa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Zemní plyn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Vyprodukováno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 Evropě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Dovezeno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z mimoevropského </a:t>
                      </a:r>
                      <a:endParaRPr lang="cs-CZ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regionu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(čistý dovoz)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112474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Primární zdroje energie v západní Evropě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63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Strukturální změny </a:t>
            </a:r>
            <a:r>
              <a:rPr lang="cs-CZ" sz="3600" b="1" dirty="0" err="1" smtClean="0"/>
              <a:t>AICs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040560"/>
          </a:xfrm>
        </p:spPr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Robustnost ekonomik</a:t>
            </a:r>
            <a:r>
              <a:rPr lang="cs-CZ" b="1" dirty="0" smtClean="0"/>
              <a:t> </a:t>
            </a:r>
            <a:r>
              <a:rPr lang="cs-CZ" dirty="0" err="1" smtClean="0"/>
              <a:t>AICs</a:t>
            </a:r>
            <a:r>
              <a:rPr lang="cs-CZ" dirty="0" smtClean="0"/>
              <a:t> v reakci na komoditní šoky:</a:t>
            </a:r>
          </a:p>
          <a:p>
            <a:pPr lvl="1"/>
            <a:r>
              <a:rPr lang="cs-CZ" b="1" dirty="0" smtClean="0"/>
              <a:t>Ochrana průmyslu </a:t>
            </a:r>
            <a:r>
              <a:rPr lang="cs-CZ" dirty="0" smtClean="0"/>
              <a:t>(dostatečné rezervy 80d); </a:t>
            </a:r>
            <a:r>
              <a:rPr lang="cs-CZ" b="1" dirty="0" smtClean="0"/>
              <a:t>omezení</a:t>
            </a:r>
            <a:r>
              <a:rPr lang="cs-CZ" dirty="0" smtClean="0"/>
              <a:t> energetické </a:t>
            </a:r>
            <a:r>
              <a:rPr lang="cs-CZ" b="1" dirty="0" smtClean="0"/>
              <a:t>náročnosti</a:t>
            </a:r>
            <a:r>
              <a:rPr lang="cs-CZ" dirty="0" smtClean="0"/>
              <a:t> a významu náročných odvětví;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</a:t>
            </a:r>
            <a:r>
              <a:rPr lang="cs-CZ" b="1" dirty="0" smtClean="0">
                <a:solidFill>
                  <a:srgbClr val="0070C0"/>
                </a:solidFill>
              </a:rPr>
              <a:t>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b="1" dirty="0" smtClean="0"/>
              <a:t>komodity</a:t>
            </a:r>
            <a:r>
              <a:rPr lang="cs-CZ" dirty="0" smtClean="0"/>
              <a:t> (plyn) a </a:t>
            </a:r>
            <a:r>
              <a:rPr lang="cs-CZ" b="1" dirty="0" smtClean="0"/>
              <a:t>regiony</a:t>
            </a:r>
            <a:r>
              <a:rPr lang="cs-CZ" dirty="0" smtClean="0"/>
              <a:t> (Severní moře; Afrika – Nigérie, Angola; Aljaška a Mexický záliv);</a:t>
            </a:r>
          </a:p>
          <a:p>
            <a:pPr lvl="1"/>
            <a:r>
              <a:rPr lang="cs-CZ" dirty="0" smtClean="0"/>
              <a:t>Stimul pro </a:t>
            </a:r>
            <a:r>
              <a:rPr lang="cs-CZ" b="1" dirty="0" smtClean="0">
                <a:solidFill>
                  <a:srgbClr val="0070C0"/>
                </a:solidFill>
              </a:rPr>
              <a:t>inovace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(těžba, úspory); (</a:t>
            </a:r>
            <a:r>
              <a:rPr lang="cs-CZ" i="1" dirty="0" smtClean="0"/>
              <a:t>zelené technologie…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Kartel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(SA – free </a:t>
            </a:r>
            <a:r>
              <a:rPr lang="cs-CZ" dirty="0" err="1" smtClean="0"/>
              <a:t>riding</a:t>
            </a:r>
            <a:r>
              <a:rPr lang="cs-CZ" dirty="0" smtClean="0"/>
              <a:t>; </a:t>
            </a:r>
            <a:r>
              <a:rPr lang="cs-CZ" b="1" dirty="0" smtClean="0"/>
              <a:t>1991</a:t>
            </a:r>
            <a:r>
              <a:rPr lang="cs-CZ" dirty="0" smtClean="0"/>
              <a:t> malé zvýšení) vs. </a:t>
            </a:r>
            <a:r>
              <a:rPr lang="cs-CZ" b="1" dirty="0" smtClean="0"/>
              <a:t>flexibilita</a:t>
            </a:r>
            <a:r>
              <a:rPr lang="cs-CZ" dirty="0" smtClean="0"/>
              <a:t> </a:t>
            </a:r>
            <a:r>
              <a:rPr lang="cs-CZ" b="1" dirty="0" err="1" smtClean="0"/>
              <a:t>AICs</a:t>
            </a:r>
            <a:r>
              <a:rPr lang="cs-CZ" dirty="0" smtClean="0"/>
              <a:t> (precedens);</a:t>
            </a:r>
          </a:p>
          <a:p>
            <a:pPr lvl="1"/>
            <a:endParaRPr lang="cs-CZ" sz="1400" dirty="0" smtClean="0"/>
          </a:p>
          <a:p>
            <a:r>
              <a:rPr lang="cs-CZ" b="1" u="sng" dirty="0" smtClean="0"/>
              <a:t>Vlny růstu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19st</a:t>
            </a:r>
            <a:r>
              <a:rPr lang="cs-CZ" dirty="0" smtClean="0"/>
              <a:t>. pára, vysoké pece, železnice (potraviny, oděvy, kovové výrobky);</a:t>
            </a:r>
          </a:p>
          <a:p>
            <a:pPr lvl="1"/>
            <a:r>
              <a:rPr lang="cs-CZ" b="1" dirty="0" smtClean="0"/>
              <a:t>20st.</a:t>
            </a:r>
            <a:r>
              <a:rPr lang="cs-CZ" dirty="0" smtClean="0"/>
              <a:t>  Chemie, elektřina, doprava (motorizovaná pozemní, námořní kontejnerová, letecká); spotřební zboží (automobily, spotřebiče) a vybavení domácností (elektřina, plyn, voda);</a:t>
            </a:r>
          </a:p>
          <a:p>
            <a:pPr lvl="1"/>
            <a:r>
              <a:rPr lang="cs-CZ" b="1" dirty="0" smtClean="0"/>
              <a:t>Od 80.let</a:t>
            </a:r>
            <a:r>
              <a:rPr lang="cs-CZ" dirty="0" smtClean="0"/>
              <a:t>. – elektronika, komunikační, informační a výpočetní technika</a:t>
            </a:r>
          </a:p>
          <a:p>
            <a:pPr lvl="1"/>
            <a:r>
              <a:rPr lang="cs-CZ" dirty="0" smtClean="0"/>
              <a:t>E není zdrojem (vs. 19st) ani nezískává technologie od hegemona (20.st.); přechod na </a:t>
            </a:r>
            <a:r>
              <a:rPr lang="cs-CZ" b="1" dirty="0" smtClean="0"/>
              <a:t>inovační fázi </a:t>
            </a:r>
            <a:r>
              <a:rPr lang="cs-CZ" dirty="0" smtClean="0"/>
              <a:t>(samy US pod tlakem inovátorů);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941748" cy="56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5462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166811" y="401557"/>
          <a:ext cx="303382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160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3157286" y="4293096"/>
          <a:ext cx="368321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Nizozemí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628800"/>
            <a:ext cx="2123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Hrubý domácí produkt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(1938=100)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5205" y="5013176"/>
            <a:ext cx="173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Průmyslová </a:t>
            </a:r>
            <a:r>
              <a:rPr lang="cs-CZ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produkce</a:t>
            </a:r>
            <a:r>
              <a:rPr lang="cs-CZ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(1938=100)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7774"/>
              </p:ext>
            </p:extLst>
          </p:nvPr>
        </p:nvGraphicFramePr>
        <p:xfrm>
          <a:off x="1835696" y="3501008"/>
          <a:ext cx="5846447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1950–1973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13,5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0,6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63023"/>
              </p:ext>
            </p:extLst>
          </p:nvPr>
        </p:nvGraphicFramePr>
        <p:xfrm>
          <a:off x="1835696" y="116632"/>
          <a:ext cx="5823714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8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Nezaměstnanost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1950-1973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12,1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21,8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2,3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6325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1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Reforma</a:t>
            </a:r>
            <a:r>
              <a:rPr lang="cs-CZ" sz="3200" b="1" dirty="0" smtClean="0"/>
              <a:t> státu blahobytu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 smtClean="0"/>
              <a:t>Výdaje na </a:t>
            </a:r>
            <a:r>
              <a:rPr lang="cs-CZ" sz="1800" b="1" u="sng" dirty="0" smtClean="0">
                <a:solidFill>
                  <a:srgbClr val="0070C0"/>
                </a:solidFill>
              </a:rPr>
              <a:t>sociální programy </a:t>
            </a:r>
            <a:r>
              <a:rPr lang="cs-CZ" sz="1800" dirty="0" smtClean="0"/>
              <a:t>v 80.letech 30% HDP (US 21% a JAP 18%)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zdalování od </a:t>
            </a:r>
            <a:r>
              <a:rPr lang="cs-CZ" sz="1700" b="1" dirty="0" smtClean="0"/>
              <a:t>poslání</a:t>
            </a:r>
            <a:r>
              <a:rPr lang="cs-CZ" sz="1700" dirty="0" smtClean="0"/>
              <a:t> – </a:t>
            </a:r>
            <a:r>
              <a:rPr lang="cs-CZ" sz="1700" b="1" dirty="0" smtClean="0"/>
              <a:t>pojištění</a:t>
            </a:r>
            <a:r>
              <a:rPr lang="cs-CZ" sz="1700" dirty="0" smtClean="0"/>
              <a:t> (snižování rizika a marginalizace) -&gt; </a:t>
            </a:r>
            <a:r>
              <a:rPr lang="cs-CZ" sz="1700" b="1" dirty="0" smtClean="0"/>
              <a:t>snížení </a:t>
            </a:r>
            <a:r>
              <a:rPr lang="cs-CZ" sz="1700" b="1" dirty="0" smtClean="0">
                <a:solidFill>
                  <a:srgbClr val="0070C0"/>
                </a:solidFill>
              </a:rPr>
              <a:t>motivace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m</a:t>
            </a:r>
            <a:r>
              <a:rPr lang="cs-CZ" sz="1700" dirty="0" smtClean="0"/>
              <a:t>inimální standard na základě občanství – poprvé možná </a:t>
            </a:r>
            <a:r>
              <a:rPr lang="cs-CZ" sz="1700" b="1" dirty="0" smtClean="0"/>
              <a:t>existence bez příjmu </a:t>
            </a:r>
            <a:r>
              <a:rPr lang="cs-CZ" sz="1700" dirty="0" smtClean="0"/>
              <a:t>mimo solidaritu rodiny, komunity (</a:t>
            </a:r>
            <a:r>
              <a:rPr lang="cs-CZ" sz="1700" b="1" dirty="0" smtClean="0"/>
              <a:t>neformální</a:t>
            </a:r>
            <a:r>
              <a:rPr lang="cs-CZ" sz="1700" dirty="0" smtClean="0"/>
              <a:t> </a:t>
            </a:r>
            <a:r>
              <a:rPr lang="cs-CZ" sz="1700" b="1" dirty="0" smtClean="0"/>
              <a:t>sankce</a:t>
            </a:r>
            <a:r>
              <a:rPr lang="cs-CZ" sz="17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n</a:t>
            </a:r>
            <a:r>
              <a:rPr lang="cs-CZ" sz="1700" dirty="0" smtClean="0"/>
              <a:t>ižší tlak na výkonnost, na </a:t>
            </a:r>
            <a:r>
              <a:rPr lang="cs-CZ" sz="1700" b="1" dirty="0" smtClean="0"/>
              <a:t>akceptování </a:t>
            </a:r>
            <a:r>
              <a:rPr lang="cs-CZ" sz="1700" b="1" dirty="0" err="1" smtClean="0"/>
              <a:t>konkur</a:t>
            </a:r>
            <a:r>
              <a:rPr lang="cs-CZ" sz="1700" b="1" dirty="0" smtClean="0"/>
              <a:t>. mzdy</a:t>
            </a:r>
            <a:r>
              <a:rPr lang="cs-CZ" sz="1700" dirty="0" smtClean="0"/>
              <a:t>, </a:t>
            </a:r>
            <a:r>
              <a:rPr lang="cs-CZ" sz="1700" b="1" dirty="0" smtClean="0"/>
              <a:t>nestatusové pozice </a:t>
            </a:r>
            <a:r>
              <a:rPr lang="cs-CZ" sz="1700" dirty="0" smtClean="0"/>
              <a:t>bez bonusu;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 </a:t>
            </a:r>
            <a:r>
              <a:rPr lang="cs-CZ" sz="1700" b="1" dirty="0" smtClean="0"/>
              <a:t>kontextu </a:t>
            </a:r>
            <a:r>
              <a:rPr lang="cs-CZ" sz="1700" b="1" dirty="0" smtClean="0">
                <a:solidFill>
                  <a:srgbClr val="0070C0"/>
                </a:solidFill>
              </a:rPr>
              <a:t>zpomalení</a:t>
            </a:r>
            <a:r>
              <a:rPr lang="cs-CZ" sz="1700" dirty="0" smtClean="0"/>
              <a:t>, zhoršení </a:t>
            </a:r>
            <a:r>
              <a:rPr lang="cs-CZ" sz="1700" b="1" dirty="0" smtClean="0"/>
              <a:t>směnných relací</a:t>
            </a:r>
            <a:r>
              <a:rPr lang="cs-CZ" sz="1700" dirty="0" smtClean="0"/>
              <a:t>, nárůstu </a:t>
            </a:r>
            <a:r>
              <a:rPr lang="cs-CZ" sz="1700" b="1" dirty="0" smtClean="0">
                <a:solidFill>
                  <a:srgbClr val="0070C0"/>
                </a:solidFill>
              </a:rPr>
              <a:t>konkurence</a:t>
            </a:r>
            <a:r>
              <a:rPr lang="cs-CZ" sz="1700" dirty="0" smtClean="0"/>
              <a:t>; posílení </a:t>
            </a:r>
            <a:r>
              <a:rPr lang="cs-CZ" sz="1700" b="1" dirty="0" smtClean="0"/>
              <a:t>nátlakových skupin </a:t>
            </a:r>
            <a:r>
              <a:rPr lang="cs-CZ" sz="1700" dirty="0" smtClean="0"/>
              <a:t>-&gt; aktivní stimulují aktivity ostatních;</a:t>
            </a:r>
          </a:p>
          <a:p>
            <a:pPr lvl="1">
              <a:spcBef>
                <a:spcPts val="0"/>
              </a:spcBef>
            </a:pPr>
            <a:r>
              <a:rPr lang="cs-CZ" sz="1700" b="1" dirty="0">
                <a:solidFill>
                  <a:srgbClr val="0070C0"/>
                </a:solidFill>
              </a:rPr>
              <a:t>m</a:t>
            </a:r>
            <a:r>
              <a:rPr lang="cs-CZ" sz="1700" b="1" dirty="0" smtClean="0">
                <a:solidFill>
                  <a:srgbClr val="0070C0"/>
                </a:solidFill>
              </a:rPr>
              <a:t>ezera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mezi </a:t>
            </a:r>
            <a:r>
              <a:rPr lang="cs-CZ" sz="1700" b="1" dirty="0" smtClean="0"/>
              <a:t>E a US </a:t>
            </a:r>
            <a:r>
              <a:rPr lang="cs-CZ" sz="1700" dirty="0" smtClean="0"/>
              <a:t>(JAP) se rozevírá + penetrace NIC;  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GB reforma </a:t>
            </a:r>
            <a:r>
              <a:rPr lang="cs-CZ" sz="1800" dirty="0" smtClean="0"/>
              <a:t>(</a:t>
            </a:r>
            <a:r>
              <a:rPr lang="cs-CZ" sz="1800" dirty="0" err="1" smtClean="0"/>
              <a:t>M.Thatcherová</a:t>
            </a:r>
            <a:r>
              <a:rPr lang="cs-CZ" sz="1800" dirty="0" smtClean="0"/>
              <a:t>):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4letý plán (1979) – </a:t>
            </a:r>
            <a:r>
              <a:rPr lang="cs-CZ" sz="1700" b="1" dirty="0" smtClean="0">
                <a:solidFill>
                  <a:srgbClr val="0070C0"/>
                </a:solidFill>
              </a:rPr>
              <a:t>monetární restrikce </a:t>
            </a:r>
            <a:r>
              <a:rPr lang="cs-CZ" sz="1700" dirty="0" smtClean="0"/>
              <a:t>(proti inflaci), omezení </a:t>
            </a:r>
            <a:r>
              <a:rPr lang="cs-CZ" sz="1700" b="1" dirty="0" smtClean="0">
                <a:solidFill>
                  <a:srgbClr val="0070C0"/>
                </a:solidFill>
              </a:rPr>
              <a:t>veřejného sektoru</a:t>
            </a:r>
            <a:r>
              <a:rPr lang="cs-CZ" sz="1700" dirty="0" smtClean="0"/>
              <a:t>, omezení </a:t>
            </a:r>
            <a:r>
              <a:rPr lang="cs-CZ" sz="1700" b="1" dirty="0" smtClean="0"/>
              <a:t>odborů</a:t>
            </a:r>
            <a:r>
              <a:rPr lang="cs-CZ" sz="1700" dirty="0" smtClean="0"/>
              <a:t> – flexibilnější </a:t>
            </a:r>
            <a:r>
              <a:rPr lang="cs-CZ" sz="1700" b="1" dirty="0" smtClean="0">
                <a:solidFill>
                  <a:srgbClr val="0070C0"/>
                </a:solidFill>
              </a:rPr>
              <a:t>trh práce</a:t>
            </a:r>
            <a:r>
              <a:rPr lang="cs-CZ" sz="1700" dirty="0" smtClean="0"/>
              <a:t>; konfrontace </a:t>
            </a:r>
            <a:r>
              <a:rPr lang="cs-CZ" sz="1700" b="1" dirty="0" smtClean="0"/>
              <a:t>stávek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/>
              <a:t>Pomalé</a:t>
            </a:r>
            <a:r>
              <a:rPr lang="cs-CZ" sz="1700" dirty="0" smtClean="0"/>
              <a:t> přizpůsobení – </a:t>
            </a:r>
            <a:r>
              <a:rPr lang="cs-CZ" sz="1700" b="1" dirty="0" smtClean="0"/>
              <a:t>inflace </a:t>
            </a:r>
            <a:r>
              <a:rPr lang="cs-CZ" sz="1700" dirty="0" smtClean="0"/>
              <a:t>11,9%, zvýšení </a:t>
            </a:r>
            <a:r>
              <a:rPr lang="cs-CZ" sz="1700" b="1" dirty="0" smtClean="0"/>
              <a:t>úrokových měr </a:t>
            </a:r>
            <a:r>
              <a:rPr lang="cs-CZ" sz="1700" dirty="0" smtClean="0"/>
              <a:t>– </a:t>
            </a:r>
            <a:r>
              <a:rPr lang="cs-CZ" sz="1700" b="1" dirty="0" smtClean="0"/>
              <a:t>posílení libry </a:t>
            </a:r>
            <a:r>
              <a:rPr lang="cs-CZ" sz="1700" dirty="0" smtClean="0"/>
              <a:t>a recese; </a:t>
            </a:r>
            <a:r>
              <a:rPr lang="cs-CZ" sz="1700" b="1" dirty="0" smtClean="0">
                <a:solidFill>
                  <a:srgbClr val="0070C0"/>
                </a:solidFill>
              </a:rPr>
              <a:t>pokles produktu </a:t>
            </a:r>
            <a:r>
              <a:rPr lang="cs-CZ" sz="1700" dirty="0" smtClean="0"/>
              <a:t>o 4,8%, zdvojnásobení </a:t>
            </a:r>
            <a:r>
              <a:rPr lang="cs-CZ" sz="1700" b="1" dirty="0" smtClean="0">
                <a:solidFill>
                  <a:srgbClr val="0070C0"/>
                </a:solidFill>
              </a:rPr>
              <a:t>nezaměstnanosti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(10,5%);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Uvolnění politiky 1981 (volnější měnová, pokračující fiskální restrikce);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Pokles cen ropy a úrokové míry 14%;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Privatizace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a prodej majetku;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Teprve pak </a:t>
            </a:r>
            <a:r>
              <a:rPr lang="cs-CZ" sz="1700" b="1" dirty="0" smtClean="0"/>
              <a:t>zvýšení </a:t>
            </a:r>
            <a:r>
              <a:rPr lang="cs-CZ" sz="1700" b="1" dirty="0" smtClean="0">
                <a:solidFill>
                  <a:srgbClr val="0070C0"/>
                </a:solidFill>
              </a:rPr>
              <a:t>produktivity</a:t>
            </a:r>
            <a:r>
              <a:rPr lang="cs-CZ" sz="1700" b="1" dirty="0" smtClean="0"/>
              <a:t> </a:t>
            </a:r>
            <a:r>
              <a:rPr lang="cs-CZ" sz="1700" dirty="0" smtClean="0"/>
              <a:t>v důsledku deregulace; snížení </a:t>
            </a:r>
            <a:r>
              <a:rPr lang="cs-CZ" sz="1700" b="1" dirty="0" smtClean="0"/>
              <a:t>podílu veřejných výdajů </a:t>
            </a:r>
            <a:r>
              <a:rPr lang="cs-CZ" sz="1700" dirty="0" smtClean="0"/>
              <a:t>pod 40% HDP jen pomalu a v důsledku obnovy růstu;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 </a:t>
            </a:r>
            <a:r>
              <a:rPr lang="cs-CZ" sz="1700" b="1" u="sng" dirty="0" smtClean="0"/>
              <a:t>revize sociálního státu </a:t>
            </a:r>
            <a:r>
              <a:rPr lang="cs-CZ" sz="1700" dirty="0" smtClean="0"/>
              <a:t>v demokratických podmínkách skoro </a:t>
            </a:r>
            <a:r>
              <a:rPr lang="cs-CZ" sz="1700" b="1" dirty="0" smtClean="0"/>
              <a:t>nemožná</a:t>
            </a:r>
            <a:r>
              <a:rPr lang="cs-CZ" sz="1700" dirty="0" smtClean="0"/>
              <a:t>, pokus USA (Reagan) v kontextu studené války a v GB po 30 letech frustrace ze slabého výkonu;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8629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strike[1]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336704" cy="4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0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96324"/>
              </p:ext>
            </p:extLst>
          </p:nvPr>
        </p:nvGraphicFramePr>
        <p:xfrm>
          <a:off x="107504" y="2636912"/>
          <a:ext cx="8862574" cy="1191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1979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1980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1981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1982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1983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1984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1985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1986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1987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Růst HDP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-2,0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-1,2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Inflace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18,0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8,6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5,0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4,2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Nezaměstnanost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4,0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10,3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8,3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6,4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907704" y="2003648"/>
            <a:ext cx="608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Hospodářský vývoj ve Velké Británii</a:t>
            </a:r>
            <a:r>
              <a:rPr lang="cs-CZ" sz="2400" dirty="0"/>
              <a:t> (procenta)</a:t>
            </a:r>
          </a:p>
        </p:txBody>
      </p:sp>
    </p:spTree>
    <p:extLst>
      <p:ext uri="{BB962C8B-B14F-4D97-AF65-F5344CB8AC3E}">
        <p14:creationId xmlns:p14="http://schemas.microsoft.com/office/powerpoint/2010/main" val="3727514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3120\Desktop\miner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13394" cy="48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07400"/>
              </p:ext>
            </p:extLst>
          </p:nvPr>
        </p:nvGraphicFramePr>
        <p:xfrm>
          <a:off x="1043608" y="2204864"/>
          <a:ext cx="7108504" cy="2208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27,8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31,2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35,5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Japonsko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20,7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28,5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38,5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SRN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47,6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41,1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42,3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30,1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55576" y="12687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Výdaje veřejného sektoru</a:t>
            </a:r>
            <a:r>
              <a:rPr lang="cs-CZ" sz="2400" dirty="0"/>
              <a:t> </a:t>
            </a:r>
            <a:endParaRPr lang="cs-CZ" sz="2400" dirty="0" smtClean="0"/>
          </a:p>
          <a:p>
            <a:pPr algn="ctr"/>
            <a:r>
              <a:rPr lang="cs-CZ" dirty="0" smtClean="0"/>
              <a:t>(</a:t>
            </a:r>
            <a:r>
              <a:rPr lang="cs-CZ" dirty="0"/>
              <a:t>jako procento domácího produktu)</a:t>
            </a:r>
          </a:p>
        </p:txBody>
      </p:sp>
    </p:spTree>
    <p:extLst>
      <p:ext uri="{BB962C8B-B14F-4D97-AF65-F5344CB8AC3E}">
        <p14:creationId xmlns:p14="http://schemas.microsoft.com/office/powerpoint/2010/main" val="1423705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Instituce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 err="1" smtClean="0"/>
              <a:t>Eichengreen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stejné instituce</a:t>
            </a:r>
            <a:r>
              <a:rPr lang="cs-CZ" dirty="0" smtClean="0"/>
              <a:t>, které byly základem úspěchu po WWII, byly příčinou problému v 70. letech</a:t>
            </a:r>
          </a:p>
          <a:p>
            <a:pPr algn="just"/>
            <a:r>
              <a:rPr lang="cs-CZ" dirty="0" smtClean="0"/>
              <a:t>Možnosti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(přesun výrobních faktorů, akumulace fyzického kapitálu, přebírání postupů a technologií, produkce známého zboží) vyčerpány – nutnost přechodu na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intenzivní</a:t>
            </a:r>
            <a:r>
              <a:rPr lang="cs-CZ" b="1" dirty="0" smtClean="0"/>
              <a:t> </a:t>
            </a:r>
            <a:r>
              <a:rPr lang="cs-CZ" dirty="0" smtClean="0"/>
              <a:t>(inovace – nové/neznámé způsoby produkce nebo nové produkty);</a:t>
            </a:r>
          </a:p>
          <a:p>
            <a:pPr algn="just"/>
            <a:r>
              <a:rPr lang="cs-CZ" b="1" dirty="0" smtClean="0"/>
              <a:t>Velké</a:t>
            </a:r>
            <a:r>
              <a:rPr lang="cs-CZ" dirty="0" smtClean="0"/>
              <a:t> (státní) E </a:t>
            </a:r>
            <a:r>
              <a:rPr lang="cs-CZ" b="1" dirty="0" smtClean="0"/>
              <a:t>banky</a:t>
            </a:r>
            <a:r>
              <a:rPr lang="cs-CZ" dirty="0" smtClean="0"/>
              <a:t> – konzervativní investice do velkých podniků a známých výrob vs. decentralizovaný </a:t>
            </a:r>
            <a:r>
              <a:rPr lang="cs-CZ" b="1" dirty="0" smtClean="0">
                <a:solidFill>
                  <a:srgbClr val="0070C0"/>
                </a:solidFill>
              </a:rPr>
              <a:t>kapitálový trh </a:t>
            </a:r>
            <a:r>
              <a:rPr lang="cs-CZ" dirty="0" smtClean="0"/>
              <a:t>US (sázka na úspěch, IT);</a:t>
            </a:r>
          </a:p>
          <a:p>
            <a:pPr algn="just"/>
            <a:r>
              <a:rPr lang="cs-CZ" b="1" dirty="0" smtClean="0"/>
              <a:t>Sociální výdaje </a:t>
            </a:r>
            <a:r>
              <a:rPr lang="cs-CZ" dirty="0" smtClean="0"/>
              <a:t>– jistota v období přesunů faktorů do masové produkce – vedla k posílení spolupráce v rámci tripartity vs. překážka pro růst v prostředí vyžadujícím </a:t>
            </a:r>
            <a:r>
              <a:rPr lang="cs-CZ" b="1" dirty="0" smtClean="0">
                <a:solidFill>
                  <a:srgbClr val="0070C0"/>
                </a:solidFill>
              </a:rPr>
              <a:t>flexibilitu</a:t>
            </a:r>
            <a:r>
              <a:rPr lang="cs-CZ" dirty="0" smtClean="0"/>
              <a:t>; </a:t>
            </a:r>
          </a:p>
          <a:p>
            <a:pPr algn="just"/>
            <a:r>
              <a:rPr lang="cs-CZ" b="1" dirty="0"/>
              <a:t>P</a:t>
            </a:r>
            <a:r>
              <a:rPr lang="cs-CZ" b="1" dirty="0" smtClean="0"/>
              <a:t>articipace zaměstnanců </a:t>
            </a:r>
            <a:r>
              <a:rPr lang="cs-CZ" dirty="0" smtClean="0"/>
              <a:t>na řízení vede ke konzervativnímu přístupu k inovacím, restrukturalizací a zavádění technologií pro zvýšení produktivity;</a:t>
            </a:r>
          </a:p>
          <a:p>
            <a:pPr algn="just"/>
            <a:r>
              <a:rPr lang="cs-CZ" b="1" dirty="0" smtClean="0"/>
              <a:t>Státní podniky </a:t>
            </a:r>
            <a:r>
              <a:rPr lang="cs-CZ" dirty="0" smtClean="0"/>
              <a:t>které byly motorem investic a pokroku – nyní často odkázány na podpory, usilující o protekci, bašta nátlakových skupin. 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4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Rekonstrukce</a:t>
            </a:r>
            <a:r>
              <a:rPr lang="cs-CZ" sz="3200" b="1" dirty="0" smtClean="0"/>
              <a:t> pod vedením 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</a:rPr>
              <a:t>masová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výroba, produkce </a:t>
            </a:r>
            <a:r>
              <a:rPr lang="cs-CZ" b="1" dirty="0" smtClean="0">
                <a:solidFill>
                  <a:srgbClr val="0070C0"/>
                </a:solidFill>
              </a:rPr>
              <a:t>spotřebního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zboží</a:t>
            </a:r>
            <a:r>
              <a:rPr lang="cs-CZ" dirty="0" smtClean="0"/>
              <a:t>, </a:t>
            </a:r>
            <a:r>
              <a:rPr lang="cs-CZ" b="1" dirty="0" smtClean="0"/>
              <a:t>inovace</a:t>
            </a:r>
            <a:r>
              <a:rPr lang="cs-CZ" dirty="0" smtClean="0"/>
              <a:t>; silná </a:t>
            </a:r>
            <a:r>
              <a:rPr lang="cs-CZ" b="1" dirty="0" smtClean="0"/>
              <a:t>střední třída </a:t>
            </a:r>
            <a:r>
              <a:rPr lang="cs-CZ" dirty="0" smtClean="0"/>
              <a:t>(mohutná spotřeba v E vzácného zboží – elektronika);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hlavní </a:t>
            </a:r>
            <a:r>
              <a:rPr lang="cs-CZ" b="1" dirty="0" smtClean="0"/>
              <a:t>mezinárodní měna </a:t>
            </a:r>
            <a:r>
              <a:rPr lang="cs-CZ" dirty="0" smtClean="0"/>
              <a:t>– </a:t>
            </a:r>
            <a:r>
              <a:rPr lang="cs-CZ" b="1" dirty="0" smtClean="0"/>
              <a:t>US industrializace </a:t>
            </a:r>
            <a:r>
              <a:rPr lang="cs-CZ" dirty="0" smtClean="0"/>
              <a:t>do </a:t>
            </a:r>
            <a:r>
              <a:rPr lang="cs-CZ" b="1" dirty="0" smtClean="0">
                <a:solidFill>
                  <a:srgbClr val="0070C0"/>
                </a:solidFill>
              </a:rPr>
              <a:t>světové ekonomiky </a:t>
            </a:r>
            <a:r>
              <a:rPr lang="cs-CZ" dirty="0" smtClean="0"/>
              <a:t>(CAN, AUS, JAP, T-W); </a:t>
            </a:r>
            <a:r>
              <a:rPr lang="cs-CZ" b="1" dirty="0" smtClean="0">
                <a:solidFill>
                  <a:srgbClr val="0070C0"/>
                </a:solidFill>
              </a:rPr>
              <a:t>pozice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jednoho z center nebyla samozřejmá;</a:t>
            </a:r>
          </a:p>
          <a:p>
            <a:r>
              <a:rPr lang="cs-CZ" dirty="0" smtClean="0"/>
              <a:t>US: uvědomění </a:t>
            </a:r>
            <a:r>
              <a:rPr lang="cs-CZ" b="1" dirty="0" smtClean="0">
                <a:solidFill>
                  <a:srgbClr val="0070C0"/>
                </a:solidFill>
              </a:rPr>
              <a:t>historické role </a:t>
            </a:r>
            <a:r>
              <a:rPr lang="cs-CZ" dirty="0" smtClean="0"/>
              <a:t>v rekonstrukci: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CW: aktivistická</a:t>
            </a:r>
            <a:r>
              <a:rPr lang="cs-CZ" dirty="0" smtClean="0"/>
              <a:t>, </a:t>
            </a:r>
            <a:r>
              <a:rPr lang="cs-CZ" b="1" dirty="0" smtClean="0"/>
              <a:t>velkorysá</a:t>
            </a:r>
            <a:r>
              <a:rPr lang="cs-CZ" dirty="0" smtClean="0"/>
              <a:t> strategie; </a:t>
            </a:r>
          </a:p>
          <a:p>
            <a:pPr lvl="1"/>
            <a:r>
              <a:rPr lang="cs-CZ" dirty="0" smtClean="0"/>
              <a:t>cílem </a:t>
            </a:r>
            <a:r>
              <a:rPr lang="cs-CZ" b="1" dirty="0" smtClean="0"/>
              <a:t>hospodářská výkonnost </a:t>
            </a:r>
            <a:r>
              <a:rPr lang="cs-CZ" dirty="0" smtClean="0"/>
              <a:t>a plná </a:t>
            </a:r>
            <a:r>
              <a:rPr lang="cs-CZ" b="1" dirty="0" smtClean="0">
                <a:solidFill>
                  <a:srgbClr val="0070C0"/>
                </a:solidFill>
              </a:rPr>
              <a:t>zaměstnanost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světě</a:t>
            </a:r>
            <a:r>
              <a:rPr lang="cs-CZ" dirty="0" smtClean="0"/>
              <a:t> (optimálně demokracie);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podpora E </a:t>
            </a:r>
            <a:r>
              <a:rPr lang="cs-CZ" dirty="0" smtClean="0"/>
              <a:t>a její </a:t>
            </a:r>
            <a:r>
              <a:rPr lang="cs-CZ" b="1" dirty="0" smtClean="0"/>
              <a:t>integrace</a:t>
            </a:r>
            <a:r>
              <a:rPr lang="cs-CZ" dirty="0" smtClean="0"/>
              <a:t>; GB nejbližší partner a GER základ E hospodářské obnovy;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Mezinárodní</a:t>
            </a:r>
            <a:r>
              <a:rPr lang="cs-CZ" b="1" dirty="0" smtClean="0"/>
              <a:t> instituce</a:t>
            </a:r>
            <a:r>
              <a:rPr lang="cs-CZ" dirty="0" smtClean="0"/>
              <a:t>: OSN, IMF, IBRD, GATT;</a:t>
            </a:r>
            <a:endParaRPr lang="cs-CZ" sz="1700" dirty="0" smtClean="0"/>
          </a:p>
          <a:p>
            <a:r>
              <a:rPr lang="cs-CZ" dirty="0" smtClean="0"/>
              <a:t>Nová role </a:t>
            </a:r>
            <a:r>
              <a:rPr lang="cs-CZ" b="1" dirty="0" smtClean="0">
                <a:solidFill>
                  <a:srgbClr val="0070C0"/>
                </a:solidFill>
              </a:rPr>
              <a:t>protekce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ochrana před </a:t>
            </a:r>
            <a:r>
              <a:rPr lang="cs-CZ" b="1" dirty="0" smtClean="0"/>
              <a:t>nerovnováhou</a:t>
            </a:r>
            <a:r>
              <a:rPr lang="cs-CZ" dirty="0" smtClean="0"/>
              <a:t> (ne </a:t>
            </a:r>
            <a:r>
              <a:rPr lang="cs-CZ" dirty="0" err="1" smtClean="0"/>
              <a:t>InIn</a:t>
            </a:r>
            <a:r>
              <a:rPr lang="cs-CZ" dirty="0" smtClean="0"/>
              <a:t>) – značná </a:t>
            </a:r>
            <a:r>
              <a:rPr lang="cs-CZ" b="1" dirty="0" smtClean="0">
                <a:solidFill>
                  <a:srgbClr val="0070C0"/>
                </a:solidFill>
              </a:rPr>
              <a:t>otevřenost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(IT); </a:t>
            </a:r>
          </a:p>
          <a:p>
            <a:r>
              <a:rPr lang="cs-CZ" dirty="0"/>
              <a:t>A</a:t>
            </a:r>
            <a:r>
              <a:rPr lang="cs-CZ" dirty="0" smtClean="0"/>
              <a:t>kceptování </a:t>
            </a:r>
            <a:r>
              <a:rPr lang="cs-CZ" b="1" dirty="0" smtClean="0">
                <a:solidFill>
                  <a:srgbClr val="0070C0"/>
                </a:solidFill>
              </a:rPr>
              <a:t>hegemonie US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garant </a:t>
            </a:r>
            <a:r>
              <a:rPr lang="cs-CZ" b="1" dirty="0" smtClean="0">
                <a:solidFill>
                  <a:srgbClr val="0070C0"/>
                </a:solidFill>
              </a:rPr>
              <a:t>bezpečnosti</a:t>
            </a:r>
            <a:r>
              <a:rPr lang="cs-CZ" b="1" dirty="0" smtClean="0"/>
              <a:t> </a:t>
            </a:r>
            <a:r>
              <a:rPr lang="cs-CZ" dirty="0" smtClean="0"/>
              <a:t>(dividenda); korejská válka (dodávky US a </a:t>
            </a:r>
            <a:r>
              <a:rPr lang="cs-CZ" b="1" dirty="0" smtClean="0"/>
              <a:t>transfer technologií</a:t>
            </a:r>
            <a:r>
              <a:rPr lang="cs-CZ" dirty="0" smtClean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eynesiánské</a:t>
            </a:r>
            <a:r>
              <a:rPr lang="cs-CZ" b="1" dirty="0" smtClean="0"/>
              <a:t> politiky  </a:t>
            </a:r>
            <a:r>
              <a:rPr lang="cs-CZ" dirty="0" smtClean="0"/>
              <a:t>- omezení hospodářského cyklu (deflace);</a:t>
            </a:r>
          </a:p>
          <a:p>
            <a:endParaRPr lang="cs-CZ" sz="1700" dirty="0" smtClean="0"/>
          </a:p>
          <a:p>
            <a:r>
              <a:rPr lang="cs-CZ" dirty="0" smtClean="0"/>
              <a:t>Podstatou </a:t>
            </a:r>
            <a:r>
              <a:rPr lang="cs-CZ" b="1" dirty="0" smtClean="0">
                <a:solidFill>
                  <a:srgbClr val="0070C0"/>
                </a:solidFill>
              </a:rPr>
              <a:t>E růstu </a:t>
            </a:r>
            <a:r>
              <a:rPr lang="cs-CZ" dirty="0" smtClean="0"/>
              <a:t>v 50.letech: mohutné</a:t>
            </a:r>
            <a:r>
              <a:rPr lang="cs-CZ" b="1" dirty="0" smtClean="0"/>
              <a:t> investice </a:t>
            </a:r>
            <a:r>
              <a:rPr lang="cs-CZ" dirty="0" smtClean="0"/>
              <a:t>při nižší domácí spotřebě a </a:t>
            </a:r>
            <a:r>
              <a:rPr lang="cs-CZ" b="1" dirty="0" smtClean="0"/>
              <a:t>export</a:t>
            </a:r>
            <a:r>
              <a:rPr lang="cs-CZ" dirty="0" smtClean="0"/>
              <a:t>;</a:t>
            </a:r>
            <a:endParaRPr lang="cs-CZ" sz="1700" dirty="0" smtClean="0"/>
          </a:p>
          <a:p>
            <a:r>
              <a:rPr lang="cs-CZ" b="1" dirty="0" smtClean="0"/>
              <a:t>Výsledky</a:t>
            </a:r>
            <a:r>
              <a:rPr lang="cs-CZ" dirty="0" smtClean="0"/>
              <a:t> zemí a strategie se </a:t>
            </a:r>
            <a:r>
              <a:rPr lang="cs-CZ" b="1" dirty="0" smtClean="0"/>
              <a:t>liší</a:t>
            </a:r>
            <a:r>
              <a:rPr lang="cs-CZ" dirty="0" smtClean="0"/>
              <a:t>: </a:t>
            </a:r>
          </a:p>
          <a:p>
            <a:pPr lvl="1"/>
            <a:r>
              <a:rPr lang="cs-CZ" sz="3300" dirty="0" smtClean="0"/>
              <a:t>míra </a:t>
            </a:r>
            <a:r>
              <a:rPr lang="cs-CZ" sz="3300" b="1" dirty="0" smtClean="0"/>
              <a:t>válečných </a:t>
            </a:r>
            <a:r>
              <a:rPr lang="cs-CZ" sz="3300" b="1" dirty="0" smtClean="0">
                <a:solidFill>
                  <a:srgbClr val="0070C0"/>
                </a:solidFill>
              </a:rPr>
              <a:t>škod</a:t>
            </a:r>
            <a:r>
              <a:rPr lang="cs-CZ" sz="3300" b="1" dirty="0" smtClean="0"/>
              <a:t> </a:t>
            </a:r>
            <a:r>
              <a:rPr lang="cs-CZ" sz="3300" dirty="0" smtClean="0"/>
              <a:t>(GER, FRA – aplikace </a:t>
            </a:r>
            <a:r>
              <a:rPr lang="cs-CZ" sz="3300" b="1" dirty="0" smtClean="0"/>
              <a:t>moderních</a:t>
            </a:r>
            <a:r>
              <a:rPr lang="cs-CZ" sz="3300" dirty="0" smtClean="0"/>
              <a:t> </a:t>
            </a:r>
            <a:r>
              <a:rPr lang="cs-CZ" sz="3300" b="1" dirty="0" smtClean="0"/>
              <a:t>postupů</a:t>
            </a:r>
            <a:r>
              <a:rPr lang="cs-CZ" sz="3300" dirty="0" smtClean="0"/>
              <a:t>);</a:t>
            </a:r>
          </a:p>
          <a:p>
            <a:pPr lvl="1"/>
            <a:r>
              <a:rPr lang="cs-CZ" sz="3300" b="1" dirty="0" smtClean="0"/>
              <a:t>předválečná </a:t>
            </a:r>
            <a:r>
              <a:rPr lang="cs-CZ" sz="3300" b="1" dirty="0" smtClean="0">
                <a:solidFill>
                  <a:srgbClr val="0070C0"/>
                </a:solidFill>
              </a:rPr>
              <a:t>úroveň</a:t>
            </a:r>
            <a:r>
              <a:rPr lang="cs-CZ" sz="3300" b="1" dirty="0" smtClean="0"/>
              <a:t> </a:t>
            </a:r>
            <a:r>
              <a:rPr lang="cs-CZ" sz="3300" dirty="0" smtClean="0"/>
              <a:t>(FRA, ITA, SPA, POR – růst industrializací a </a:t>
            </a:r>
            <a:r>
              <a:rPr lang="cs-CZ" sz="3300" b="1" dirty="0" smtClean="0"/>
              <a:t>přesunem</a:t>
            </a:r>
            <a:r>
              <a:rPr lang="cs-CZ" sz="3300" dirty="0" smtClean="0"/>
              <a:t> z </a:t>
            </a:r>
            <a:r>
              <a:rPr lang="cs-CZ" sz="3300" b="1" dirty="0" smtClean="0"/>
              <a:t>AGRI</a:t>
            </a:r>
            <a:r>
              <a:rPr lang="cs-CZ" sz="3300" dirty="0" smtClean="0"/>
              <a:t> do INDU);</a:t>
            </a:r>
          </a:p>
          <a:p>
            <a:pPr lvl="1"/>
            <a:r>
              <a:rPr lang="cs-CZ" sz="3300" b="1" dirty="0"/>
              <a:t>i</a:t>
            </a:r>
            <a:r>
              <a:rPr lang="cs-CZ" sz="3300" b="1" dirty="0" smtClean="0"/>
              <a:t>nstituce</a:t>
            </a:r>
            <a:r>
              <a:rPr lang="cs-CZ" sz="3300" dirty="0" smtClean="0"/>
              <a:t> (</a:t>
            </a:r>
            <a:r>
              <a:rPr lang="cs-CZ" sz="3300" b="1" dirty="0" smtClean="0">
                <a:solidFill>
                  <a:srgbClr val="0070C0"/>
                </a:solidFill>
              </a:rPr>
              <a:t>korporativismus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GER, AUT, NED, SCAN) – sociální </a:t>
            </a:r>
            <a:r>
              <a:rPr lang="cs-CZ" sz="3300" b="1" dirty="0" smtClean="0"/>
              <a:t>dialog</a:t>
            </a:r>
            <a:r>
              <a:rPr lang="cs-CZ" sz="3300" dirty="0" smtClean="0"/>
              <a:t> (mzdy, spotřeba, investice);</a:t>
            </a:r>
          </a:p>
          <a:p>
            <a:pPr lvl="1"/>
            <a:r>
              <a:rPr lang="cs-CZ" sz="3300" b="1" dirty="0"/>
              <a:t>a</a:t>
            </a:r>
            <a:r>
              <a:rPr lang="cs-CZ" sz="3300" b="1" dirty="0" smtClean="0"/>
              <a:t>ngažmá </a:t>
            </a:r>
            <a:r>
              <a:rPr lang="cs-CZ" sz="3300" b="1" dirty="0" smtClean="0">
                <a:solidFill>
                  <a:srgbClr val="0070C0"/>
                </a:solidFill>
              </a:rPr>
              <a:t>státu</a:t>
            </a:r>
            <a:r>
              <a:rPr lang="cs-CZ" sz="3300" dirty="0" smtClean="0"/>
              <a:t>: zdroje do prioritních odvětví, koordinace, plánování – úspěch v období přebírání vyzkoušených postupů </a:t>
            </a:r>
            <a:r>
              <a:rPr lang="cs-CZ" sz="3300" b="1" dirty="0" smtClean="0"/>
              <a:t>lídra</a:t>
            </a:r>
            <a:r>
              <a:rPr lang="cs-CZ" sz="3300" dirty="0" smtClean="0"/>
              <a:t>;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4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Rekonstrukce</a:t>
            </a:r>
            <a:r>
              <a:rPr lang="cs-CZ" sz="3200" b="1" dirty="0" smtClean="0"/>
              <a:t> pod vedením 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</a:rPr>
              <a:t>masová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výroba, produkce </a:t>
            </a:r>
            <a:r>
              <a:rPr lang="cs-CZ" b="1" dirty="0" smtClean="0">
                <a:solidFill>
                  <a:srgbClr val="0070C0"/>
                </a:solidFill>
              </a:rPr>
              <a:t>spotřebního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zboží</a:t>
            </a:r>
            <a:r>
              <a:rPr lang="cs-CZ" dirty="0" smtClean="0"/>
              <a:t>, </a:t>
            </a:r>
            <a:r>
              <a:rPr lang="cs-CZ" b="1" dirty="0" smtClean="0"/>
              <a:t>inovace</a:t>
            </a:r>
            <a:r>
              <a:rPr lang="cs-CZ" dirty="0" smtClean="0"/>
              <a:t>; silná </a:t>
            </a:r>
            <a:r>
              <a:rPr lang="cs-CZ" b="1" dirty="0" smtClean="0"/>
              <a:t>střední třída </a:t>
            </a:r>
            <a:r>
              <a:rPr lang="cs-CZ" dirty="0" smtClean="0"/>
              <a:t>(mohutná spotřeba v E vzácného zboží – elektronika);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hlavní </a:t>
            </a:r>
            <a:r>
              <a:rPr lang="cs-CZ" b="1" dirty="0" smtClean="0"/>
              <a:t>mezinárodní měna </a:t>
            </a:r>
            <a:r>
              <a:rPr lang="cs-CZ" dirty="0" smtClean="0"/>
              <a:t>– </a:t>
            </a:r>
            <a:r>
              <a:rPr lang="cs-CZ" b="1" dirty="0" smtClean="0"/>
              <a:t>US industrializace </a:t>
            </a:r>
            <a:r>
              <a:rPr lang="cs-CZ" dirty="0" smtClean="0"/>
              <a:t>do </a:t>
            </a:r>
            <a:r>
              <a:rPr lang="cs-CZ" b="1" dirty="0" smtClean="0">
                <a:solidFill>
                  <a:srgbClr val="0070C0"/>
                </a:solidFill>
              </a:rPr>
              <a:t>světové ekonomiky </a:t>
            </a:r>
            <a:r>
              <a:rPr lang="cs-CZ" dirty="0" smtClean="0"/>
              <a:t>(CAN, AUS, JAP, T-W); </a:t>
            </a:r>
            <a:r>
              <a:rPr lang="cs-CZ" b="1" dirty="0" smtClean="0">
                <a:solidFill>
                  <a:srgbClr val="0070C0"/>
                </a:solidFill>
              </a:rPr>
              <a:t>pozice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jednoho z center nebyla samozřejmá;</a:t>
            </a:r>
          </a:p>
          <a:p>
            <a:r>
              <a:rPr lang="cs-CZ" dirty="0" smtClean="0"/>
              <a:t>US: uvědomění </a:t>
            </a:r>
            <a:r>
              <a:rPr lang="cs-CZ" b="1" dirty="0" smtClean="0">
                <a:solidFill>
                  <a:srgbClr val="0070C0"/>
                </a:solidFill>
              </a:rPr>
              <a:t>historické role </a:t>
            </a:r>
            <a:r>
              <a:rPr lang="cs-CZ" dirty="0" smtClean="0"/>
              <a:t>v rekonstrukci: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CW: aktivistická</a:t>
            </a:r>
            <a:r>
              <a:rPr lang="cs-CZ" dirty="0" smtClean="0"/>
              <a:t>, </a:t>
            </a:r>
            <a:r>
              <a:rPr lang="cs-CZ" b="1" dirty="0" smtClean="0"/>
              <a:t>velkorysá</a:t>
            </a:r>
            <a:r>
              <a:rPr lang="cs-CZ" dirty="0" smtClean="0"/>
              <a:t> strategie; </a:t>
            </a:r>
          </a:p>
          <a:p>
            <a:pPr lvl="1"/>
            <a:r>
              <a:rPr lang="cs-CZ" dirty="0" smtClean="0"/>
              <a:t>cílem </a:t>
            </a:r>
            <a:r>
              <a:rPr lang="cs-CZ" b="1" dirty="0" smtClean="0"/>
              <a:t>hospodářská výkonnost </a:t>
            </a:r>
            <a:r>
              <a:rPr lang="cs-CZ" dirty="0" smtClean="0"/>
              <a:t>a plná </a:t>
            </a:r>
            <a:r>
              <a:rPr lang="cs-CZ" b="1" dirty="0" smtClean="0">
                <a:solidFill>
                  <a:srgbClr val="0070C0"/>
                </a:solidFill>
              </a:rPr>
              <a:t>zaměstnanost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světě</a:t>
            </a:r>
            <a:r>
              <a:rPr lang="cs-CZ" dirty="0" smtClean="0"/>
              <a:t> (optimálně demokracie);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podpora E </a:t>
            </a:r>
            <a:r>
              <a:rPr lang="cs-CZ" dirty="0" smtClean="0"/>
              <a:t>a její </a:t>
            </a:r>
            <a:r>
              <a:rPr lang="cs-CZ" b="1" dirty="0" smtClean="0"/>
              <a:t>integrace</a:t>
            </a:r>
            <a:r>
              <a:rPr lang="cs-CZ" dirty="0" smtClean="0"/>
              <a:t>; GB nejbližší partner a GER základ E hospodářské obnovy;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Mezinárodní</a:t>
            </a:r>
            <a:r>
              <a:rPr lang="cs-CZ" b="1" dirty="0" smtClean="0"/>
              <a:t> instituce</a:t>
            </a:r>
            <a:r>
              <a:rPr lang="cs-CZ" dirty="0" smtClean="0"/>
              <a:t>: OSN, IMF, IBRD, GATT;</a:t>
            </a:r>
            <a:endParaRPr lang="cs-CZ" sz="1700" dirty="0" smtClean="0"/>
          </a:p>
          <a:p>
            <a:r>
              <a:rPr lang="cs-CZ" dirty="0" smtClean="0"/>
              <a:t>Nová role </a:t>
            </a:r>
            <a:r>
              <a:rPr lang="cs-CZ" b="1" dirty="0" smtClean="0">
                <a:solidFill>
                  <a:srgbClr val="0070C0"/>
                </a:solidFill>
              </a:rPr>
              <a:t>protekce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ochrana před </a:t>
            </a:r>
            <a:r>
              <a:rPr lang="cs-CZ" b="1" dirty="0" smtClean="0"/>
              <a:t>nerovnováhou</a:t>
            </a:r>
            <a:r>
              <a:rPr lang="cs-CZ" dirty="0" smtClean="0"/>
              <a:t> (ne </a:t>
            </a:r>
            <a:r>
              <a:rPr lang="cs-CZ" dirty="0" err="1" smtClean="0"/>
              <a:t>InIn</a:t>
            </a:r>
            <a:r>
              <a:rPr lang="cs-CZ" dirty="0" smtClean="0"/>
              <a:t>) – značná </a:t>
            </a:r>
            <a:r>
              <a:rPr lang="cs-CZ" b="1" dirty="0" smtClean="0">
                <a:solidFill>
                  <a:srgbClr val="0070C0"/>
                </a:solidFill>
              </a:rPr>
              <a:t>otevřenost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(IT); </a:t>
            </a:r>
          </a:p>
          <a:p>
            <a:r>
              <a:rPr lang="cs-CZ" dirty="0"/>
              <a:t>A</a:t>
            </a:r>
            <a:r>
              <a:rPr lang="cs-CZ" dirty="0" smtClean="0"/>
              <a:t>kceptování </a:t>
            </a:r>
            <a:r>
              <a:rPr lang="cs-CZ" b="1" dirty="0" smtClean="0">
                <a:solidFill>
                  <a:srgbClr val="0070C0"/>
                </a:solidFill>
              </a:rPr>
              <a:t>hegemonie US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garant </a:t>
            </a:r>
            <a:r>
              <a:rPr lang="cs-CZ" b="1" dirty="0" smtClean="0">
                <a:solidFill>
                  <a:srgbClr val="0070C0"/>
                </a:solidFill>
              </a:rPr>
              <a:t>bezpečnosti</a:t>
            </a:r>
            <a:r>
              <a:rPr lang="cs-CZ" b="1" dirty="0" smtClean="0"/>
              <a:t> </a:t>
            </a:r>
            <a:r>
              <a:rPr lang="cs-CZ" dirty="0" smtClean="0"/>
              <a:t>(dividenda); korejská válka (dodávky US a </a:t>
            </a:r>
            <a:r>
              <a:rPr lang="cs-CZ" b="1" dirty="0" smtClean="0"/>
              <a:t>transfer technologií</a:t>
            </a:r>
            <a:r>
              <a:rPr lang="cs-CZ" dirty="0" smtClean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eynesiánské</a:t>
            </a:r>
            <a:r>
              <a:rPr lang="cs-CZ" b="1" dirty="0" smtClean="0"/>
              <a:t> politiky  </a:t>
            </a:r>
            <a:r>
              <a:rPr lang="cs-CZ" dirty="0" smtClean="0"/>
              <a:t>- omezení hospodářského cyklu (deflace);</a:t>
            </a:r>
          </a:p>
          <a:p>
            <a:endParaRPr lang="cs-CZ" sz="1700" dirty="0" smtClean="0"/>
          </a:p>
          <a:p>
            <a:r>
              <a:rPr lang="cs-CZ" dirty="0" smtClean="0"/>
              <a:t>Podstatou </a:t>
            </a:r>
            <a:r>
              <a:rPr lang="cs-CZ" b="1" dirty="0" smtClean="0">
                <a:solidFill>
                  <a:srgbClr val="0070C0"/>
                </a:solidFill>
              </a:rPr>
              <a:t>E růstu </a:t>
            </a:r>
            <a:r>
              <a:rPr lang="cs-CZ" dirty="0" smtClean="0"/>
              <a:t>v 50.letech: mohutné</a:t>
            </a:r>
            <a:r>
              <a:rPr lang="cs-CZ" b="1" dirty="0" smtClean="0"/>
              <a:t> investice </a:t>
            </a:r>
            <a:r>
              <a:rPr lang="cs-CZ" dirty="0" smtClean="0"/>
              <a:t>při nižší domácí spotřebě a </a:t>
            </a:r>
            <a:r>
              <a:rPr lang="cs-CZ" b="1" dirty="0" smtClean="0"/>
              <a:t>export</a:t>
            </a:r>
            <a:r>
              <a:rPr lang="cs-CZ" dirty="0" smtClean="0"/>
              <a:t>;</a:t>
            </a:r>
            <a:endParaRPr lang="cs-CZ" sz="1700" dirty="0" smtClean="0"/>
          </a:p>
          <a:p>
            <a:r>
              <a:rPr lang="cs-CZ" b="1" dirty="0" smtClean="0"/>
              <a:t>Výsledky</a:t>
            </a:r>
            <a:r>
              <a:rPr lang="cs-CZ" dirty="0" smtClean="0"/>
              <a:t> zemí a strategie se </a:t>
            </a:r>
            <a:r>
              <a:rPr lang="cs-CZ" b="1" dirty="0" smtClean="0"/>
              <a:t>liší</a:t>
            </a:r>
            <a:r>
              <a:rPr lang="cs-CZ" dirty="0" smtClean="0"/>
              <a:t>: </a:t>
            </a:r>
          </a:p>
          <a:p>
            <a:pPr lvl="1"/>
            <a:r>
              <a:rPr lang="cs-CZ" sz="3300" dirty="0" smtClean="0"/>
              <a:t>míra </a:t>
            </a:r>
            <a:r>
              <a:rPr lang="cs-CZ" sz="3300" b="1" dirty="0" smtClean="0"/>
              <a:t>válečných </a:t>
            </a:r>
            <a:r>
              <a:rPr lang="cs-CZ" sz="3300" b="1" dirty="0" smtClean="0">
                <a:solidFill>
                  <a:srgbClr val="0070C0"/>
                </a:solidFill>
              </a:rPr>
              <a:t>škod</a:t>
            </a:r>
            <a:r>
              <a:rPr lang="cs-CZ" sz="3300" b="1" dirty="0" smtClean="0"/>
              <a:t> </a:t>
            </a:r>
            <a:r>
              <a:rPr lang="cs-CZ" sz="3300" dirty="0" smtClean="0"/>
              <a:t>(GER, FRA – aplikace </a:t>
            </a:r>
            <a:r>
              <a:rPr lang="cs-CZ" sz="3300" b="1" dirty="0" smtClean="0"/>
              <a:t>moderních</a:t>
            </a:r>
            <a:r>
              <a:rPr lang="cs-CZ" sz="3300" dirty="0" smtClean="0"/>
              <a:t> </a:t>
            </a:r>
            <a:r>
              <a:rPr lang="cs-CZ" sz="3300" b="1" dirty="0" smtClean="0"/>
              <a:t>postupů</a:t>
            </a:r>
            <a:r>
              <a:rPr lang="cs-CZ" sz="3300" dirty="0" smtClean="0"/>
              <a:t>);</a:t>
            </a:r>
          </a:p>
          <a:p>
            <a:pPr lvl="1"/>
            <a:r>
              <a:rPr lang="cs-CZ" sz="3300" b="1" dirty="0" smtClean="0"/>
              <a:t>předválečná </a:t>
            </a:r>
            <a:r>
              <a:rPr lang="cs-CZ" sz="3300" b="1" dirty="0" smtClean="0">
                <a:solidFill>
                  <a:srgbClr val="0070C0"/>
                </a:solidFill>
              </a:rPr>
              <a:t>úroveň</a:t>
            </a:r>
            <a:r>
              <a:rPr lang="cs-CZ" sz="3300" b="1" dirty="0" smtClean="0"/>
              <a:t> </a:t>
            </a:r>
            <a:r>
              <a:rPr lang="cs-CZ" sz="3300" dirty="0" smtClean="0"/>
              <a:t>(FRA, ITA, SPA, POR – růst industrializací a </a:t>
            </a:r>
            <a:r>
              <a:rPr lang="cs-CZ" sz="3300" b="1" dirty="0" smtClean="0"/>
              <a:t>přesunem</a:t>
            </a:r>
            <a:r>
              <a:rPr lang="cs-CZ" sz="3300" dirty="0" smtClean="0"/>
              <a:t> z </a:t>
            </a:r>
            <a:r>
              <a:rPr lang="cs-CZ" sz="3300" b="1" dirty="0" smtClean="0"/>
              <a:t>AGRI</a:t>
            </a:r>
            <a:r>
              <a:rPr lang="cs-CZ" sz="3300" dirty="0" smtClean="0"/>
              <a:t> do INDU);</a:t>
            </a:r>
          </a:p>
          <a:p>
            <a:pPr lvl="1"/>
            <a:r>
              <a:rPr lang="cs-CZ" sz="3300" b="1" dirty="0"/>
              <a:t>i</a:t>
            </a:r>
            <a:r>
              <a:rPr lang="cs-CZ" sz="3300" b="1" dirty="0" smtClean="0"/>
              <a:t>nstituce</a:t>
            </a:r>
            <a:r>
              <a:rPr lang="cs-CZ" sz="3300" dirty="0" smtClean="0"/>
              <a:t> (</a:t>
            </a:r>
            <a:r>
              <a:rPr lang="cs-CZ" sz="3300" b="1" dirty="0" smtClean="0">
                <a:solidFill>
                  <a:srgbClr val="0070C0"/>
                </a:solidFill>
              </a:rPr>
              <a:t>korporativismus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GER, AUT, NED, SCAN) – sociální </a:t>
            </a:r>
            <a:r>
              <a:rPr lang="cs-CZ" sz="3300" b="1" dirty="0" smtClean="0"/>
              <a:t>dialog</a:t>
            </a:r>
            <a:r>
              <a:rPr lang="cs-CZ" sz="3300" dirty="0" smtClean="0"/>
              <a:t> (mzdy, spotřeba, investice);</a:t>
            </a:r>
          </a:p>
          <a:p>
            <a:pPr lvl="1"/>
            <a:r>
              <a:rPr lang="cs-CZ" sz="3300" b="1" dirty="0"/>
              <a:t>a</a:t>
            </a:r>
            <a:r>
              <a:rPr lang="cs-CZ" sz="3300" b="1" dirty="0" smtClean="0"/>
              <a:t>ngažmá </a:t>
            </a:r>
            <a:r>
              <a:rPr lang="cs-CZ" sz="3300" b="1" dirty="0" smtClean="0">
                <a:solidFill>
                  <a:srgbClr val="0070C0"/>
                </a:solidFill>
              </a:rPr>
              <a:t>státu</a:t>
            </a:r>
            <a:r>
              <a:rPr lang="cs-CZ" sz="3300" dirty="0" smtClean="0"/>
              <a:t>: zdroje do prioritních odvětví, koordinace, plánování – úspěch v období přebírání vyzkoušených postupů </a:t>
            </a:r>
            <a:r>
              <a:rPr lang="cs-CZ" sz="3300" b="1" dirty="0" smtClean="0"/>
              <a:t>lídra</a:t>
            </a:r>
            <a:r>
              <a:rPr lang="cs-CZ" sz="3300" dirty="0" smtClean="0"/>
              <a:t>;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48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Situace ve WE a Marshallův plán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30" y="54868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Růst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– </a:t>
            </a:r>
            <a:r>
              <a:rPr lang="cs-CZ" sz="1500" b="1" dirty="0" smtClean="0"/>
              <a:t>zapojení</a:t>
            </a:r>
            <a:r>
              <a:rPr lang="cs-CZ" sz="1500" dirty="0" smtClean="0"/>
              <a:t> </a:t>
            </a:r>
            <a:r>
              <a:rPr lang="cs-CZ" sz="1500" b="1" dirty="0" smtClean="0"/>
              <a:t>faktorů</a:t>
            </a:r>
            <a:r>
              <a:rPr lang="cs-CZ" sz="1500" dirty="0" smtClean="0"/>
              <a:t> do produkce, </a:t>
            </a:r>
            <a:r>
              <a:rPr lang="cs-CZ" sz="1500" b="1" dirty="0" smtClean="0"/>
              <a:t>étos práce</a:t>
            </a:r>
            <a:r>
              <a:rPr lang="cs-CZ" sz="1500" dirty="0" smtClean="0"/>
              <a:t>; všechny skupiny identifikované (</a:t>
            </a:r>
            <a:r>
              <a:rPr lang="cs-CZ" sz="1500" b="1" dirty="0" smtClean="0"/>
              <a:t>odbory</a:t>
            </a:r>
            <a:r>
              <a:rPr lang="cs-CZ" sz="1500" dirty="0" smtClean="0"/>
              <a:t>, levice, komunisti – </a:t>
            </a:r>
            <a:r>
              <a:rPr lang="cs-CZ" sz="1500" b="1" dirty="0" smtClean="0"/>
              <a:t>stávky</a:t>
            </a:r>
            <a:r>
              <a:rPr lang="cs-CZ" sz="1500" dirty="0" smtClean="0"/>
              <a:t> ustaly); </a:t>
            </a:r>
            <a:r>
              <a:rPr lang="cs-CZ" sz="1500" b="1" dirty="0" smtClean="0"/>
              <a:t>INDU</a:t>
            </a:r>
            <a:r>
              <a:rPr lang="cs-CZ" sz="1500" dirty="0" smtClean="0"/>
              <a:t> na úrovni 1938 již v 1947 (</a:t>
            </a:r>
            <a:r>
              <a:rPr lang="cs-CZ" sz="1500" b="1" dirty="0" smtClean="0"/>
              <a:t>AGRI</a:t>
            </a:r>
            <a:r>
              <a:rPr lang="cs-CZ" sz="1500" dirty="0" smtClean="0"/>
              <a:t> 80%);</a:t>
            </a:r>
          </a:p>
          <a:p>
            <a:pPr>
              <a:spcBef>
                <a:spcPts val="0"/>
              </a:spcBef>
            </a:pPr>
            <a:r>
              <a:rPr lang="cs-CZ" sz="1500" dirty="0"/>
              <a:t>Z</a:t>
            </a:r>
            <a:r>
              <a:rPr lang="cs-CZ" sz="1500" dirty="0" smtClean="0"/>
              <a:t>aměření na </a:t>
            </a:r>
            <a:r>
              <a:rPr lang="cs-CZ" sz="1500" b="1" dirty="0" smtClean="0">
                <a:solidFill>
                  <a:srgbClr val="0070C0"/>
                </a:solidFill>
              </a:rPr>
              <a:t>těžký průmysl </a:t>
            </a:r>
            <a:r>
              <a:rPr lang="cs-CZ" sz="1500" dirty="0" smtClean="0"/>
              <a:t>(</a:t>
            </a:r>
            <a:r>
              <a:rPr lang="cs-CZ" sz="1500" dirty="0" err="1" smtClean="0"/>
              <a:t>Monetův</a:t>
            </a:r>
            <a:r>
              <a:rPr lang="cs-CZ" sz="1500" dirty="0" smtClean="0"/>
              <a:t> plán 1946 FRA); problém: získání </a:t>
            </a:r>
            <a:r>
              <a:rPr lang="cs-CZ" sz="1500" b="1" dirty="0" smtClean="0">
                <a:solidFill>
                  <a:srgbClr val="0070C0"/>
                </a:solidFill>
              </a:rPr>
              <a:t>strojního vybavení </a:t>
            </a:r>
            <a:r>
              <a:rPr lang="cs-CZ" sz="1500" dirty="0" smtClean="0"/>
              <a:t>(z </a:t>
            </a:r>
            <a:r>
              <a:rPr lang="cs-CZ" sz="1500" b="1" dirty="0" smtClean="0"/>
              <a:t>US</a:t>
            </a:r>
            <a:r>
              <a:rPr lang="cs-CZ" sz="1500" dirty="0" smtClean="0"/>
              <a:t>, nedostatek </a:t>
            </a:r>
            <a:r>
              <a:rPr lang="cs-CZ" sz="1500" b="1" dirty="0" smtClean="0"/>
              <a:t>USD</a:t>
            </a:r>
            <a:r>
              <a:rPr lang="cs-CZ" sz="15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Deficit BÚ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5% HDP (minimální vývoz, žádné rezervy, potřeba dovozu jídla); </a:t>
            </a:r>
            <a:r>
              <a:rPr lang="cs-CZ" sz="1500" b="1" dirty="0" smtClean="0"/>
              <a:t>US – lekce </a:t>
            </a:r>
            <a:r>
              <a:rPr lang="cs-CZ" sz="1500" dirty="0" smtClean="0"/>
              <a:t>s </a:t>
            </a:r>
            <a:r>
              <a:rPr lang="cs-CZ" sz="1500" b="1" dirty="0" smtClean="0">
                <a:solidFill>
                  <a:srgbClr val="0070C0"/>
                </a:solidFill>
              </a:rPr>
              <a:t>konvertibilitou</a:t>
            </a:r>
            <a:r>
              <a:rPr lang="cs-CZ" sz="1500" dirty="0" smtClean="0">
                <a:solidFill>
                  <a:srgbClr val="0070C0"/>
                </a:solidFill>
              </a:rPr>
              <a:t> GB </a:t>
            </a:r>
            <a:r>
              <a:rPr lang="cs-CZ" sz="1500" dirty="0" smtClean="0"/>
              <a:t>libry 1947 (6 týdnů);</a:t>
            </a:r>
          </a:p>
          <a:p>
            <a:pPr>
              <a:spcBef>
                <a:spcPts val="0"/>
              </a:spcBef>
            </a:pPr>
            <a:r>
              <a:rPr lang="cs-CZ" sz="1500" b="1" u="sng" dirty="0" smtClean="0">
                <a:solidFill>
                  <a:srgbClr val="0070C0"/>
                </a:solidFill>
              </a:rPr>
              <a:t>Kontroly</a:t>
            </a:r>
            <a:r>
              <a:rPr lang="cs-CZ" sz="1500" dirty="0" smtClean="0"/>
              <a:t>: </a:t>
            </a:r>
            <a:r>
              <a:rPr lang="cs-CZ" sz="1500" b="1" dirty="0" smtClean="0"/>
              <a:t>cen</a:t>
            </a:r>
            <a:r>
              <a:rPr lang="cs-CZ" sz="1500" dirty="0" smtClean="0"/>
              <a:t> a </a:t>
            </a:r>
            <a:r>
              <a:rPr lang="cs-CZ" sz="1500" b="1" dirty="0" smtClean="0"/>
              <a:t>mezd</a:t>
            </a:r>
            <a:r>
              <a:rPr lang="cs-CZ" sz="1500" dirty="0" smtClean="0"/>
              <a:t> (nasměrování faktorů do klíčových výrob, zabránění nepokojům); </a:t>
            </a:r>
            <a:r>
              <a:rPr lang="cs-CZ" sz="1500" b="1" dirty="0" smtClean="0"/>
              <a:t>nedostatek zboží</a:t>
            </a:r>
            <a:r>
              <a:rPr lang="cs-CZ" sz="1500" dirty="0" smtClean="0"/>
              <a:t>, hromadění, platby v naturáliích, </a:t>
            </a:r>
            <a:r>
              <a:rPr lang="cs-CZ" sz="1500" b="1" dirty="0" smtClean="0"/>
              <a:t>černý trh</a:t>
            </a:r>
            <a:r>
              <a:rPr lang="cs-CZ" sz="1500" dirty="0" smtClean="0"/>
              <a:t>, </a:t>
            </a:r>
            <a:r>
              <a:rPr lang="cs-CZ" sz="1500" b="1" dirty="0" smtClean="0"/>
              <a:t>absentérství</a:t>
            </a:r>
            <a:r>
              <a:rPr lang="cs-CZ" sz="1500" dirty="0" smtClean="0"/>
              <a:t>; „</a:t>
            </a:r>
            <a:r>
              <a:rPr lang="cs-CZ" sz="1500" b="1" dirty="0" smtClean="0"/>
              <a:t>dilema dělníka</a:t>
            </a:r>
            <a:r>
              <a:rPr lang="cs-CZ" sz="1500" dirty="0" smtClean="0"/>
              <a:t>“; </a:t>
            </a:r>
            <a:r>
              <a:rPr lang="cs-CZ" sz="1500" b="1" dirty="0" smtClean="0"/>
              <a:t>antikapitalistické</a:t>
            </a:r>
            <a:r>
              <a:rPr lang="cs-CZ" sz="1500" dirty="0" smtClean="0"/>
              <a:t> </a:t>
            </a:r>
            <a:r>
              <a:rPr lang="cs-CZ" sz="1500" b="1" dirty="0" smtClean="0"/>
              <a:t>myšlení</a:t>
            </a:r>
            <a:r>
              <a:rPr lang="cs-CZ" sz="1500" dirty="0" smtClean="0"/>
              <a:t>; </a:t>
            </a:r>
            <a:endParaRPr lang="cs-CZ" sz="15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800" b="1" u="sng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Marshallův plán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Cíl</a:t>
            </a:r>
            <a:r>
              <a:rPr lang="cs-CZ" sz="1400" dirty="0" smtClean="0"/>
              <a:t>: </a:t>
            </a:r>
            <a:r>
              <a:rPr lang="cs-CZ" sz="1400" b="1" dirty="0" smtClean="0"/>
              <a:t>koordinace</a:t>
            </a:r>
            <a:r>
              <a:rPr lang="cs-CZ" sz="1400" dirty="0" smtClean="0"/>
              <a:t> </a:t>
            </a:r>
            <a:r>
              <a:rPr lang="cs-CZ" sz="1400" b="1" dirty="0" smtClean="0"/>
              <a:t>reforem</a:t>
            </a:r>
            <a:r>
              <a:rPr lang="cs-CZ" sz="1400" dirty="0" smtClean="0"/>
              <a:t>, </a:t>
            </a:r>
            <a:r>
              <a:rPr lang="cs-CZ" sz="1400" b="1" dirty="0" smtClean="0"/>
              <a:t>odstranění kontrol</a:t>
            </a:r>
            <a:r>
              <a:rPr lang="cs-CZ" sz="1400" dirty="0" smtClean="0"/>
              <a:t>, </a:t>
            </a:r>
            <a:r>
              <a:rPr lang="cs-CZ" sz="1400" b="1" dirty="0" smtClean="0"/>
              <a:t>inflace</a:t>
            </a:r>
            <a:r>
              <a:rPr lang="cs-CZ" sz="1400" dirty="0" smtClean="0"/>
              <a:t>, vyrovnání veřejných</a:t>
            </a:r>
            <a:r>
              <a:rPr lang="cs-CZ" sz="1400" b="1" dirty="0" smtClean="0"/>
              <a:t> rozpočtů </a:t>
            </a:r>
            <a:r>
              <a:rPr lang="cs-CZ" sz="1400" dirty="0" smtClean="0"/>
              <a:t>-&gt; </a:t>
            </a:r>
            <a:r>
              <a:rPr lang="cs-CZ" sz="1400" b="1" dirty="0" smtClean="0"/>
              <a:t>podmínky</a:t>
            </a:r>
            <a:r>
              <a:rPr lang="cs-CZ" sz="1400" dirty="0" smtClean="0"/>
              <a:t> přijetí pomoci;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Transfer</a:t>
            </a:r>
            <a:r>
              <a:rPr lang="cs-CZ" sz="1400" dirty="0" smtClean="0"/>
              <a:t> 13mld. USD na období 1948-1952; </a:t>
            </a:r>
            <a:r>
              <a:rPr lang="cs-CZ" sz="1400" b="1" dirty="0" smtClean="0"/>
              <a:t>deficit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BÚ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11,5mld. – vyřešeno dilema potřeby exportů na nákup </a:t>
            </a:r>
            <a:r>
              <a:rPr lang="cs-CZ" sz="1400" dirty="0" err="1" smtClean="0"/>
              <a:t>fyz</a:t>
            </a:r>
            <a:r>
              <a:rPr lang="cs-CZ" sz="1400" dirty="0" smtClean="0"/>
              <a:t>. kapitálu, který byl nutný k nastartování exportů; MP </a:t>
            </a:r>
            <a:r>
              <a:rPr lang="cs-CZ" sz="1400" b="1" dirty="0" smtClean="0"/>
              <a:t>nastartoval </a:t>
            </a:r>
            <a:r>
              <a:rPr lang="cs-CZ" sz="1400" b="1" dirty="0" smtClean="0">
                <a:solidFill>
                  <a:srgbClr val="0070C0"/>
                </a:solidFill>
              </a:rPr>
              <a:t>ELG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Pomoc US -&gt; posun ke </a:t>
            </a:r>
            <a:r>
              <a:rPr lang="cs-CZ" sz="1400" b="1" dirty="0" smtClean="0">
                <a:solidFill>
                  <a:srgbClr val="0070C0"/>
                </a:solidFill>
              </a:rPr>
              <a:t>středovým stranám</a:t>
            </a:r>
            <a:r>
              <a:rPr lang="cs-CZ" sz="1400" dirty="0" smtClean="0"/>
              <a:t>; konflikt </a:t>
            </a:r>
            <a:r>
              <a:rPr lang="cs-CZ" sz="1400" b="1" dirty="0" smtClean="0"/>
              <a:t>US-SSSR</a:t>
            </a:r>
            <a:r>
              <a:rPr lang="cs-CZ" sz="1400" dirty="0" smtClean="0"/>
              <a:t> - </a:t>
            </a:r>
            <a:r>
              <a:rPr lang="cs-CZ" sz="1400" b="1" dirty="0" smtClean="0"/>
              <a:t>demokracie</a:t>
            </a:r>
            <a:r>
              <a:rPr lang="cs-CZ" sz="1400" dirty="0" smtClean="0"/>
              <a:t> a </a:t>
            </a:r>
            <a:r>
              <a:rPr lang="cs-CZ" sz="1400" b="1" dirty="0" smtClean="0"/>
              <a:t>tržní</a:t>
            </a:r>
            <a:r>
              <a:rPr lang="cs-CZ" sz="1400" dirty="0" smtClean="0"/>
              <a:t> </a:t>
            </a:r>
            <a:r>
              <a:rPr lang="cs-CZ" sz="1400" b="1" dirty="0" smtClean="0"/>
              <a:t>ekonomika</a:t>
            </a:r>
            <a:r>
              <a:rPr lang="cs-CZ" sz="1400" dirty="0"/>
              <a:t>;</a:t>
            </a:r>
            <a:endParaRPr lang="cs-CZ" sz="1400" dirty="0" smtClean="0"/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na </a:t>
            </a:r>
            <a:r>
              <a:rPr lang="cs-CZ" sz="1400" b="1" dirty="0" smtClean="0">
                <a:solidFill>
                  <a:srgbClr val="0070C0"/>
                </a:solidFill>
              </a:rPr>
              <a:t>odstranění kontrol </a:t>
            </a:r>
            <a:r>
              <a:rPr lang="cs-CZ" sz="1400" dirty="0" smtClean="0"/>
              <a:t>blesková: </a:t>
            </a:r>
            <a:r>
              <a:rPr lang="cs-CZ" sz="1400" b="1" dirty="0" smtClean="0"/>
              <a:t>zboží</a:t>
            </a:r>
            <a:r>
              <a:rPr lang="cs-CZ" sz="1400" dirty="0" smtClean="0"/>
              <a:t> v obchodech, </a:t>
            </a:r>
            <a:r>
              <a:rPr lang="cs-CZ" sz="1400" b="1" dirty="0" smtClean="0"/>
              <a:t>lidé v práci</a:t>
            </a:r>
            <a:r>
              <a:rPr lang="cs-CZ" sz="1400" dirty="0" smtClean="0"/>
              <a:t>, </a:t>
            </a:r>
            <a:r>
              <a:rPr lang="cs-CZ" sz="1400" b="1" dirty="0" smtClean="0"/>
              <a:t>suroviny</a:t>
            </a:r>
            <a:r>
              <a:rPr lang="cs-CZ" sz="1400" dirty="0" smtClean="0"/>
              <a:t> do průmyslu;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Zvláštní cíl MP – </a:t>
            </a:r>
            <a:r>
              <a:rPr lang="cs-CZ" sz="1400" b="1" dirty="0" smtClean="0"/>
              <a:t>evropská </a:t>
            </a:r>
            <a:r>
              <a:rPr lang="cs-CZ" sz="1400" b="1" dirty="0" smtClean="0">
                <a:solidFill>
                  <a:srgbClr val="0070C0"/>
                </a:solidFill>
              </a:rPr>
              <a:t>integrace</a:t>
            </a:r>
            <a:r>
              <a:rPr lang="cs-CZ" sz="1400" dirty="0" smtClean="0"/>
              <a:t>… 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1948 OEEC (v 1961 na OECD); vytvořeno </a:t>
            </a:r>
            <a:r>
              <a:rPr lang="cs-CZ" sz="1400" b="1" dirty="0" smtClean="0">
                <a:solidFill>
                  <a:srgbClr val="0070C0"/>
                </a:solidFill>
              </a:rPr>
              <a:t>W.GER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zrušeny </a:t>
            </a:r>
            <a:r>
              <a:rPr lang="cs-CZ" sz="1400" b="1" dirty="0" smtClean="0"/>
              <a:t>limity</a:t>
            </a:r>
            <a:r>
              <a:rPr lang="cs-CZ" sz="1400" dirty="0" smtClean="0"/>
              <a:t> na </a:t>
            </a:r>
            <a:r>
              <a:rPr lang="cs-CZ" sz="1400" b="1" dirty="0" smtClean="0"/>
              <a:t>INDU</a:t>
            </a:r>
            <a:r>
              <a:rPr lang="cs-CZ" sz="1400" dirty="0" smtClean="0"/>
              <a:t>, </a:t>
            </a:r>
            <a:r>
              <a:rPr lang="cs-CZ" sz="1400" b="1" dirty="0" smtClean="0"/>
              <a:t>vyzbrojeno</a:t>
            </a:r>
            <a:r>
              <a:rPr lang="cs-CZ" sz="1400" dirty="0" smtClean="0"/>
              <a:t> a do </a:t>
            </a:r>
            <a:r>
              <a:rPr lang="cs-CZ" sz="1400" b="1" dirty="0" smtClean="0"/>
              <a:t>NATO 1955</a:t>
            </a:r>
            <a:r>
              <a:rPr lang="cs-CZ" sz="1400" dirty="0" smtClean="0"/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1000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Problém </a:t>
            </a:r>
            <a:r>
              <a:rPr lang="cs-CZ" sz="1600" b="1" dirty="0" smtClean="0"/>
              <a:t>vnitřního E obchodu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n</a:t>
            </a:r>
            <a:r>
              <a:rPr lang="cs-CZ" sz="1400" b="1" dirty="0" smtClean="0"/>
              <a:t>ekonvertibilní</a:t>
            </a:r>
            <a:r>
              <a:rPr lang="cs-CZ" sz="1400" dirty="0" smtClean="0"/>
              <a:t> měny – země </a:t>
            </a:r>
            <a:r>
              <a:rPr lang="cs-CZ" sz="1400" b="1" dirty="0" smtClean="0"/>
              <a:t>potřebují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USD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na nákupy z US; každý </a:t>
            </a:r>
            <a:r>
              <a:rPr lang="cs-CZ" sz="1400" b="1" dirty="0" smtClean="0"/>
              <a:t>omezil</a:t>
            </a:r>
            <a:r>
              <a:rPr lang="cs-CZ" sz="1400" dirty="0" smtClean="0"/>
              <a:t> </a:t>
            </a:r>
            <a:r>
              <a:rPr lang="cs-CZ" sz="1400" b="1" dirty="0" smtClean="0"/>
              <a:t>export</a:t>
            </a:r>
            <a:r>
              <a:rPr lang="cs-CZ" sz="1400" dirty="0" smtClean="0"/>
              <a:t> na úroveň </a:t>
            </a:r>
            <a:r>
              <a:rPr lang="cs-CZ" sz="1400" b="1" dirty="0" smtClean="0"/>
              <a:t>vlastního dovozu </a:t>
            </a:r>
            <a:r>
              <a:rPr lang="cs-CZ" sz="1400" dirty="0" smtClean="0"/>
              <a:t>(aby nedostal nepoužitelnou měnu); </a:t>
            </a:r>
            <a:r>
              <a:rPr lang="cs-CZ" sz="1400" b="1" dirty="0" smtClean="0"/>
              <a:t>US</a:t>
            </a:r>
            <a:r>
              <a:rPr lang="cs-CZ" sz="1400" dirty="0" smtClean="0"/>
              <a:t> </a:t>
            </a:r>
            <a:r>
              <a:rPr lang="cs-CZ" sz="1400" b="1" dirty="0" smtClean="0"/>
              <a:t>lobují</a:t>
            </a:r>
            <a:r>
              <a:rPr lang="cs-CZ" sz="1400" dirty="0" smtClean="0"/>
              <a:t> za </a:t>
            </a:r>
            <a:r>
              <a:rPr lang="cs-CZ" sz="1400" b="1" dirty="0" smtClean="0">
                <a:solidFill>
                  <a:srgbClr val="0070C0"/>
                </a:solidFill>
              </a:rPr>
              <a:t>Evropskou platební unii</a:t>
            </a:r>
            <a:r>
              <a:rPr lang="cs-CZ" sz="1400" b="1" dirty="0" smtClean="0"/>
              <a:t> </a:t>
            </a:r>
            <a:r>
              <a:rPr lang="cs-CZ" sz="1400" dirty="0" smtClean="0"/>
              <a:t>(EPU) (peníze za export na dovoz z kterékoliv země); 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problém </a:t>
            </a:r>
            <a:r>
              <a:rPr lang="cs-CZ" sz="1400" b="1" dirty="0"/>
              <a:t>slabá </a:t>
            </a:r>
            <a:r>
              <a:rPr lang="cs-CZ" sz="1400" b="1" dirty="0" smtClean="0">
                <a:solidFill>
                  <a:srgbClr val="0070C0"/>
                </a:solidFill>
              </a:rPr>
              <a:t>konkurenceschopnost</a:t>
            </a:r>
            <a:r>
              <a:rPr lang="cs-CZ" sz="1400" b="1" dirty="0" smtClean="0"/>
              <a:t> </a:t>
            </a:r>
            <a:r>
              <a:rPr lang="cs-CZ" sz="1400" dirty="0" smtClean="0"/>
              <a:t>- </a:t>
            </a:r>
            <a:r>
              <a:rPr lang="cs-CZ" sz="1400" b="1" dirty="0" smtClean="0"/>
              <a:t>devalvace</a:t>
            </a:r>
            <a:r>
              <a:rPr lang="cs-CZ" sz="1400" dirty="0" smtClean="0"/>
              <a:t> nebyly dostatečné (politické důvody); </a:t>
            </a:r>
            <a:r>
              <a:rPr lang="cs-CZ" sz="1400" b="1" dirty="0" smtClean="0"/>
              <a:t>US</a:t>
            </a:r>
            <a:r>
              <a:rPr lang="cs-CZ" sz="1400" dirty="0" smtClean="0"/>
              <a:t> tlak na </a:t>
            </a:r>
            <a:r>
              <a:rPr lang="cs-CZ" sz="1400" b="1" dirty="0" smtClean="0"/>
              <a:t>snížení</a:t>
            </a:r>
            <a:r>
              <a:rPr lang="cs-CZ" sz="1400" dirty="0" smtClean="0"/>
              <a:t> obchodních </a:t>
            </a:r>
            <a:r>
              <a:rPr lang="cs-CZ" sz="1400" b="1" dirty="0" smtClean="0">
                <a:solidFill>
                  <a:srgbClr val="0070C0"/>
                </a:solidFill>
              </a:rPr>
              <a:t>bariér</a:t>
            </a:r>
            <a:r>
              <a:rPr lang="cs-CZ" sz="1400" b="1" dirty="0" smtClean="0"/>
              <a:t> o 50% </a:t>
            </a:r>
            <a:r>
              <a:rPr lang="cs-CZ" sz="1400" dirty="0" smtClean="0"/>
              <a:t>v EPU (peníze z </a:t>
            </a:r>
            <a:r>
              <a:rPr lang="cs-CZ" sz="1400" b="1" dirty="0" smtClean="0"/>
              <a:t>MP</a:t>
            </a:r>
            <a:r>
              <a:rPr lang="cs-CZ" sz="1400" dirty="0" smtClean="0"/>
              <a:t> na pokrytí přechodných </a:t>
            </a:r>
            <a:r>
              <a:rPr lang="cs-CZ" sz="1400" b="1" dirty="0" smtClean="0"/>
              <a:t>nerovnováh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r</a:t>
            </a:r>
            <a:r>
              <a:rPr lang="cs-CZ" sz="1400" dirty="0" smtClean="0"/>
              <a:t>ozhodující moment </a:t>
            </a:r>
            <a:r>
              <a:rPr lang="cs-CZ" sz="1400" b="1" dirty="0" smtClean="0"/>
              <a:t>odstranění </a:t>
            </a:r>
            <a:r>
              <a:rPr lang="cs-CZ" sz="1400" b="1" dirty="0" smtClean="0">
                <a:solidFill>
                  <a:srgbClr val="0070C0"/>
                </a:solidFill>
              </a:rPr>
              <a:t>GER kvót</a:t>
            </a:r>
            <a:r>
              <a:rPr lang="cs-CZ" sz="1400" b="1" dirty="0" smtClean="0"/>
              <a:t> </a:t>
            </a:r>
            <a:r>
              <a:rPr lang="cs-CZ" sz="1400" dirty="0" smtClean="0"/>
              <a:t>(zhoršení BÚ, další úvěr, v roce 1951 zlepšení, vstup do GATT, předčasné splacení půjček)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ú</a:t>
            </a:r>
            <a:r>
              <a:rPr lang="cs-CZ" sz="1400" dirty="0" smtClean="0"/>
              <a:t>plná směnitelnost až 1959, ale </a:t>
            </a:r>
            <a:r>
              <a:rPr lang="cs-CZ" sz="1400" b="1" dirty="0" smtClean="0"/>
              <a:t>US recept funguje</a:t>
            </a:r>
            <a:r>
              <a:rPr lang="cs-CZ" sz="1400" dirty="0" smtClean="0"/>
              <a:t>; důležitý prvek: </a:t>
            </a:r>
            <a:r>
              <a:rPr lang="cs-CZ" sz="1400" b="1" dirty="0" err="1" smtClean="0">
                <a:solidFill>
                  <a:srgbClr val="0070C0"/>
                </a:solidFill>
              </a:rPr>
              <a:t>expertnost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/ depolitizace (Evropská integrace);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22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50s 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183-B0527-0001-753, Krefeld, Hungerwinter, Demon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3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3426</Words>
  <Application>Microsoft Office PowerPoint</Application>
  <PresentationFormat>Předvádění na obrazovce (4:3)</PresentationFormat>
  <Paragraphs>701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Motiv systému Office</vt:lpstr>
      <vt:lpstr>Hospodářský zázrak, strukturální krize a přizpůsobení </vt:lpstr>
      <vt:lpstr>Prezentace aplikace PowerPoint</vt:lpstr>
      <vt:lpstr>Prezentace aplikace PowerPoint</vt:lpstr>
      <vt:lpstr>Rekonstrukce pod vedením US</vt:lpstr>
      <vt:lpstr>Rekonstrukce pod vedením US</vt:lpstr>
      <vt:lpstr>Situace ve WE a Marshallův plán</vt:lpstr>
      <vt:lpstr>Německo</vt:lpstr>
      <vt:lpstr>Prezentace aplikace PowerPoint</vt:lpstr>
      <vt:lpstr>Prezentace aplikace PowerPoint</vt:lpstr>
      <vt:lpstr>Británie</vt:lpstr>
      <vt:lpstr>Prezentace aplikace PowerPoint</vt:lpstr>
      <vt:lpstr>Francie</vt:lpstr>
      <vt:lpstr>Prezentace aplikace PowerPoint</vt:lpstr>
      <vt:lpstr>Prezentace aplikace PowerPoint</vt:lpstr>
      <vt:lpstr>Španělsko</vt:lpstr>
      <vt:lpstr>Dekolonizace a hegemonie USA</vt:lpstr>
      <vt:lpstr>Konec zázraku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Ropné šoky</vt:lpstr>
      <vt:lpstr>Prezentace aplikace PowerPoint</vt:lpstr>
      <vt:lpstr>Strukturální změny AICs </vt:lpstr>
      <vt:lpstr>Prezentace aplikace PowerPoint</vt:lpstr>
      <vt:lpstr>Prezentace aplikace PowerPoint</vt:lpstr>
      <vt:lpstr>Reforma státu blahobytu</vt:lpstr>
      <vt:lpstr>Prezentace aplikace PowerPoint</vt:lpstr>
      <vt:lpstr>Prezentace aplikace PowerPoint</vt:lpstr>
      <vt:lpstr>Prezentace aplikace PowerPoint</vt:lpstr>
      <vt:lpstr>Prezentace aplikace PowerPoint</vt:lpstr>
      <vt:lpstr>Instituce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183</cp:revision>
  <cp:lastPrinted>2018-05-03T08:51:12Z</cp:lastPrinted>
  <dcterms:created xsi:type="dcterms:W3CDTF">2013-02-25T08:36:29Z</dcterms:created>
  <dcterms:modified xsi:type="dcterms:W3CDTF">2020-04-07T14:55:41Z</dcterms:modified>
</cp:coreProperties>
</file>