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24"/>
  </p:notesMasterIdLst>
  <p:handoutMasterIdLst>
    <p:handoutMasterId r:id="rId25"/>
  </p:handoutMasterIdLst>
  <p:sldIdLst>
    <p:sldId id="322" r:id="rId4"/>
    <p:sldId id="283" r:id="rId5"/>
    <p:sldId id="342" r:id="rId6"/>
    <p:sldId id="348" r:id="rId7"/>
    <p:sldId id="343" r:id="rId8"/>
    <p:sldId id="349" r:id="rId9"/>
    <p:sldId id="350" r:id="rId10"/>
    <p:sldId id="344" r:id="rId11"/>
    <p:sldId id="351" r:id="rId12"/>
    <p:sldId id="352" r:id="rId13"/>
    <p:sldId id="353" r:id="rId14"/>
    <p:sldId id="345" r:id="rId15"/>
    <p:sldId id="354" r:id="rId16"/>
    <p:sldId id="357" r:id="rId17"/>
    <p:sldId id="346" r:id="rId18"/>
    <p:sldId id="355" r:id="rId19"/>
    <p:sldId id="358" r:id="rId20"/>
    <p:sldId id="347" r:id="rId21"/>
    <p:sldId id="356" r:id="rId22"/>
    <p:sldId id="341" r:id="rId23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1" autoAdjust="0"/>
    <p:restoredTop sz="94638" autoAdjust="0"/>
  </p:normalViewPr>
  <p:slideViewPr>
    <p:cSldViewPr snapToGrid="0">
      <p:cViewPr varScale="1">
        <p:scale>
          <a:sx n="70" d="100"/>
          <a:sy n="70" d="100"/>
        </p:scale>
        <p:origin x="1644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51966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7325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8073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6975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6953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3823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7240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8219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4862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950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421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324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0392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9171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021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7260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28070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45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506662" y="2565400"/>
            <a:ext cx="5722937" cy="332486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err="1" smtClean="0">
                <a:solidFill>
                  <a:schemeClr val="tx1"/>
                </a:solidFill>
              </a:rPr>
              <a:t>Constitutionalism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b="0" dirty="0" err="1" smtClean="0">
                <a:solidFill>
                  <a:schemeClr val="tx1"/>
                </a:solidFill>
              </a:rPr>
              <a:t>Constitutionalism</a:t>
            </a:r>
            <a:r>
              <a:rPr lang="cs-CZ" b="0" dirty="0" smtClean="0">
                <a:solidFill>
                  <a:schemeClr val="tx1"/>
                </a:solidFill>
              </a:rPr>
              <a:t> in V4 </a:t>
            </a:r>
            <a:r>
              <a:rPr lang="cs-CZ" b="0" dirty="0" err="1" smtClean="0">
                <a:solidFill>
                  <a:schemeClr val="tx1"/>
                </a:solidFill>
              </a:rPr>
              <a:t>Countries</a:t>
            </a:r>
            <a:r>
              <a:rPr lang="cs-CZ" b="0" dirty="0" smtClean="0">
                <a:solidFill>
                  <a:schemeClr val="tx1"/>
                </a:solidFill>
              </a:rPr>
              <a:t/>
            </a:r>
            <a:br>
              <a:rPr lang="cs-CZ" b="0" dirty="0" smtClean="0">
                <a:solidFill>
                  <a:schemeClr val="tx1"/>
                </a:solidFill>
              </a:rPr>
            </a:br>
            <a:r>
              <a:rPr lang="cs-CZ" b="0" dirty="0">
                <a:solidFill>
                  <a:schemeClr val="tx1"/>
                </a:solidFill>
              </a:rPr>
              <a:t/>
            </a:r>
            <a:br>
              <a:rPr lang="cs-CZ" b="0" dirty="0">
                <a:solidFill>
                  <a:schemeClr val="tx1"/>
                </a:solidFill>
              </a:rPr>
            </a:br>
            <a:r>
              <a:rPr lang="cs-CZ" sz="1800" dirty="0" smtClean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7961248" cy="1078173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Hungary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3" y="2538484"/>
            <a:ext cx="84616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Jurisprudence: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(1)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Dealing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with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Past v.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Social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Economic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Reforms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(2)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Human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Dignity and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Fundamental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Rights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9796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7961248" cy="1078173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Hungary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3" y="2538484"/>
            <a:ext cx="84616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Two-Thirds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Majority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Fidesz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New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Changes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Resentment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against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Legal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9068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7961248" cy="1760561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in V4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Countries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4651" y="2852382"/>
            <a:ext cx="82592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Introduction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Czech Republic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Hungary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Poland</a:t>
            </a:r>
            <a:endParaRPr lang="cs-CZ" sz="3000" dirty="0" smtClean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Slovakia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Conclusion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1273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7837281" cy="1078173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Poland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4651" y="2852382"/>
            <a:ext cx="82592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Tribunal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(1985):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Government´s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Helper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New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in 1997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Case-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Law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: Rule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Law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331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7837281" cy="1078173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Poland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4651" y="2852382"/>
            <a:ext cx="82592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Kaczyński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Brothers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and CT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Civic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Platform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and CT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Current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Issues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1944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7961248" cy="1760561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in V4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Countries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4651" y="2852382"/>
            <a:ext cx="82592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Introduction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Czech Republic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Hungary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Poland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Slovakia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Conclusion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1048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4576" cy="941696"/>
          </a:xfrm>
        </p:spPr>
        <p:txBody>
          <a:bodyPr/>
          <a:lstStyle/>
          <a:p>
            <a:pPr algn="ctr"/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Slovakia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01752" y="2879677"/>
            <a:ext cx="82592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Mečiar´s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Era</a:t>
            </a:r>
          </a:p>
          <a:p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Court´s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Case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Law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: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rotecting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	Rule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Law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6502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4576" cy="941696"/>
          </a:xfrm>
        </p:spPr>
        <p:txBody>
          <a:bodyPr/>
          <a:lstStyle/>
          <a:p>
            <a:pPr algn="ctr"/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Slovakia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01752" y="2879677"/>
            <a:ext cx="82592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Accession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to EU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Court´s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Case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Law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: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Presidential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, 	and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Judiciary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Cases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0668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7961248" cy="1760561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in V4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Countries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4651" y="2852382"/>
            <a:ext cx="82592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Introduction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Czech Republic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Hungary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Poland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Slovakia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Conclusion</a:t>
            </a:r>
            <a:endParaRPr lang="cs-CZ" sz="3000" dirty="0" smtClean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3716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7961248" cy="955343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Conclusion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4651" y="2852382"/>
            <a:ext cx="82592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Common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Origins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v.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Resulting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Position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endParaRPr lang="cs-CZ" sz="3000" dirty="0" smtClean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Courts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Politics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6259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7961248" cy="1760561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in V4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Countries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4651" y="2852382"/>
            <a:ext cx="82592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Introduction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Czech Republic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Hungary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Poland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Slovakia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Conclusion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901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805217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Sources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95785" y="2183642"/>
            <a:ext cx="836721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2100" dirty="0" smtClean="0">
                <a:latin typeface="Sylfaen" panose="010A0502050306030303" pitchFamily="18" charset="0"/>
              </a:rPr>
              <a:t> </a:t>
            </a:r>
            <a:r>
              <a:rPr lang="cs-CZ" sz="2100" dirty="0" err="1" smtClean="0">
                <a:latin typeface="Sylfaen" panose="010A0502050306030303" pitchFamily="18" charset="0"/>
              </a:rPr>
              <a:t>Blokker</a:t>
            </a:r>
            <a:r>
              <a:rPr lang="cs-CZ" sz="2100" dirty="0" smtClean="0">
                <a:latin typeface="Sylfaen" panose="010A0502050306030303" pitchFamily="18" charset="0"/>
              </a:rPr>
              <a:t>, P., </a:t>
            </a:r>
            <a:r>
              <a:rPr lang="en-US" sz="2100" dirty="0">
                <a:latin typeface="Sylfaen" panose="010A0502050306030303" pitchFamily="18" charset="0"/>
              </a:rPr>
              <a:t>New Democracies in Crisis?: A Comparative </a:t>
            </a:r>
            <a:r>
              <a:rPr lang="cs-CZ" sz="2100" dirty="0" smtClean="0">
                <a:latin typeface="Sylfaen" panose="010A0502050306030303" pitchFamily="18" charset="0"/>
              </a:rPr>
              <a:t>	</a:t>
            </a:r>
            <a:r>
              <a:rPr lang="en-US" sz="2100" dirty="0" smtClean="0">
                <a:latin typeface="Sylfaen" panose="010A0502050306030303" pitchFamily="18" charset="0"/>
              </a:rPr>
              <a:t>Constitutional </a:t>
            </a:r>
            <a:r>
              <a:rPr lang="en-US" sz="2100" dirty="0">
                <a:latin typeface="Sylfaen" panose="010A0502050306030303" pitchFamily="18" charset="0"/>
              </a:rPr>
              <a:t>Study of the Czech Republic, Hungary, Poland, </a:t>
            </a:r>
            <a:r>
              <a:rPr lang="cs-CZ" sz="2100" dirty="0" smtClean="0">
                <a:latin typeface="Sylfaen" panose="010A0502050306030303" pitchFamily="18" charset="0"/>
              </a:rPr>
              <a:t>	</a:t>
            </a:r>
            <a:r>
              <a:rPr lang="en-US" sz="2100" dirty="0" smtClean="0">
                <a:latin typeface="Sylfaen" panose="010A0502050306030303" pitchFamily="18" charset="0"/>
              </a:rPr>
              <a:t>Romania </a:t>
            </a:r>
            <a:r>
              <a:rPr lang="en-US" sz="2100" dirty="0">
                <a:latin typeface="Sylfaen" panose="010A0502050306030303" pitchFamily="18" charset="0"/>
              </a:rPr>
              <a:t>and </a:t>
            </a:r>
            <a:r>
              <a:rPr lang="en-US" sz="2100" dirty="0" smtClean="0">
                <a:latin typeface="Sylfaen" panose="010A0502050306030303" pitchFamily="18" charset="0"/>
              </a:rPr>
              <a:t>Slovakia</a:t>
            </a:r>
            <a:endParaRPr lang="cs-CZ" sz="21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100" dirty="0" smtClean="0">
                <a:latin typeface="Sylfaen" panose="010A0502050306030303" pitchFamily="18" charset="0"/>
              </a:rPr>
              <a:t> </a:t>
            </a:r>
            <a:r>
              <a:rPr lang="cs-CZ" sz="2100" dirty="0" smtClean="0">
                <a:latin typeface="Sylfaen" panose="010A0502050306030303" pitchFamily="18" charset="0"/>
              </a:rPr>
              <a:t>Procházka, R., </a:t>
            </a:r>
            <a:r>
              <a:rPr lang="en-US" sz="2100" dirty="0">
                <a:latin typeface="Sylfaen" panose="010A0502050306030303" pitchFamily="18" charset="0"/>
              </a:rPr>
              <a:t>Mission Accomplished: On Founding </a:t>
            </a:r>
            <a:r>
              <a:rPr lang="en-US" sz="2100" dirty="0" smtClean="0">
                <a:latin typeface="Sylfaen" panose="010A0502050306030303" pitchFamily="18" charset="0"/>
              </a:rPr>
              <a:t>Constitutional </a:t>
            </a:r>
            <a:r>
              <a:rPr lang="cs-CZ" sz="2100" dirty="0" smtClean="0">
                <a:latin typeface="Sylfaen" panose="010A0502050306030303" pitchFamily="18" charset="0"/>
              </a:rPr>
              <a:t>	</a:t>
            </a:r>
            <a:r>
              <a:rPr lang="en-US" sz="2100" dirty="0" smtClean="0">
                <a:latin typeface="Sylfaen" panose="010A0502050306030303" pitchFamily="18" charset="0"/>
              </a:rPr>
              <a:t>Adjudication </a:t>
            </a:r>
            <a:r>
              <a:rPr lang="en-US" sz="2100" dirty="0">
                <a:latin typeface="Sylfaen" panose="010A0502050306030303" pitchFamily="18" charset="0"/>
              </a:rPr>
              <a:t>in Central </a:t>
            </a:r>
            <a:r>
              <a:rPr lang="en-US" sz="2100" dirty="0" smtClean="0">
                <a:latin typeface="Sylfaen" panose="010A0502050306030303" pitchFamily="18" charset="0"/>
              </a:rPr>
              <a:t>Europe</a:t>
            </a:r>
            <a:endParaRPr lang="cs-CZ" sz="21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100" dirty="0" smtClean="0">
                <a:latin typeface="Sylfaen" panose="010A0502050306030303" pitchFamily="18" charset="0"/>
              </a:rPr>
              <a:t> </a:t>
            </a:r>
            <a:r>
              <a:rPr lang="cs-CZ" sz="2100" dirty="0" err="1" smtClean="0">
                <a:latin typeface="Sylfaen" panose="010A0502050306030303" pitchFamily="18" charset="0"/>
              </a:rPr>
              <a:t>Puchalska</a:t>
            </a:r>
            <a:r>
              <a:rPr lang="cs-CZ" sz="2100" dirty="0" smtClean="0">
                <a:latin typeface="Sylfaen" panose="010A0502050306030303" pitchFamily="18" charset="0"/>
              </a:rPr>
              <a:t>, B., </a:t>
            </a:r>
            <a:r>
              <a:rPr lang="en-US" sz="2100" dirty="0">
                <a:latin typeface="Sylfaen" panose="010A0502050306030303" pitchFamily="18" charset="0"/>
              </a:rPr>
              <a:t>Limits to Democratic Constitutionalism in </a:t>
            </a:r>
            <a:r>
              <a:rPr lang="en-US" sz="2100" dirty="0" smtClean="0">
                <a:latin typeface="Sylfaen" panose="010A0502050306030303" pitchFamily="18" charset="0"/>
              </a:rPr>
              <a:t>Central</a:t>
            </a:r>
            <a:r>
              <a:rPr lang="cs-CZ" sz="2100" dirty="0">
                <a:latin typeface="Sylfaen" panose="010A0502050306030303" pitchFamily="18" charset="0"/>
              </a:rPr>
              <a:t> </a:t>
            </a:r>
            <a:r>
              <a:rPr lang="en-US" sz="2100" dirty="0" smtClean="0">
                <a:latin typeface="Sylfaen" panose="010A0502050306030303" pitchFamily="18" charset="0"/>
              </a:rPr>
              <a:t>and </a:t>
            </a:r>
            <a:r>
              <a:rPr lang="cs-CZ" sz="2100" dirty="0" smtClean="0">
                <a:latin typeface="Sylfaen" panose="010A0502050306030303" pitchFamily="18" charset="0"/>
              </a:rPr>
              <a:t>	</a:t>
            </a:r>
            <a:r>
              <a:rPr lang="en-US" sz="2100" dirty="0" smtClean="0">
                <a:latin typeface="Sylfaen" panose="010A0502050306030303" pitchFamily="18" charset="0"/>
              </a:rPr>
              <a:t>Eastern Europe</a:t>
            </a:r>
            <a:endParaRPr lang="cs-CZ" sz="21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100" dirty="0" smtClean="0">
                <a:latin typeface="Sylfaen" panose="010A0502050306030303" pitchFamily="18" charset="0"/>
              </a:rPr>
              <a:t> </a:t>
            </a:r>
            <a:r>
              <a:rPr lang="cs-CZ" sz="2100" dirty="0" err="1" smtClean="0">
                <a:latin typeface="Sylfaen" panose="010A0502050306030303" pitchFamily="18" charset="0"/>
              </a:rPr>
              <a:t>Sadurski</a:t>
            </a:r>
            <a:r>
              <a:rPr lang="cs-CZ" sz="2100" dirty="0" smtClean="0">
                <a:latin typeface="Sylfaen" panose="010A0502050306030303" pitchFamily="18" charset="0"/>
              </a:rPr>
              <a:t>, W., </a:t>
            </a:r>
            <a:r>
              <a:rPr lang="en-US" sz="2100" dirty="0" smtClean="0">
                <a:latin typeface="Sylfaen" panose="010A0502050306030303" pitchFamily="18" charset="0"/>
              </a:rPr>
              <a:t>Rights </a:t>
            </a:r>
            <a:r>
              <a:rPr lang="en-US" sz="2100" dirty="0">
                <a:latin typeface="Sylfaen" panose="010A0502050306030303" pitchFamily="18" charset="0"/>
              </a:rPr>
              <a:t>Before Courts: A Study of Constitutional </a:t>
            </a:r>
            <a:r>
              <a:rPr lang="en-US" sz="2100" dirty="0" smtClean="0">
                <a:latin typeface="Sylfaen" panose="010A0502050306030303" pitchFamily="18" charset="0"/>
              </a:rPr>
              <a:t>Courts </a:t>
            </a:r>
            <a:r>
              <a:rPr lang="cs-CZ" sz="2100" dirty="0" smtClean="0">
                <a:latin typeface="Sylfaen" panose="010A0502050306030303" pitchFamily="18" charset="0"/>
              </a:rPr>
              <a:t>	</a:t>
            </a:r>
            <a:r>
              <a:rPr lang="en-US" sz="2100" dirty="0" smtClean="0">
                <a:latin typeface="Sylfaen" panose="010A0502050306030303" pitchFamily="18" charset="0"/>
              </a:rPr>
              <a:t>in </a:t>
            </a:r>
            <a:r>
              <a:rPr lang="en-US" sz="2100" dirty="0" err="1">
                <a:latin typeface="Sylfaen" panose="010A0502050306030303" pitchFamily="18" charset="0"/>
              </a:rPr>
              <a:t>Postcommunist</a:t>
            </a:r>
            <a:r>
              <a:rPr lang="en-US" sz="2100" dirty="0">
                <a:latin typeface="Sylfaen" panose="010A0502050306030303" pitchFamily="18" charset="0"/>
              </a:rPr>
              <a:t> States of Central and Eastern </a:t>
            </a:r>
            <a:r>
              <a:rPr lang="cs-CZ" sz="2100" dirty="0" smtClean="0">
                <a:latin typeface="Sylfaen" panose="010A0502050306030303" pitchFamily="18" charset="0"/>
              </a:rPr>
              <a:t>	</a:t>
            </a:r>
            <a:r>
              <a:rPr lang="en-US" sz="2100" dirty="0" smtClean="0">
                <a:latin typeface="Sylfaen" panose="010A0502050306030303" pitchFamily="18" charset="0"/>
              </a:rPr>
              <a:t>Europe</a:t>
            </a:r>
            <a:endParaRPr lang="cs-CZ" sz="21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100" dirty="0" smtClean="0">
                <a:latin typeface="Sylfaen" panose="010A0502050306030303" pitchFamily="18" charset="0"/>
              </a:rPr>
              <a:t> </a:t>
            </a:r>
            <a:r>
              <a:rPr lang="cs-CZ" sz="2100" dirty="0" err="1" smtClean="0">
                <a:latin typeface="Sylfaen" panose="010A0502050306030303" pitchFamily="18" charset="0"/>
              </a:rPr>
              <a:t>Sadurski</a:t>
            </a:r>
            <a:r>
              <a:rPr lang="cs-CZ" sz="2100" dirty="0" smtClean="0">
                <a:latin typeface="Sylfaen" panose="010A0502050306030303" pitchFamily="18" charset="0"/>
              </a:rPr>
              <a:t>, W., </a:t>
            </a:r>
            <a:r>
              <a:rPr lang="cs-CZ" sz="2100" dirty="0" err="1" smtClean="0">
                <a:latin typeface="Sylfaen" panose="010A0502050306030303" pitchFamily="18" charset="0"/>
              </a:rPr>
              <a:t>Febbrajo</a:t>
            </a:r>
            <a:r>
              <a:rPr lang="cs-CZ" sz="2100" dirty="0" smtClean="0">
                <a:latin typeface="Sylfaen" panose="010A0502050306030303" pitchFamily="18" charset="0"/>
              </a:rPr>
              <a:t>, A., </a:t>
            </a:r>
            <a:r>
              <a:rPr lang="en-US" sz="2100" dirty="0">
                <a:latin typeface="Sylfaen" panose="010A0502050306030303" pitchFamily="18" charset="0"/>
              </a:rPr>
              <a:t>Central and Eastern Europe After </a:t>
            </a:r>
            <a:r>
              <a:rPr lang="cs-CZ" sz="2100" dirty="0" smtClean="0">
                <a:latin typeface="Sylfaen" panose="010A0502050306030303" pitchFamily="18" charset="0"/>
              </a:rPr>
              <a:t>	</a:t>
            </a:r>
            <a:r>
              <a:rPr lang="en-US" sz="2100" dirty="0" smtClean="0">
                <a:latin typeface="Sylfaen" panose="010A0502050306030303" pitchFamily="18" charset="0"/>
              </a:rPr>
              <a:t>Transition</a:t>
            </a:r>
            <a:r>
              <a:rPr lang="en-US" sz="2100" dirty="0">
                <a:latin typeface="Sylfaen" panose="010A0502050306030303" pitchFamily="18" charset="0"/>
              </a:rPr>
              <a:t>: Towards a New Socio-legal </a:t>
            </a:r>
            <a:r>
              <a:rPr lang="en-US" sz="2100" dirty="0" smtClean="0">
                <a:latin typeface="Sylfaen" panose="010A0502050306030303" pitchFamily="18" charset="0"/>
              </a:rPr>
              <a:t>Semantics</a:t>
            </a:r>
            <a:endParaRPr lang="cs-CZ" sz="2100" dirty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100" dirty="0" smtClean="0">
                <a:latin typeface="Sylfaen" panose="010A0502050306030303" pitchFamily="18" charset="0"/>
              </a:rPr>
              <a:t> </a:t>
            </a:r>
            <a:r>
              <a:rPr lang="cs-CZ" sz="2100" dirty="0" err="1" smtClean="0">
                <a:latin typeface="Sylfaen" panose="010A0502050306030303" pitchFamily="18" charset="0"/>
              </a:rPr>
              <a:t>Skapska</a:t>
            </a:r>
            <a:r>
              <a:rPr lang="cs-CZ" sz="2100" dirty="0" smtClean="0">
                <a:latin typeface="Sylfaen" panose="010A0502050306030303" pitchFamily="18" charset="0"/>
              </a:rPr>
              <a:t>, G., </a:t>
            </a:r>
            <a:r>
              <a:rPr lang="en-US" sz="2100" dirty="0">
                <a:latin typeface="Sylfaen" panose="010A0502050306030303" pitchFamily="18" charset="0"/>
              </a:rPr>
              <a:t>From 'Civil Society' to 'Europe'</a:t>
            </a:r>
          </a:p>
          <a:p>
            <a:pPr defTabSz="288000"/>
            <a:endParaRPr lang="en-US" sz="2000" b="1" dirty="0"/>
          </a:p>
          <a:p>
            <a:pPr defTabSz="288000">
              <a:buFont typeface="Wingdings" pitchFamily="2" charset="2"/>
              <a:buChar char="§"/>
            </a:pPr>
            <a:endParaRPr lang="en-US" sz="2000" b="1" dirty="0"/>
          </a:p>
          <a:p>
            <a:pPr defTabSz="288000">
              <a:buFont typeface="Wingdings" pitchFamily="2" charset="2"/>
              <a:buChar char="§"/>
            </a:pPr>
            <a:endParaRPr lang="cs-CZ" sz="2000" dirty="0" smtClean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59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7961248" cy="1760561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in V4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Countries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4651" y="2852382"/>
            <a:ext cx="82592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Introduction</a:t>
            </a: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Czech Republic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Hungary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Poland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Slovakia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Conclusion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520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1064526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Introduction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09432" y="2770496"/>
            <a:ext cx="841384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For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or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Against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Democracy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Legal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Constitutionalism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, and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Crisis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Courts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until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Accession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to EU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541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7961248" cy="1760561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in V4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Countries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4651" y="2852382"/>
            <a:ext cx="82592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Introduction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Czech Republic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Hungary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Poland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Slovakia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Conclusion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881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7961248" cy="1009935"/>
          </a:xfrm>
        </p:spPr>
        <p:txBody>
          <a:bodyPr/>
          <a:lstStyle/>
          <a:p>
            <a:pPr algn="ctr"/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Czech Republic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59558" y="2702258"/>
            <a:ext cx="843431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Value-Oriented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State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–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Material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Rechtsstaat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– 	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Formal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Rechtsstaat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–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Fundamental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Rights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322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7961248" cy="1009935"/>
          </a:xfrm>
        </p:spPr>
        <p:txBody>
          <a:bodyPr/>
          <a:lstStyle/>
          <a:p>
            <a:pPr algn="ctr"/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Czech Republic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59558" y="2702258"/>
            <a:ext cx="843431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First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(1993-2003) and Second (2003-2013)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Terms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: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(1) agenda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(2)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comparison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829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7961248" cy="1760561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in V4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Countries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4651" y="2852382"/>
            <a:ext cx="82592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Introduction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Czech Republic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Hungary</a:t>
            </a:r>
            <a:endParaRPr lang="cs-CZ" sz="3000" dirty="0" smtClean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Poland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Slovakia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Conclusion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3197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7961248" cy="1078173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Hungary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3" y="2538484"/>
            <a:ext cx="84616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Democracy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by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Judiciary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CC: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G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uardian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Tranformation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Future-Oriented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or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Prospective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Constitutionalism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4924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3226</TotalTime>
  <Words>449</Words>
  <Application>Microsoft Office PowerPoint</Application>
  <PresentationFormat>Předvádění na obrazovce (4:3)</PresentationFormat>
  <Paragraphs>179</Paragraphs>
  <Slides>20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20</vt:i4>
      </vt:variant>
    </vt:vector>
  </HeadingPairs>
  <TitlesOfParts>
    <vt:vector size="29" baseType="lpstr">
      <vt:lpstr>Arial</vt:lpstr>
      <vt:lpstr>Calibri</vt:lpstr>
      <vt:lpstr>Sylfaen</vt:lpstr>
      <vt:lpstr>Tahoma</vt:lpstr>
      <vt:lpstr>Times New Roman</vt:lpstr>
      <vt:lpstr>Wingdings</vt:lpstr>
      <vt:lpstr>Prezentace_MU_CZ</vt:lpstr>
      <vt:lpstr>1_Směsi</vt:lpstr>
      <vt:lpstr>2_Směsi</vt:lpstr>
      <vt:lpstr> Constitutionalism  Constitutionalism in V4 Countries  Jiří Baroš</vt:lpstr>
      <vt:lpstr>Constitutionalism in V4 Countries</vt:lpstr>
      <vt:lpstr>Constitutionalism in V4 Countries</vt:lpstr>
      <vt:lpstr>Introduction</vt:lpstr>
      <vt:lpstr>Constitutionalism in V4 Countries</vt:lpstr>
      <vt:lpstr>Czech Republic</vt:lpstr>
      <vt:lpstr>Czech Republic</vt:lpstr>
      <vt:lpstr>Constitutionalism in V4 Countries</vt:lpstr>
      <vt:lpstr>Hungary</vt:lpstr>
      <vt:lpstr>Hungary</vt:lpstr>
      <vt:lpstr>Hungary</vt:lpstr>
      <vt:lpstr>Constitutionalism in V4 Countries</vt:lpstr>
      <vt:lpstr>Poland</vt:lpstr>
      <vt:lpstr>Poland</vt:lpstr>
      <vt:lpstr>Constitutionalism in V4 Countries</vt:lpstr>
      <vt:lpstr>Slovakia</vt:lpstr>
      <vt:lpstr>Slovakia</vt:lpstr>
      <vt:lpstr>Constitutionalism in V4 Countries</vt:lpstr>
      <vt:lpstr>Conclusion</vt:lpstr>
      <vt:lpstr>Sources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185</cp:revision>
  <cp:lastPrinted>2014-10-15T14:35:53Z</cp:lastPrinted>
  <dcterms:created xsi:type="dcterms:W3CDTF">2013-12-10T20:26:31Z</dcterms:created>
  <dcterms:modified xsi:type="dcterms:W3CDTF">2016-05-15T19:12:58Z</dcterms:modified>
</cp:coreProperties>
</file>