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7" r:id="rId16"/>
    <p:sldId id="280" r:id="rId17"/>
    <p:sldId id="281" r:id="rId18"/>
    <p:sldId id="282" r:id="rId19"/>
    <p:sldId id="286" r:id="rId20"/>
    <p:sldId id="283" r:id="rId21"/>
    <p:sldId id="284" r:id="rId22"/>
    <p:sldId id="285" r:id="rId23"/>
    <p:sldId id="288" r:id="rId24"/>
    <p:sldId id="289" r:id="rId25"/>
    <p:sldId id="291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Hárok1!$F$1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17543863402944196"/>
                  <c:y val="-0.2317881304555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Refugee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crisis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762234533702678"/>
                      <c:h val="0.12553927447810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D8B-4439-9374-471AA320BA01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Hárok1!$E$2:$E$34</c:f>
              <c:strCache>
                <c:ptCount val="33"/>
                <c:pt idx="0">
                  <c:v>5/12</c:v>
                </c:pt>
                <c:pt idx="1">
                  <c:v>6/12</c:v>
                </c:pt>
                <c:pt idx="2">
                  <c:v>8/12</c:v>
                </c:pt>
                <c:pt idx="3">
                  <c:v>9/12</c:v>
                </c:pt>
                <c:pt idx="4">
                  <c:v>11/12</c:v>
                </c:pt>
                <c:pt idx="5">
                  <c:v>12/12</c:v>
                </c:pt>
                <c:pt idx="6">
                  <c:v>1/13</c:v>
                </c:pt>
                <c:pt idx="7">
                  <c:v>2/13</c:v>
                </c:pt>
                <c:pt idx="8">
                  <c:v>3/13</c:v>
                </c:pt>
                <c:pt idx="9">
                  <c:v>4/13</c:v>
                </c:pt>
                <c:pt idx="10">
                  <c:v>5/13</c:v>
                </c:pt>
                <c:pt idx="11">
                  <c:v>10/13</c:v>
                </c:pt>
                <c:pt idx="12">
                  <c:v>1/14</c:v>
                </c:pt>
                <c:pt idx="13">
                  <c:v>5/14</c:v>
                </c:pt>
                <c:pt idx="14">
                  <c:v>6/14</c:v>
                </c:pt>
                <c:pt idx="15">
                  <c:v>7/14</c:v>
                </c:pt>
                <c:pt idx="16">
                  <c:v>8/14</c:v>
                </c:pt>
                <c:pt idx="17">
                  <c:v>9/14</c:v>
                </c:pt>
                <c:pt idx="18">
                  <c:v>10/14</c:v>
                </c:pt>
                <c:pt idx="19">
                  <c:v>11/14</c:v>
                </c:pt>
                <c:pt idx="20">
                  <c:v>12/14</c:v>
                </c:pt>
                <c:pt idx="21">
                  <c:v>2/15</c:v>
                </c:pt>
                <c:pt idx="22">
                  <c:v>3/15</c:v>
                </c:pt>
                <c:pt idx="23">
                  <c:v>4/15</c:v>
                </c:pt>
                <c:pt idx="24">
                  <c:v>5/15</c:v>
                </c:pt>
                <c:pt idx="25">
                  <c:v>7/15</c:v>
                </c:pt>
                <c:pt idx="26">
                  <c:v>9/15</c:v>
                </c:pt>
                <c:pt idx="27">
                  <c:v>10/15</c:v>
                </c:pt>
                <c:pt idx="28">
                  <c:v>11/15</c:v>
                </c:pt>
                <c:pt idx="29">
                  <c:v>12/15</c:v>
                </c:pt>
                <c:pt idx="30">
                  <c:v>1/16</c:v>
                </c:pt>
                <c:pt idx="31">
                  <c:v>2/16</c:v>
                </c:pt>
                <c:pt idx="32">
                  <c:v>3/16</c:v>
                </c:pt>
              </c:strCache>
            </c:strRef>
          </c:cat>
          <c:val>
            <c:numRef>
              <c:f>Hárok1!$F$2:$F$34</c:f>
              <c:numCache>
                <c:formatCode>General</c:formatCode>
                <c:ptCount val="33"/>
                <c:pt idx="0">
                  <c:v>46.3</c:v>
                </c:pt>
                <c:pt idx="1">
                  <c:v>42.3</c:v>
                </c:pt>
                <c:pt idx="2">
                  <c:v>41.4</c:v>
                </c:pt>
                <c:pt idx="3">
                  <c:v>42</c:v>
                </c:pt>
                <c:pt idx="4">
                  <c:v>37.799999999999997</c:v>
                </c:pt>
                <c:pt idx="5">
                  <c:v>37</c:v>
                </c:pt>
                <c:pt idx="6">
                  <c:v>36.9</c:v>
                </c:pt>
                <c:pt idx="7">
                  <c:v>34.6</c:v>
                </c:pt>
                <c:pt idx="8">
                  <c:v>36.799999999999997</c:v>
                </c:pt>
                <c:pt idx="9">
                  <c:v>39</c:v>
                </c:pt>
                <c:pt idx="10">
                  <c:v>40.799999999999997</c:v>
                </c:pt>
                <c:pt idx="11">
                  <c:v>35.5</c:v>
                </c:pt>
                <c:pt idx="12">
                  <c:v>38.1</c:v>
                </c:pt>
                <c:pt idx="13">
                  <c:v>34.6</c:v>
                </c:pt>
                <c:pt idx="14">
                  <c:v>32.200000000000003</c:v>
                </c:pt>
                <c:pt idx="15">
                  <c:v>36.799999999999997</c:v>
                </c:pt>
                <c:pt idx="16">
                  <c:v>37.799999999999997</c:v>
                </c:pt>
                <c:pt idx="17">
                  <c:v>33.6</c:v>
                </c:pt>
                <c:pt idx="18">
                  <c:v>35.4</c:v>
                </c:pt>
                <c:pt idx="19">
                  <c:v>34</c:v>
                </c:pt>
                <c:pt idx="20">
                  <c:v>34.200000000000003</c:v>
                </c:pt>
                <c:pt idx="21">
                  <c:v>35.5</c:v>
                </c:pt>
                <c:pt idx="22">
                  <c:v>37.4</c:v>
                </c:pt>
                <c:pt idx="23">
                  <c:v>33.200000000000003</c:v>
                </c:pt>
                <c:pt idx="24">
                  <c:v>35.299999999999997</c:v>
                </c:pt>
                <c:pt idx="25">
                  <c:v>34.6</c:v>
                </c:pt>
                <c:pt idx="26">
                  <c:v>37.700000000000003</c:v>
                </c:pt>
                <c:pt idx="27">
                  <c:v>39.1</c:v>
                </c:pt>
                <c:pt idx="28">
                  <c:v>39</c:v>
                </c:pt>
                <c:pt idx="29">
                  <c:v>38.4</c:v>
                </c:pt>
                <c:pt idx="30">
                  <c:v>34.1</c:v>
                </c:pt>
                <c:pt idx="31">
                  <c:v>34.6</c:v>
                </c:pt>
                <c:pt idx="32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B-4439-9374-471AA320B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211176"/>
        <c:axId val="445211504"/>
      </c:lineChart>
      <c:catAx>
        <c:axId val="44521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504"/>
        <c:crosses val="autoZero"/>
        <c:auto val="1"/>
        <c:lblAlgn val="ctr"/>
        <c:lblOffset val="100"/>
        <c:noMultiLvlLbl val="0"/>
      </c:catAx>
      <c:valAx>
        <c:axId val="44521150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Hárok2!$C$1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9-41AF-BFE2-DB23C69ED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9-41AF-BFE2-DB23C69ED020}"/>
              </c:ext>
            </c:extLst>
          </c:dPt>
          <c:dPt>
            <c:idx val="2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9-41AF-BFE2-DB23C69ED020}"/>
              </c:ext>
            </c:extLst>
          </c:dPt>
          <c:dPt>
            <c:idx val="3"/>
            <c:invertIfNegative val="0"/>
            <c:bubble3D val="0"/>
            <c:spPr>
              <a:solidFill>
                <a:srgbClr val="5334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9-41AF-BFE2-DB23C69ED02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9-41AF-BFE2-DB23C69ED02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9-41AF-BFE2-DB23C69ED02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79-41AF-BFE2-DB23C69ED02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79-41AF-BFE2-DB23C69ED020}"/>
              </c:ext>
            </c:extLst>
          </c:dPt>
          <c:cat>
            <c:strRef>
              <c:f>Hárok2!$B$2:$B$9</c:f>
              <c:strCache>
                <c:ptCount val="8"/>
                <c:pt idx="0">
                  <c:v>SMER-SD</c:v>
                </c:pt>
                <c:pt idx="1">
                  <c:v>SaS</c:v>
                </c:pt>
                <c:pt idx="2">
                  <c:v>OLaNO</c:v>
                </c:pt>
                <c:pt idx="3">
                  <c:v>SNS</c:v>
                </c:pt>
                <c:pt idx="4">
                  <c:v>LSNS</c:v>
                </c:pt>
                <c:pt idx="5">
                  <c:v>We are Family</c:v>
                </c:pt>
                <c:pt idx="6">
                  <c:v>Most-Hid</c:v>
                </c:pt>
                <c:pt idx="7">
                  <c:v>Network</c:v>
                </c:pt>
              </c:strCache>
            </c:strRef>
          </c:cat>
          <c:val>
            <c:numRef>
              <c:f>Hárok2!$C$2:$C$9</c:f>
              <c:numCache>
                <c:formatCode>General</c:formatCode>
                <c:ptCount val="8"/>
                <c:pt idx="0">
                  <c:v>28.3</c:v>
                </c:pt>
                <c:pt idx="1">
                  <c:v>12.1</c:v>
                </c:pt>
                <c:pt idx="2">
                  <c:v>11</c:v>
                </c:pt>
                <c:pt idx="3">
                  <c:v>8.6</c:v>
                </c:pt>
                <c:pt idx="4">
                  <c:v>8</c:v>
                </c:pt>
                <c:pt idx="5">
                  <c:v>6.6</c:v>
                </c:pt>
                <c:pt idx="6">
                  <c:v>6.5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79-41AF-BFE2-DB23C69E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231184"/>
        <c:axId val="445233152"/>
      </c:barChart>
      <c:catAx>
        <c:axId val="445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3152"/>
        <c:crosses val="autoZero"/>
        <c:auto val="1"/>
        <c:lblAlgn val="ctr"/>
        <c:lblOffset val="100"/>
        <c:noMultiLvlLbl val="0"/>
      </c:catAx>
      <c:valAx>
        <c:axId val="445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0.12850937004760532"/>
                  <c:y val="0.160619803476946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Murder of </a:t>
                    </a:r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Kuciak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69948596283115"/>
                      <c:h val="0.15541033561281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951-45EE-844D-66CDC4D70EB9}"/>
                </c:ext>
              </c:extLst>
            </c:dLbl>
            <c:dLbl>
              <c:idx val="35"/>
              <c:layout>
                <c:manualLayout>
                  <c:x val="-2.4456521739130436E-2"/>
                  <c:y val="-0.322509995776011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 dirty="0">
                        <a:solidFill>
                          <a:schemeClr val="tx1"/>
                        </a:solidFill>
                      </a:rPr>
                      <a:t>2020</a:t>
                    </a:r>
                    <a:r>
                      <a:rPr lang="en-US" sz="1400" b="1" baseline="0" noProof="0" dirty="0">
                        <a:solidFill>
                          <a:schemeClr val="tx1"/>
                        </a:solidFill>
                      </a:rPr>
                      <a:t> Election</a:t>
                    </a:r>
                    <a:endParaRPr lang="en-US" sz="1400" b="1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460144927536233"/>
                      <c:h val="0.14336831567669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951-45EE-844D-66CDC4D70EB9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Hárok3!$A$2:$A$37</c:f>
              <c:strCache>
                <c:ptCount val="36"/>
                <c:pt idx="0">
                  <c:v>3/16</c:v>
                </c:pt>
                <c:pt idx="1">
                  <c:v>5/16</c:v>
                </c:pt>
                <c:pt idx="2">
                  <c:v>6/16</c:v>
                </c:pt>
                <c:pt idx="3">
                  <c:v>8/16</c:v>
                </c:pt>
                <c:pt idx="4">
                  <c:v>9/16</c:v>
                </c:pt>
                <c:pt idx="5">
                  <c:v>10/16</c:v>
                </c:pt>
                <c:pt idx="6">
                  <c:v>11/16</c:v>
                </c:pt>
                <c:pt idx="7">
                  <c:v>1/17</c:v>
                </c:pt>
                <c:pt idx="8">
                  <c:v>2/17</c:v>
                </c:pt>
                <c:pt idx="9">
                  <c:v>4/17</c:v>
                </c:pt>
                <c:pt idx="10">
                  <c:v>6/17</c:v>
                </c:pt>
                <c:pt idx="11">
                  <c:v>7/17</c:v>
                </c:pt>
                <c:pt idx="12">
                  <c:v>9/17</c:v>
                </c:pt>
                <c:pt idx="13">
                  <c:v>10/17</c:v>
                </c:pt>
                <c:pt idx="14">
                  <c:v>11/17</c:v>
                </c:pt>
                <c:pt idx="15">
                  <c:v>1/18</c:v>
                </c:pt>
                <c:pt idx="16">
                  <c:v>3/18</c:v>
                </c:pt>
                <c:pt idx="17">
                  <c:v>4/18</c:v>
                </c:pt>
                <c:pt idx="18">
                  <c:v>6/18</c:v>
                </c:pt>
                <c:pt idx="19">
                  <c:v>8/18</c:v>
                </c:pt>
                <c:pt idx="20">
                  <c:v>9/18</c:v>
                </c:pt>
                <c:pt idx="21">
                  <c:v>11/18</c:v>
                </c:pt>
                <c:pt idx="22">
                  <c:v>12/18</c:v>
                </c:pt>
                <c:pt idx="23">
                  <c:v>1/19</c:v>
                </c:pt>
                <c:pt idx="24">
                  <c:v>2/19</c:v>
                </c:pt>
                <c:pt idx="25">
                  <c:v>3/19</c:v>
                </c:pt>
                <c:pt idx="26">
                  <c:v>4/19</c:v>
                </c:pt>
                <c:pt idx="27">
                  <c:v>6/19</c:v>
                </c:pt>
                <c:pt idx="28">
                  <c:v>8/19</c:v>
                </c:pt>
                <c:pt idx="29">
                  <c:v>9/19</c:v>
                </c:pt>
                <c:pt idx="30">
                  <c:v>10/19</c:v>
                </c:pt>
                <c:pt idx="31">
                  <c:v>11/19</c:v>
                </c:pt>
                <c:pt idx="32">
                  <c:v>12/19</c:v>
                </c:pt>
                <c:pt idx="33">
                  <c:v>1/20</c:v>
                </c:pt>
                <c:pt idx="34">
                  <c:v>2/20</c:v>
                </c:pt>
                <c:pt idx="35">
                  <c:v>3/20</c:v>
                </c:pt>
              </c:strCache>
            </c:strRef>
          </c:cat>
          <c:val>
            <c:numRef>
              <c:f>Hárok3!$B$2:$B$37</c:f>
              <c:numCache>
                <c:formatCode>General</c:formatCode>
                <c:ptCount val="36"/>
                <c:pt idx="0">
                  <c:v>28.3</c:v>
                </c:pt>
                <c:pt idx="1">
                  <c:v>28.7</c:v>
                </c:pt>
                <c:pt idx="2">
                  <c:v>26.4</c:v>
                </c:pt>
                <c:pt idx="3">
                  <c:v>27</c:v>
                </c:pt>
                <c:pt idx="4">
                  <c:v>27.7</c:v>
                </c:pt>
                <c:pt idx="5">
                  <c:v>26.9</c:v>
                </c:pt>
                <c:pt idx="6">
                  <c:v>23.3</c:v>
                </c:pt>
                <c:pt idx="7">
                  <c:v>27.9</c:v>
                </c:pt>
                <c:pt idx="8">
                  <c:v>25.5</c:v>
                </c:pt>
                <c:pt idx="9">
                  <c:v>26.6</c:v>
                </c:pt>
                <c:pt idx="10">
                  <c:v>26.2</c:v>
                </c:pt>
                <c:pt idx="11">
                  <c:v>26.4</c:v>
                </c:pt>
                <c:pt idx="12">
                  <c:v>26</c:v>
                </c:pt>
                <c:pt idx="13">
                  <c:v>26.2</c:v>
                </c:pt>
                <c:pt idx="14">
                  <c:v>24.8</c:v>
                </c:pt>
                <c:pt idx="15">
                  <c:v>25.5</c:v>
                </c:pt>
                <c:pt idx="16">
                  <c:v>20.2</c:v>
                </c:pt>
                <c:pt idx="17">
                  <c:v>20.5</c:v>
                </c:pt>
                <c:pt idx="18">
                  <c:v>21.7</c:v>
                </c:pt>
                <c:pt idx="19">
                  <c:v>20.7</c:v>
                </c:pt>
                <c:pt idx="20">
                  <c:v>22.4</c:v>
                </c:pt>
                <c:pt idx="21">
                  <c:v>20.9</c:v>
                </c:pt>
                <c:pt idx="22">
                  <c:v>21.7</c:v>
                </c:pt>
                <c:pt idx="23">
                  <c:v>22.5</c:v>
                </c:pt>
                <c:pt idx="24">
                  <c:v>21.2</c:v>
                </c:pt>
                <c:pt idx="25">
                  <c:v>22.4</c:v>
                </c:pt>
                <c:pt idx="26">
                  <c:v>19</c:v>
                </c:pt>
                <c:pt idx="27">
                  <c:v>19.7</c:v>
                </c:pt>
                <c:pt idx="28">
                  <c:v>21.8</c:v>
                </c:pt>
                <c:pt idx="29">
                  <c:v>21.7</c:v>
                </c:pt>
                <c:pt idx="30">
                  <c:v>22</c:v>
                </c:pt>
                <c:pt idx="31">
                  <c:v>20</c:v>
                </c:pt>
                <c:pt idx="32">
                  <c:v>19.600000000000001</c:v>
                </c:pt>
                <c:pt idx="33">
                  <c:v>18.7</c:v>
                </c:pt>
                <c:pt idx="34">
                  <c:v>17</c:v>
                </c:pt>
                <c:pt idx="35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1-45EE-844D-66CDC4D70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199800"/>
        <c:axId val="436195536"/>
      </c:lineChart>
      <c:catAx>
        <c:axId val="4361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5536"/>
        <c:crosses val="autoZero"/>
        <c:auto val="1"/>
        <c:lblAlgn val="ctr"/>
        <c:lblOffset val="100"/>
        <c:noMultiLvlLbl val="0"/>
      </c:catAx>
      <c:valAx>
        <c:axId val="436195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5.0925925925925923E-2"/>
          <c:w val="0.90286351706036749"/>
          <c:h val="0.59771139458737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Hárok4!$A$2:$A$11</c:f>
              <c:strCache>
                <c:ptCount val="10"/>
                <c:pt idx="0">
                  <c:v>OLaNO</c:v>
                </c:pt>
                <c:pt idx="1">
                  <c:v>PS-Together</c:v>
                </c:pt>
                <c:pt idx="2">
                  <c:v>SaS</c:v>
                </c:pt>
                <c:pt idx="3">
                  <c:v>SMER-SD</c:v>
                </c:pt>
                <c:pt idx="4">
                  <c:v>For the People</c:v>
                </c:pt>
                <c:pt idx="5">
                  <c:v>We are Family</c:v>
                </c:pt>
                <c:pt idx="6">
                  <c:v>LSNS</c:v>
                </c:pt>
                <c:pt idx="7">
                  <c:v>KDH</c:v>
                </c:pt>
                <c:pt idx="8">
                  <c:v>SNS</c:v>
                </c:pt>
                <c:pt idx="9">
                  <c:v>Most-Hid</c:v>
                </c:pt>
              </c:strCache>
            </c:strRef>
          </c:cat>
          <c:val>
            <c:numRef>
              <c:f>Hárok4!$B$2:$B$11</c:f>
              <c:numCache>
                <c:formatCode>General</c:formatCode>
                <c:ptCount val="10"/>
                <c:pt idx="0">
                  <c:v>37</c:v>
                </c:pt>
                <c:pt idx="1">
                  <c:v>25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2-42C6-ADCD-5FCC95B15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195432"/>
        <c:axId val="445198056"/>
      </c:barChart>
      <c:catAx>
        <c:axId val="4451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8056"/>
        <c:crosses val="autoZero"/>
        <c:auto val="1"/>
        <c:lblAlgn val="ctr"/>
        <c:lblOffset val="100"/>
        <c:noMultiLvlLbl val="0"/>
      </c:catAx>
      <c:valAx>
        <c:axId val="44519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Hárok5!$B$1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4-4AA3-8DD5-DCECAC56379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4-4AA3-8DD5-DCECAC56379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4-4AA3-8DD5-DCECAC5637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4-4AA3-8DD5-DCECAC5637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4-4AA3-8DD5-DCECAC56379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4-4AA3-8DD5-DCECAC5637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4-4AA3-8DD5-DCECAC56379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564-4AA3-8DD5-DCECAC56379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564-4AA3-8DD5-DCECAC56379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64-4AA3-8DD5-DCECAC5637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564-4AA3-8DD5-DCECAC56379D}"/>
              </c:ext>
            </c:extLst>
          </c:dPt>
          <c:cat>
            <c:strRef>
              <c:f>Hárok5!$A$2:$A$12</c:f>
              <c:strCache>
                <c:ptCount val="11"/>
                <c:pt idx="0">
                  <c:v>OLaNO</c:v>
                </c:pt>
                <c:pt idx="1">
                  <c:v>SMER-SD</c:v>
                </c:pt>
                <c:pt idx="2">
                  <c:v>We are Family</c:v>
                </c:pt>
                <c:pt idx="3">
                  <c:v>LSNS</c:v>
                </c:pt>
                <c:pt idx="4">
                  <c:v>SaS</c:v>
                </c:pt>
                <c:pt idx="5">
                  <c:v>For the People</c:v>
                </c:pt>
                <c:pt idx="6">
                  <c:v>PS - Together</c:v>
                </c:pt>
                <c:pt idx="7">
                  <c:v>KDH</c:v>
                </c:pt>
                <c:pt idx="8">
                  <c:v>MKO-MKS</c:v>
                </c:pt>
                <c:pt idx="9">
                  <c:v>SNS</c:v>
                </c:pt>
                <c:pt idx="10">
                  <c:v>Most-Hid</c:v>
                </c:pt>
              </c:strCache>
            </c:strRef>
          </c:cat>
          <c:val>
            <c:numRef>
              <c:f>Hárok5!$B$2:$B$12</c:f>
              <c:numCache>
                <c:formatCode>General</c:formatCode>
                <c:ptCount val="11"/>
                <c:pt idx="0">
                  <c:v>25.02</c:v>
                </c:pt>
                <c:pt idx="1">
                  <c:v>18.29</c:v>
                </c:pt>
                <c:pt idx="2">
                  <c:v>8.24</c:v>
                </c:pt>
                <c:pt idx="3">
                  <c:v>7.97</c:v>
                </c:pt>
                <c:pt idx="4">
                  <c:v>6.22</c:v>
                </c:pt>
                <c:pt idx="5">
                  <c:v>5.77</c:v>
                </c:pt>
                <c:pt idx="6">
                  <c:v>6.96</c:v>
                </c:pt>
                <c:pt idx="7">
                  <c:v>4.6500000000000004</c:v>
                </c:pt>
                <c:pt idx="8">
                  <c:v>3.9</c:v>
                </c:pt>
                <c:pt idx="9">
                  <c:v>3.16</c:v>
                </c:pt>
                <c:pt idx="10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64-4AA3-8DD5-DCECAC56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83400"/>
        <c:axId val="436184384"/>
      </c:barChart>
      <c:catAx>
        <c:axId val="43618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4384"/>
        <c:crosses val="autoZero"/>
        <c:auto val="1"/>
        <c:lblAlgn val="ctr"/>
        <c:lblOffset val="100"/>
        <c:noMultiLvlLbl val="0"/>
      </c:catAx>
      <c:valAx>
        <c:axId val="4361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0.17049</cdr:x>
      <cdr:y>0.84557</cdr:y>
    </cdr:from>
    <cdr:to>
      <cdr:x>0.24084</cdr:x>
      <cdr:y>0.98919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2BBDFAF-AFFA-461E-802F-B9E7D46DC3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2841" y="4355315"/>
          <a:ext cx="830546" cy="7397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29FA1-57A8-46E2-B152-1590B4AB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07E12D-CD81-42B7-9B7D-3105AADC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1141B4-7062-4DFB-95AE-0A0931E3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02CEF-4626-474C-9444-E7EFCC45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C03639-2FAC-4D34-887F-FDA08DFF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05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F3020-F5C3-4E99-9126-EA2D16D9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288E7B-A8C6-4E59-AE0E-95126C91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D4F22B-1CEF-4C3B-AF95-81958FFF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0D4412-99EF-436A-8AF5-7D4C822D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4F04F-1A01-4F46-87F3-E7D4C35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7F018B-B4B2-42B1-BCB1-8C44FF9E7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757F889-784D-4950-86EE-D740BB8E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2144D9-565C-4669-BB75-109A6774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C5F8A9-A499-400B-B656-E28ADAE6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DCD45-8D59-47AE-B9E9-DF7B9D0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1F4AC-0CF4-4DD6-A0F2-BA81249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6329E-5DF2-4C27-AA9D-42D217AC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DC1691-911A-4DC9-BE63-3E75BD1A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4063C0-5EE5-415A-8278-26500BC8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33A8A6-6235-469A-ABE2-5D01B2E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3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2DCB0-BDC2-44AF-9CAC-CCD03359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08708-36B5-433D-A8C4-1ADC5453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954A77-95C2-473B-A0DC-1F571449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6B57A1-016F-4D39-A1F7-AA0E8A90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0484B4-C408-4AC4-A631-6CBD2B8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63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5015-99B2-4F2D-9883-796244A0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7213D5-430B-4B0D-ADE0-FBED96E04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A78B67-8E6E-4B23-80BE-FE6E4985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F0E0F0-304F-42B5-B131-0237E6B4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BBAD70-A459-4F1F-BA0E-6C9FE991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B5E6A6-3718-43E5-95AC-8E9BC235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3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AB3A6-DD00-40FB-ACF1-47AFF5B9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B8924-E237-4E11-B68B-9AAEE1C1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2B19F0A-D1CB-4BD4-9FC9-23673D9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798CF2-E5D8-4A1F-90B0-284CA4E07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1BD642E-555C-4CEF-A093-5A54EBED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7FA59E9-84CB-4715-91AB-6BD6AB66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C325F5-1022-4AA9-93C3-90739C1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76E72A5-7EC2-4099-A68D-9C438DB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9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5024-7530-4E28-8E14-3BAC9ACE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CC00A06-70CC-4B2B-96B9-C78CFE74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C898BC-1EBF-4712-8DE9-90FCAB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4E1615D-9302-4887-B952-E726B445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06C20D-1AEB-4697-8707-E042173B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880D3A9-9534-474C-99C4-76A3864C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AE5F0-D0DF-49B3-970B-846B663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EA8BB-826D-460E-8FB9-80A8066C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6DB71-E4D6-4759-8338-B31F8131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812507-0939-4E56-86E7-B2EE3C28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2CBE9B-2447-4AAC-B3BD-AB97B27B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974BFF-B2F1-4EA9-8529-04554A88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CA7DB3-46C6-4F0C-8E6E-E7D565E8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5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58B88-E87F-45D9-99D2-05255B21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FB9DBE6-D238-4DAB-A331-B7153D42F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2A552-4EBF-41D1-9FEB-BBA6516C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BA4420-76A6-42CF-A6E8-B9C3F89B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DCBF0-4B59-4778-B80C-2BF23C99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957AC4-9532-45AC-8E1A-9B30B967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41614D-4D74-4335-8C60-5C62A713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91121-C09D-4C00-9255-247A240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6A33C-5DD4-4824-BF3A-7B24BB8AE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7DAA-7314-4166-9B2A-3E4D3B8BCB4F}" type="datetimeFigureOut">
              <a:rPr lang="sk-SK" smtClean="0"/>
              <a:t>13.5.2020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A2BB79-2E05-4DF6-92EB-0D1BBC157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6B26D4-831F-4F0D-8D20-B4C994341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6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AD42-68F1-48EA-8EB5-2F0117F77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General Election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F3247A-8F73-4521-8F30-8D9207E2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1817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88DFD-59AA-4DE6-8DFB-0308C93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Consequences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6176E4-BD5B-41BD-9AB4-1C9E4BF7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prominent officials forced to step down</a:t>
            </a:r>
            <a:endParaRPr lang="sk-SK" dirty="0"/>
          </a:p>
          <a:p>
            <a:pPr lvl="1"/>
            <a:r>
              <a:rPr lang="sk-SK" dirty="0"/>
              <a:t>PM Fico</a:t>
            </a:r>
          </a:p>
          <a:p>
            <a:pPr lvl="1"/>
            <a:r>
              <a:rPr lang="sk-SK" dirty="0"/>
              <a:t>Minister of </a:t>
            </a:r>
            <a:r>
              <a:rPr lang="sk-SK" dirty="0" err="1"/>
              <a:t>Interior</a:t>
            </a:r>
            <a:r>
              <a:rPr lang="sk-SK" dirty="0"/>
              <a:t> </a:t>
            </a:r>
            <a:r>
              <a:rPr lang="sk-SK" dirty="0" err="1"/>
              <a:t>Kaliňák</a:t>
            </a:r>
            <a:endParaRPr lang="sk-SK" dirty="0"/>
          </a:p>
          <a:p>
            <a:pPr lvl="1"/>
            <a:r>
              <a:rPr lang="en-US" dirty="0"/>
              <a:t>President of the Slovak Police Force </a:t>
            </a:r>
            <a:r>
              <a:rPr lang="sk-SK" dirty="0"/>
              <a:t>Gašpar</a:t>
            </a:r>
          </a:p>
          <a:p>
            <a:endParaRPr lang="sk-SK" dirty="0"/>
          </a:p>
          <a:p>
            <a:r>
              <a:rPr lang="en-US" dirty="0"/>
              <a:t>Peter Pellegrini as the new PM (SMER-SD)</a:t>
            </a:r>
          </a:p>
          <a:p>
            <a:pPr lvl="1"/>
            <a:r>
              <a:rPr lang="en-US" dirty="0"/>
              <a:t>Fico remained as SMER-SD leader</a:t>
            </a:r>
            <a:endParaRPr lang="sk-SK" dirty="0"/>
          </a:p>
          <a:p>
            <a:endParaRPr lang="sk-SK" dirty="0"/>
          </a:p>
          <a:p>
            <a:r>
              <a:rPr lang="en-US" dirty="0"/>
              <a:t>The General Attorney promised to </a:t>
            </a:r>
            <a:r>
              <a:rPr lang="sk-SK" dirty="0" err="1"/>
              <a:t>unleash</a:t>
            </a:r>
            <a:r>
              <a:rPr lang="en-US" dirty="0"/>
              <a:t> “hell”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A6196CE-CCC4-4CB5-AA9B-CA6488D8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98" y="365125"/>
            <a:ext cx="3128843" cy="284500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CA1A9B1-3B94-456D-9275-46CA9144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25" y="3647872"/>
            <a:ext cx="3083816" cy="28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B682-F5EF-4B9E-9DDB-E05AAD50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C2E2A778-092D-4A02-8717-5780B075E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05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4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DAA6B-35C9-4D18-9953-4E2103C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(1)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8D7FB-DD40-4EB0-9BAB-1A1C1BAB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Italian scenario</a:t>
            </a:r>
            <a:endParaRPr lang="sk-SK" dirty="0"/>
          </a:p>
        </p:txBody>
      </p:sp>
      <p:pic>
        <p:nvPicPr>
          <p:cNvPr id="4" name="Obrázok 3" descr="Obrázok, na ktorom je osoba, muž, vonkajšie, hora&#10;&#10;Automaticky generovaný popis">
            <a:extLst>
              <a:ext uri="{FF2B5EF4-FFF2-40B4-BE49-F238E27FC236}">
                <a16:creationId xmlns:a16="http://schemas.microsoft.com/office/drawing/2014/main" id="{2FC5A0E7-23DD-4152-97D4-4A232866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7523"/>
            <a:ext cx="4343776" cy="31168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A6720EA-8F81-4C0D-AF44-DCEFEB2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26" y="2907523"/>
            <a:ext cx="4496190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FA4D-FDF7-4BAE-992E-A8D0BA4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(2)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2E989-0ED7-41D3-BE3A-33040831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sk-SK" dirty="0" err="1"/>
              <a:t>Kočner</a:t>
            </a:r>
            <a:r>
              <a:rPr lang="en-US" dirty="0"/>
              <a:t> network scenario</a:t>
            </a:r>
            <a:endParaRPr lang="sk-SK" dirty="0"/>
          </a:p>
          <a:p>
            <a:endParaRPr lang="sk-SK" dirty="0"/>
          </a:p>
          <a:p>
            <a:r>
              <a:rPr lang="en-US" dirty="0"/>
              <a:t>Murder as revenge</a:t>
            </a:r>
          </a:p>
          <a:p>
            <a:endParaRPr lang="en-US" dirty="0"/>
          </a:p>
          <a:p>
            <a:r>
              <a:rPr lang="en-US" dirty="0"/>
              <a:t>Network of judges granting him protection</a:t>
            </a:r>
          </a:p>
          <a:p>
            <a:endParaRPr lang="en-US" dirty="0"/>
          </a:p>
          <a:p>
            <a:r>
              <a:rPr lang="en-US" dirty="0" err="1"/>
              <a:t>Threema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6DFC9B-8766-43CD-9020-2C197F05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13" y="366240"/>
            <a:ext cx="3672215" cy="30200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DFB3E33-2B94-4665-A69B-7EFFBDC0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2" y="3602099"/>
            <a:ext cx="3672216" cy="2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5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D85B-8881-4861-86B9-2DF7DC99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 in the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485646-F679-4659-9B74-9AE15BD1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Progressive Slovakia (</a:t>
            </a:r>
            <a:r>
              <a:rPr lang="en-US" dirty="0" err="1"/>
              <a:t>centre</a:t>
            </a:r>
            <a:r>
              <a:rPr lang="en-US" dirty="0"/>
              <a:t>-left and liberal)</a:t>
            </a:r>
          </a:p>
          <a:p>
            <a:r>
              <a:rPr lang="en-US" dirty="0"/>
              <a:t>Together – Civic Democracy (</a:t>
            </a:r>
            <a:r>
              <a:rPr lang="en-US" dirty="0" err="1"/>
              <a:t>centre</a:t>
            </a:r>
            <a:r>
              <a:rPr lang="en-US" dirty="0"/>
              <a:t>-right)</a:t>
            </a:r>
          </a:p>
          <a:p>
            <a:endParaRPr lang="en-US" dirty="0"/>
          </a:p>
          <a:p>
            <a:r>
              <a:rPr lang="en-US" dirty="0"/>
              <a:t>Successful cooperation in 2018 local and 2019 presidential election</a:t>
            </a:r>
          </a:p>
          <a:p>
            <a:endParaRPr lang="en-US" dirty="0"/>
          </a:p>
          <a:p>
            <a:r>
              <a:rPr lang="en-US" dirty="0"/>
              <a:t>For the People:</a:t>
            </a:r>
          </a:p>
          <a:p>
            <a:pPr lvl="1"/>
            <a:r>
              <a:rPr lang="en-US" dirty="0"/>
              <a:t>Established by Andrej Kiska after finishing his mandate</a:t>
            </a:r>
          </a:p>
          <a:p>
            <a:pPr lvl="1"/>
            <a:r>
              <a:rPr lang="sk-SK" dirty="0"/>
              <a:t>More c</a:t>
            </a:r>
            <a:r>
              <a:rPr lang="en-US" dirty="0" err="1"/>
              <a:t>onservative</a:t>
            </a:r>
            <a:r>
              <a:rPr lang="en-US" dirty="0"/>
              <a:t> leaning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744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8293-E52E-466D-ACD3-25F917CF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Four</a:t>
            </a:r>
            <a:r>
              <a:rPr lang="sk-SK" dirty="0"/>
              <a:t> </a:t>
            </a:r>
            <a:r>
              <a:rPr lang="en-US" dirty="0"/>
              <a:t>Months Before Election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423A2CF5-06BF-4DCE-8724-908512ACB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283125"/>
              </p:ext>
            </p:extLst>
          </p:nvPr>
        </p:nvGraphicFramePr>
        <p:xfrm>
          <a:off x="838199" y="1825625"/>
          <a:ext cx="102382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74">
                  <a:extLst>
                    <a:ext uri="{9D8B030D-6E8A-4147-A177-3AD203B41FA5}">
                      <a16:colId xmlns:a16="http://schemas.microsoft.com/office/drawing/2014/main" val="247635488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49027626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15758449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245355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in %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- Threshold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Seats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4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0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5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85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 – Together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the People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23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7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8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16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167700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894605CC-F2CD-4047-9050-5B383FF48DA4}"/>
              </a:ext>
            </a:extLst>
          </p:cNvPr>
          <p:cNvSpPr txBox="1">
            <a:spLocks/>
          </p:cNvSpPr>
          <p:nvPr/>
        </p:nvSpPr>
        <p:spPr>
          <a:xfrm>
            <a:off x="838200" y="6039802"/>
            <a:ext cx="10515600" cy="59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Survey by </a:t>
            </a:r>
            <a:r>
              <a:rPr lang="sk-SK" sz="2000" dirty="0" err="1"/>
              <a:t>Focus</a:t>
            </a:r>
            <a:r>
              <a:rPr lang="en-US" sz="2000" dirty="0"/>
              <a:t> Agency, October 30 – November 6, N = 1,020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79D10-FB74-4104-AD7C-68D17EC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30AB3-9687-4CF8-A3DD-CB33AADA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“Democratic” opposition:</a:t>
            </a:r>
          </a:p>
          <a:p>
            <a:pPr lvl="1"/>
            <a:r>
              <a:rPr lang="en-US" dirty="0"/>
              <a:t>PS-Together, For the People, </a:t>
            </a:r>
            <a:r>
              <a:rPr lang="en-US" dirty="0" err="1"/>
              <a:t>OLaNO</a:t>
            </a:r>
            <a:r>
              <a:rPr lang="en-US" dirty="0"/>
              <a:t>, </a:t>
            </a:r>
            <a:r>
              <a:rPr lang="en-US" dirty="0" err="1"/>
              <a:t>SaS</a:t>
            </a:r>
            <a:r>
              <a:rPr lang="en-US" dirty="0"/>
              <a:t>, KDH</a:t>
            </a:r>
          </a:p>
          <a:p>
            <a:pPr lvl="1"/>
            <a:r>
              <a:rPr lang="en-US" dirty="0"/>
              <a:t>Separate line of KDH</a:t>
            </a:r>
          </a:p>
          <a:p>
            <a:pPr lvl="1"/>
            <a:r>
              <a:rPr lang="en-US" dirty="0"/>
              <a:t>For the People only accepted a cooperation of all parties or nothing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as a result, all parties continued alone (and PS-Together as a coalition)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sk-SK" sz="2400" i="1" dirty="0"/>
              <a:t>„</a:t>
            </a:r>
            <a:r>
              <a:rPr lang="en-US" sz="2400" i="1" dirty="0"/>
              <a:t>If there are too many parties </a:t>
            </a:r>
            <a:r>
              <a:rPr lang="sk-SK" sz="2400" i="1" dirty="0"/>
              <a:t>just</a:t>
            </a:r>
            <a:r>
              <a:rPr lang="en-US" sz="2400" i="1" dirty="0"/>
              <a:t> above the threshold, it is naive to expect that voters will coordinate their behavior to save all of them”</a:t>
            </a:r>
          </a:p>
          <a:p>
            <a:pPr marL="0" indent="0" algn="r">
              <a:buNone/>
            </a:pPr>
            <a:r>
              <a:rPr lang="sk-SK" sz="2000" dirty="0"/>
              <a:t>Peter Spáč, 11.11.2020 </a:t>
            </a:r>
          </a:p>
          <a:p>
            <a:pPr marL="0" indent="0" algn="r">
              <a:buNone/>
            </a:pPr>
            <a:r>
              <a:rPr lang="sk-SK" sz="2000" dirty="0"/>
              <a:t>(https://dennikn.sk/1647669/volby-2020-nerozhodnu-vitazi-ale-porazeni/)</a:t>
            </a:r>
          </a:p>
        </p:txBody>
      </p:sp>
    </p:spTree>
    <p:extLst>
      <p:ext uri="{BB962C8B-B14F-4D97-AF65-F5344CB8AC3E}">
        <p14:creationId xmlns:p14="http://schemas.microsoft.com/office/powerpoint/2010/main" val="2679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ACCB-9176-4369-A616-F462A92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26EC67-6055-4A9E-B3A8-6F258841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Hungarian parties:</a:t>
            </a:r>
          </a:p>
          <a:p>
            <a:pPr lvl="1"/>
            <a:r>
              <a:rPr lang="en-US" dirty="0"/>
              <a:t>Both Most-Hid and SMK (now as MKO-MKS) below the threshold</a:t>
            </a:r>
          </a:p>
          <a:p>
            <a:pPr lvl="1"/>
            <a:r>
              <a:rPr lang="en-US" dirty="0"/>
              <a:t>Too many Hungarian parties for the single Hungarian minority</a:t>
            </a:r>
          </a:p>
          <a:p>
            <a:pPr lvl="1"/>
            <a:r>
              <a:rPr lang="en-US" dirty="0"/>
              <a:t>Initial hope ended without any result</a:t>
            </a:r>
          </a:p>
          <a:p>
            <a:endParaRPr lang="en-US" dirty="0"/>
          </a:p>
          <a:p>
            <a:r>
              <a:rPr lang="en-US" dirty="0"/>
              <a:t>Far right and protest parties:</a:t>
            </a:r>
          </a:p>
          <a:p>
            <a:pPr lvl="1"/>
            <a:r>
              <a:rPr lang="en-US" dirty="0"/>
              <a:t>LSNS and the newly emerged Homeland</a:t>
            </a:r>
          </a:p>
          <a:p>
            <a:pPr lvl="1"/>
            <a:r>
              <a:rPr lang="en-US" dirty="0" err="1"/>
              <a:t>Kotleba</a:t>
            </a:r>
            <a:r>
              <a:rPr lang="en-US" dirty="0"/>
              <a:t> and </a:t>
            </a:r>
            <a:r>
              <a:rPr lang="en-US" dirty="0" err="1"/>
              <a:t>Harabin</a:t>
            </a:r>
            <a:r>
              <a:rPr lang="en-US" dirty="0"/>
              <a:t> scored 530,000 votes in 2019 presidential election (roughly ¼ of all votes)</a:t>
            </a:r>
          </a:p>
          <a:p>
            <a:pPr lvl="1"/>
            <a:r>
              <a:rPr lang="en-US" dirty="0"/>
              <a:t>Discussions on integration failed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226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CA84-4FC6-4B55-8732-E22B3952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the Campaign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63AA3C-81A3-4CDC-BC0D-2E08276B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2018 murder</a:t>
            </a:r>
          </a:p>
          <a:p>
            <a:pPr lvl="1"/>
            <a:r>
              <a:rPr lang="en-US" dirty="0"/>
              <a:t>Second anniversary only a few days before the election</a:t>
            </a:r>
          </a:p>
          <a:p>
            <a:endParaRPr lang="en-US" dirty="0"/>
          </a:p>
          <a:p>
            <a:r>
              <a:rPr lang="en-US" dirty="0"/>
              <a:t>Corruption, scandals of SMER-SD, linkages to </a:t>
            </a:r>
            <a:r>
              <a:rPr lang="sk-SK" dirty="0" err="1"/>
              <a:t>Kočner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Rise of LSNS and extremism in general</a:t>
            </a:r>
          </a:p>
          <a:p>
            <a:endParaRPr lang="en-US" dirty="0"/>
          </a:p>
          <a:p>
            <a:r>
              <a:rPr lang="en-US" dirty="0"/>
              <a:t>Unsuccessful attempt to bring back “old” topics, e.g. immigrants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3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8A67602-26B4-40D5-A45C-DC322FFB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91"/>
            <a:ext cx="12192000" cy="5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F82F4-77EC-41EF-BB43-54FFFE8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 (2012-2016)</a:t>
            </a: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3103A58-5902-44AB-A66E-48E1A7338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328"/>
              </p:ext>
            </p:extLst>
          </p:nvPr>
        </p:nvGraphicFramePr>
        <p:xfrm>
          <a:off x="838200" y="1825625"/>
          <a:ext cx="10515600" cy="483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osoba, cesta, ľudia&#10;&#10;Automaticky generovaný popis">
            <a:extLst>
              <a:ext uri="{FF2B5EF4-FFF2-40B4-BE49-F238E27FC236}">
                <a16:creationId xmlns:a16="http://schemas.microsoft.com/office/drawing/2014/main" id="{D0D5BB2C-85CA-4143-9D64-D9B17BB6E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-1" b="1241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príroda, trávnik, vlak&#10;&#10;Automaticky generovaný popis">
            <a:extLst>
              <a:ext uri="{FF2B5EF4-FFF2-40B4-BE49-F238E27FC236}">
                <a16:creationId xmlns:a16="http://schemas.microsoft.com/office/drawing/2014/main" id="{741F742A-F3F1-417C-9806-D5D59C88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1" y="0"/>
            <a:ext cx="6483109" cy="3649064"/>
          </a:xfrm>
        </p:spPr>
      </p:pic>
      <p:pic>
        <p:nvPicPr>
          <p:cNvPr id="7" name="Obrázok 6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id="{8AE5A9EE-08B2-4418-B3B9-8677D857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2" y="3646750"/>
            <a:ext cx="7538147" cy="3211251"/>
          </a:xfrm>
          <a:prstGeom prst="rect">
            <a:avLst/>
          </a:prstGeom>
        </p:spPr>
      </p:pic>
      <p:pic>
        <p:nvPicPr>
          <p:cNvPr id="9" name="Obrázok 8" descr="Obrázok, na ktorom je osoba, vonkajšie, muž, stojaci&#10;&#10;Automaticky generovaný popis">
            <a:extLst>
              <a:ext uri="{FF2B5EF4-FFF2-40B4-BE49-F238E27FC236}">
                <a16:creationId xmlns:a16="http://schemas.microsoft.com/office/drawing/2014/main" id="{532B2969-2D84-4E4C-8D27-1F8B011A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108" cy="3646748"/>
          </a:xfrm>
          <a:prstGeom prst="rect">
            <a:avLst/>
          </a:prstGeom>
        </p:spPr>
      </p:pic>
      <p:pic>
        <p:nvPicPr>
          <p:cNvPr id="12" name="Obrázok 11" descr="Obrázok, na ktorom je držiaci, stojaci, chlapec, mladé&#10;&#10;Automaticky generovaný popis">
            <a:extLst>
              <a:ext uri="{FF2B5EF4-FFF2-40B4-BE49-F238E27FC236}">
                <a16:creationId xmlns:a16="http://schemas.microsoft.com/office/drawing/2014/main" id="{5B19E1E7-CCAE-46DE-A146-ABE64AA4A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7181"/>
            <a:ext cx="5708890" cy="3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439BB-0CF6-45D2-B548-4090E19C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Evaluation of the Campaign (N = 56)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98C9745-12C1-4EC3-8835-3D7A819E6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69454"/>
              </p:ext>
            </p:extLst>
          </p:nvPr>
        </p:nvGraphicFramePr>
        <p:xfrm>
          <a:off x="162047" y="1597306"/>
          <a:ext cx="11806176" cy="51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ok 5" descr="Obrázok, na ktorom je jedlo, znak&#10;&#10;Automaticky generovaný popis">
            <a:extLst>
              <a:ext uri="{FF2B5EF4-FFF2-40B4-BE49-F238E27FC236}">
                <a16:creationId xmlns:a16="http://schemas.microsoft.com/office/drawing/2014/main" id="{C26DEC90-4AD6-4058-9C78-87A4CD9E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7" y="5384858"/>
            <a:ext cx="739756" cy="739756"/>
          </a:xfrm>
          <a:prstGeom prst="rect">
            <a:avLst/>
          </a:prstGeom>
        </p:spPr>
      </p:pic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id="{D60090E8-2F7C-42D1-9C70-ABE93119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9" y="5799379"/>
            <a:ext cx="1030147" cy="1030147"/>
          </a:xfrm>
          <a:prstGeom prst="rect">
            <a:avLst/>
          </a:prstGeom>
        </p:spPr>
      </p:pic>
      <p:pic>
        <p:nvPicPr>
          <p:cNvPr id="8" name="Obrázok 7" descr="Obrázok, na ktorom je koleso&#10;&#10;Automaticky generovaný popis">
            <a:extLst>
              <a:ext uri="{FF2B5EF4-FFF2-40B4-BE49-F238E27FC236}">
                <a16:creationId xmlns:a16="http://schemas.microsoft.com/office/drawing/2014/main" id="{7743E36A-A3E9-4918-A5D1-B96510B6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8" y="5384858"/>
            <a:ext cx="1066681" cy="496006"/>
          </a:xfrm>
          <a:prstGeom prst="rect">
            <a:avLst/>
          </a:prstGeom>
        </p:spPr>
      </p:pic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id="{44696900-A394-49AD-90B2-8C6F0ED6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14" y="5858639"/>
            <a:ext cx="749183" cy="74918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3190DC2-D7B6-4EC8-ABD6-A341ADBD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624" y="5387333"/>
            <a:ext cx="1262967" cy="824091"/>
          </a:xfrm>
          <a:prstGeom prst="rect">
            <a:avLst/>
          </a:prstGeom>
        </p:spPr>
      </p:pic>
      <p:pic>
        <p:nvPicPr>
          <p:cNvPr id="15" name="Obrázok 14" descr="Obrázok, na ktorom je vonkajšie, znak, fľaša, čierne&#10;&#10;Automaticky generovaný popis">
            <a:extLst>
              <a:ext uri="{FF2B5EF4-FFF2-40B4-BE49-F238E27FC236}">
                <a16:creationId xmlns:a16="http://schemas.microsoft.com/office/drawing/2014/main" id="{26A31815-514B-401E-AA72-AF4F5770D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7" y="5901986"/>
            <a:ext cx="834306" cy="824932"/>
          </a:xfrm>
          <a:prstGeom prst="rect">
            <a:avLst/>
          </a:prstGeom>
        </p:spPr>
      </p:pic>
      <p:pic>
        <p:nvPicPr>
          <p:cNvPr id="17" name="Obrázok 16" descr="Obrázok, na ktorom je kreslenie, znak, hodiny&#10;&#10;Automaticky generovaný popis">
            <a:extLst>
              <a:ext uri="{FF2B5EF4-FFF2-40B4-BE49-F238E27FC236}">
                <a16:creationId xmlns:a16="http://schemas.microsoft.com/office/drawing/2014/main" id="{4FAA5DFF-329B-46CF-8ED1-369AACE90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0" y="5405997"/>
            <a:ext cx="1170995" cy="393381"/>
          </a:xfrm>
          <a:prstGeom prst="rect">
            <a:avLst/>
          </a:prstGeom>
        </p:spPr>
      </p:pic>
      <p:pic>
        <p:nvPicPr>
          <p:cNvPr id="21" name="Obrázok 20" descr="Obrázok, na ktorom je dáždnik&#10;&#10;Automaticky generovaný popis">
            <a:extLst>
              <a:ext uri="{FF2B5EF4-FFF2-40B4-BE49-F238E27FC236}">
                <a16:creationId xmlns:a16="http://schemas.microsoft.com/office/drawing/2014/main" id="{BBED101F-A2D8-4CC5-8762-520CC7A29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90" y="5220815"/>
            <a:ext cx="1318546" cy="824091"/>
          </a:xfrm>
          <a:prstGeom prst="rect">
            <a:avLst/>
          </a:prstGeom>
        </p:spPr>
      </p:pic>
      <p:pic>
        <p:nvPicPr>
          <p:cNvPr id="19" name="Obrázok 18" descr="Obrázok, na ktorom je kreslenie&#10;&#10;Automaticky generovaný popis">
            <a:extLst>
              <a:ext uri="{FF2B5EF4-FFF2-40B4-BE49-F238E27FC236}">
                <a16:creationId xmlns:a16="http://schemas.microsoft.com/office/drawing/2014/main" id="{2F96E7FC-B523-4BC7-8203-7BFE959B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62" y="5901986"/>
            <a:ext cx="1163362" cy="8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1A462-321E-4B42-B445-4741B4A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Days Before the Election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4A59B5-3971-4396-B3BF-93E2E644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SMER and SNS announced vast social benefits before the election</a:t>
            </a:r>
          </a:p>
          <a:p>
            <a:endParaRPr lang="en-US" dirty="0"/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pension</a:t>
            </a:r>
          </a:p>
          <a:p>
            <a:r>
              <a:rPr lang="en-US" dirty="0"/>
              <a:t>Doubling of child allowances</a:t>
            </a:r>
          </a:p>
          <a:p>
            <a:r>
              <a:rPr lang="en-US" dirty="0"/>
              <a:t>Abolishment of highway tolls</a:t>
            </a:r>
          </a:p>
          <a:p>
            <a:endParaRPr lang="en-US" dirty="0"/>
          </a:p>
          <a:p>
            <a:r>
              <a:rPr lang="en-US" dirty="0"/>
              <a:t>Only the pensions were passed in parliament</a:t>
            </a:r>
          </a:p>
          <a:p>
            <a:pPr lvl="1"/>
            <a:r>
              <a:rPr lang="en-US" dirty="0"/>
              <a:t>SMER-SD, SNS, LSNS, We are Family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955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660A9-D12F-45EF-B7A6-4BA78E6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general election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EB2590F-638D-46BF-925B-CBD98F7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508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02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BD0E5-A223-47CA-A96B-4D7400D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4B03F2-19FF-418F-9DAB-3D278E49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OLaNO</a:t>
            </a:r>
            <a:r>
              <a:rPr lang="en-US" dirty="0"/>
              <a:t>, We are Family, </a:t>
            </a:r>
            <a:r>
              <a:rPr lang="en-US" dirty="0" err="1"/>
              <a:t>SaS</a:t>
            </a:r>
            <a:r>
              <a:rPr lang="en-US" dirty="0"/>
              <a:t>, For the People</a:t>
            </a:r>
          </a:p>
          <a:p>
            <a:endParaRPr lang="en-US" dirty="0"/>
          </a:p>
          <a:p>
            <a:r>
              <a:rPr lang="en-US" dirty="0"/>
              <a:t>PM </a:t>
            </a:r>
            <a:r>
              <a:rPr lang="sk-SK" dirty="0"/>
              <a:t>Matovič</a:t>
            </a:r>
          </a:p>
          <a:p>
            <a:endParaRPr lang="en-US" dirty="0"/>
          </a:p>
          <a:p>
            <a:r>
              <a:rPr lang="en-US" dirty="0"/>
              <a:t>95 MPs (90 required to amend the Constitution)</a:t>
            </a:r>
          </a:p>
          <a:p>
            <a:endParaRPr lang="en-US" dirty="0"/>
          </a:p>
          <a:p>
            <a:r>
              <a:rPr lang="en-US" dirty="0"/>
              <a:t>Question of stability and survival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582613-1155-4BE9-A1F8-11AA3F1C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C612D-6F2D-4A53-996E-2B5C412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General Election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9BF82E-970D-4ACE-ADEC-0AE6FEB47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3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0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D37DB-1076-4F05-A01E-578001B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970268-156E-4C5A-A682-8B2971D4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Drop of SMER-SD excluded a one-party government</a:t>
            </a:r>
          </a:p>
          <a:p>
            <a:endParaRPr lang="en-US" dirty="0"/>
          </a:p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SMER-SD + several partners</a:t>
            </a:r>
          </a:p>
          <a:p>
            <a:pPr lvl="1"/>
            <a:r>
              <a:rPr lang="en-US" dirty="0"/>
              <a:t>Grand coalition without SMER-SD</a:t>
            </a:r>
          </a:p>
          <a:p>
            <a:endParaRPr lang="en-US" dirty="0"/>
          </a:p>
          <a:p>
            <a:r>
              <a:rPr lang="en-US" dirty="0"/>
              <a:t>Final outcome:</a:t>
            </a:r>
          </a:p>
          <a:p>
            <a:pPr lvl="1"/>
            <a:r>
              <a:rPr lang="en-US" dirty="0"/>
              <a:t>SMER-SD, SNS, Most-Hid, Network</a:t>
            </a:r>
          </a:p>
          <a:p>
            <a:pPr lvl="1"/>
            <a:r>
              <a:rPr lang="en-US" dirty="0"/>
              <a:t>Fico as the PM for the third time</a:t>
            </a:r>
          </a:p>
          <a:p>
            <a:pPr lvl="1"/>
            <a:r>
              <a:rPr lang="en-US" dirty="0"/>
              <a:t>Network collapsed shortly after that and part of its MPs went to Most</a:t>
            </a:r>
          </a:p>
          <a:p>
            <a:endParaRPr lang="en-US" dirty="0"/>
          </a:p>
          <a:p>
            <a:r>
              <a:rPr lang="en-US" i="1" dirty="0"/>
              <a:t>“The barrier against extremism”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53441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94C19-D45C-42DE-89CB-2202005D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Acceptance of the government SMER-SD, SNS, Most-Hid, Network</a:t>
            </a:r>
            <a:endParaRPr lang="sk-SK" sz="2800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B802673-F8AA-4697-B798-5848660B9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85453"/>
              </p:ext>
            </p:extLst>
          </p:nvPr>
        </p:nvGraphicFramePr>
        <p:xfrm>
          <a:off x="838200" y="1608806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098228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520152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11611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019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know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2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0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57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91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1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01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5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47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23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3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voters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2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06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BF57DE7-6199-491C-86B5-E71E4C79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90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F8F2-BFAB-4DBA-A7DE-43DDE2A4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Breaking Point in February 2018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0DEE80-61E9-4CC0-8A23-EB3DF51D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Murder of investigative journalist J. </a:t>
            </a:r>
            <a:r>
              <a:rPr lang="en-US" dirty="0" err="1"/>
              <a:t>Kuciak</a:t>
            </a:r>
            <a:r>
              <a:rPr lang="en-US" dirty="0"/>
              <a:t> and his </a:t>
            </a:r>
            <a:r>
              <a:rPr lang="en-US" dirty="0" err="1"/>
              <a:t>fianc</a:t>
            </a:r>
            <a:r>
              <a:rPr lang="sk-SK" dirty="0" err="1"/>
              <a:t>ée</a:t>
            </a:r>
            <a:r>
              <a:rPr lang="sk-SK" dirty="0"/>
              <a:t> </a:t>
            </a:r>
            <a:r>
              <a:rPr lang="en-US" dirty="0"/>
              <a:t>M. </a:t>
            </a:r>
            <a:r>
              <a:rPr lang="sk-SK" dirty="0" err="1"/>
              <a:t>Kušnírová</a:t>
            </a:r>
            <a:r>
              <a:rPr lang="en-US" dirty="0"/>
              <a:t> at their home</a:t>
            </a:r>
          </a:p>
          <a:p>
            <a:endParaRPr lang="en-US" dirty="0"/>
          </a:p>
          <a:p>
            <a:r>
              <a:rPr lang="en-US" dirty="0"/>
              <a:t>Tremendous consequences:</a:t>
            </a:r>
          </a:p>
          <a:p>
            <a:pPr lvl="1"/>
            <a:r>
              <a:rPr lang="en-US" dirty="0"/>
              <a:t>Public impact comparable to November 1989</a:t>
            </a:r>
          </a:p>
          <a:p>
            <a:pPr lvl="1"/>
            <a:r>
              <a:rPr lang="en-US" dirty="0"/>
              <a:t>Mass demonstrations around the whole country</a:t>
            </a:r>
          </a:p>
          <a:p>
            <a:pPr lvl="1"/>
            <a:r>
              <a:rPr lang="en-US" dirty="0"/>
              <a:t>Shifts in public opinions</a:t>
            </a:r>
          </a:p>
          <a:p>
            <a:pPr lvl="1"/>
            <a:r>
              <a:rPr lang="en-US" dirty="0"/>
              <a:t>Personal earthquake in the government</a:t>
            </a:r>
          </a:p>
          <a:p>
            <a:pPr lvl="1"/>
            <a:r>
              <a:rPr lang="en-US" dirty="0"/>
              <a:t>Negative effect primarily on SMER-SD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59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osoba, vonkajšie, dav, budova&#10;&#10;Automaticky generovaný popis">
            <a:extLst>
              <a:ext uri="{FF2B5EF4-FFF2-40B4-BE49-F238E27FC236}">
                <a16:creationId xmlns:a16="http://schemas.microsoft.com/office/drawing/2014/main" id="{DE609309-FADF-4BAF-B80A-C3A1C8DD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5" y="-1"/>
            <a:ext cx="6112885" cy="3443592"/>
          </a:xfrm>
          <a:prstGeom prst="rect">
            <a:avLst/>
          </a:prstGeom>
        </p:spPr>
      </p:pic>
      <p:pic>
        <p:nvPicPr>
          <p:cNvPr id="9" name="Obrázok 8" descr="Obrázok, na ktorom je osoba, ľudia, obrovské, dav&#10;&#10;Automaticky generovaný popis">
            <a:extLst>
              <a:ext uri="{FF2B5EF4-FFF2-40B4-BE49-F238E27FC236}">
                <a16:creationId xmlns:a16="http://schemas.microsoft.com/office/drawing/2014/main" id="{A18AD9E0-D6F5-40EE-BC81-97344E4D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860"/>
            <a:ext cx="5296710" cy="3531140"/>
          </a:xfrm>
          <a:prstGeom prst="rect">
            <a:avLst/>
          </a:prstGeom>
        </p:spPr>
      </p:pic>
      <p:pic>
        <p:nvPicPr>
          <p:cNvPr id="11" name="Obrázok 10" descr="Obrázok, na ktorom je osoba, dav, vonkajšie, obrovské&#10;&#10;Automaticky generovaný popis">
            <a:extLst>
              <a:ext uri="{FF2B5EF4-FFF2-40B4-BE49-F238E27FC236}">
                <a16:creationId xmlns:a16="http://schemas.microsoft.com/office/drawing/2014/main" id="{F7B952C6-4192-4BA7-AD12-0F546ED6E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77" y="3422988"/>
            <a:ext cx="6870023" cy="3435012"/>
          </a:xfrm>
          <a:prstGeom prst="rect">
            <a:avLst/>
          </a:prstGeom>
        </p:spPr>
      </p:pic>
      <p:pic>
        <p:nvPicPr>
          <p:cNvPr id="5" name="Obrázok 4" descr="Obrázok, na ktorom je obrovské, koláč, mesto&#10;&#10;Automaticky generovaný popis">
            <a:extLst>
              <a:ext uri="{FF2B5EF4-FFF2-40B4-BE49-F238E27FC236}">
                <a16:creationId xmlns:a16="http://schemas.microsoft.com/office/drawing/2014/main" id="{C98C63FA-CB63-4D89-BB17-0C894AB602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10"/>
            <a:ext cx="6095981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stojaci, muž, oblek&#10;&#10;Automaticky generovaný popis">
            <a:extLst>
              <a:ext uri="{FF2B5EF4-FFF2-40B4-BE49-F238E27FC236}">
                <a16:creationId xmlns:a16="http://schemas.microsoft.com/office/drawing/2014/main" id="{C9BD2D63-5D0B-4CE1-8269-0F985978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0" y="9728"/>
            <a:ext cx="10284900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4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712</Words>
  <Application>Microsoft Office PowerPoint</Application>
  <PresentationFormat>Širokouhlá</PresentationFormat>
  <Paragraphs>203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Motív Office</vt:lpstr>
      <vt:lpstr>2020 General Election</vt:lpstr>
      <vt:lpstr>Support of SMER-SD (2012-2016)</vt:lpstr>
      <vt:lpstr>2016 General Election</vt:lpstr>
      <vt:lpstr>New Government</vt:lpstr>
      <vt:lpstr>Acceptance of the government SMER-SD, SNS, Most-Hid, Network</vt:lpstr>
      <vt:lpstr>Prezentácia programu PowerPoint</vt:lpstr>
      <vt:lpstr>The Breaking Point in February 2018</vt:lpstr>
      <vt:lpstr>Prezentácia programu PowerPoint</vt:lpstr>
      <vt:lpstr>Prezentácia programu PowerPoint</vt:lpstr>
      <vt:lpstr>Personal Consequences</vt:lpstr>
      <vt:lpstr>Support of SMER-SD</vt:lpstr>
      <vt:lpstr>Investigation (1)</vt:lpstr>
      <vt:lpstr>Investigation (2)</vt:lpstr>
      <vt:lpstr>New parties in the opposition</vt:lpstr>
      <vt:lpstr>Four Months Before Election</vt:lpstr>
      <vt:lpstr>Integration Attempts</vt:lpstr>
      <vt:lpstr>Further Integration Attempts</vt:lpstr>
      <vt:lpstr>Main Topics in the Campaign</vt:lpstr>
      <vt:lpstr>Prezentácia programu PowerPoint</vt:lpstr>
      <vt:lpstr>Prezentácia programu PowerPoint</vt:lpstr>
      <vt:lpstr>Prezentácia programu PowerPoint</vt:lpstr>
      <vt:lpstr>Expert Evaluation of the Campaign (N = 56)</vt:lpstr>
      <vt:lpstr>Few Days Before the Election</vt:lpstr>
      <vt:lpstr>2020 general election</vt:lpstr>
      <vt:lpstr>New 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General Election</dc:title>
  <dc:creator>Peter</dc:creator>
  <cp:lastModifiedBy>Peter</cp:lastModifiedBy>
  <cp:revision>12</cp:revision>
  <dcterms:created xsi:type="dcterms:W3CDTF">2020-05-12T13:38:19Z</dcterms:created>
  <dcterms:modified xsi:type="dcterms:W3CDTF">2020-05-13T11:22:01Z</dcterms:modified>
</cp:coreProperties>
</file>