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9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60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64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13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08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9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11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13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37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17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5C188-4A85-4844-98A4-49EF49795049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14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/>
              <a:t>Analyzing</a:t>
            </a:r>
            <a:r>
              <a:rPr lang="en-GB" b="1" dirty="0"/>
              <a:t> populist content IV. – visual materials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Radicalization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and </a:t>
            </a:r>
            <a:r>
              <a:rPr lang="cs-CZ" dirty="0" err="1" smtClean="0"/>
              <a:t>Eastern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51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II: </a:t>
            </a:r>
            <a:r>
              <a:rPr lang="cs-CZ" dirty="0" err="1" smtClean="0"/>
              <a:t>Wodak</a:t>
            </a:r>
            <a:r>
              <a:rPr lang="cs-CZ" dirty="0" smtClean="0"/>
              <a:t>, </a:t>
            </a:r>
            <a:r>
              <a:rPr lang="cs-CZ" dirty="0" err="1" smtClean="0"/>
              <a:t>Forchtner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– </a:t>
            </a:r>
            <a:r>
              <a:rPr lang="cs-CZ" dirty="0" err="1" smtClean="0"/>
              <a:t>Sagas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endParaRPr lang="cs-CZ" dirty="0" smtClean="0"/>
          </a:p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– </a:t>
            </a:r>
            <a:r>
              <a:rPr lang="cs-CZ" dirty="0" err="1" smtClean="0"/>
              <a:t>discourse-historical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calculated</a:t>
            </a:r>
            <a:r>
              <a:rPr lang="cs-CZ" dirty="0" smtClean="0"/>
              <a:t> ambivalence“ – </a:t>
            </a:r>
            <a:r>
              <a:rPr lang="cs-CZ" dirty="0" err="1" smtClean="0"/>
              <a:t>blurring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line </a:t>
            </a:r>
            <a:r>
              <a:rPr lang="cs-CZ" dirty="0" err="1" smtClean="0"/>
              <a:t>between</a:t>
            </a:r>
            <a:r>
              <a:rPr lang="cs-CZ" dirty="0" smtClean="0"/>
              <a:t> fiction and reality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endParaRPr lang="cs-CZ" dirty="0" smtClean="0"/>
          </a:p>
          <a:p>
            <a:r>
              <a:rPr lang="cs-CZ" dirty="0" err="1" smtClean="0"/>
              <a:t>Contextual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discoursive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 and </a:t>
            </a:r>
            <a:r>
              <a:rPr lang="cs-CZ" dirty="0" err="1" smtClean="0"/>
              <a:t>analytical</a:t>
            </a:r>
            <a:r>
              <a:rPr lang="cs-CZ" dirty="0" smtClean="0"/>
              <a:t> background </a:t>
            </a:r>
            <a:r>
              <a:rPr lang="cs-CZ" dirty="0" err="1" smtClean="0"/>
              <a:t>suited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– </a:t>
            </a:r>
            <a:r>
              <a:rPr lang="cs-CZ" dirty="0" err="1" smtClean="0"/>
              <a:t>remember</a:t>
            </a:r>
            <a:r>
              <a:rPr lang="cs-CZ" dirty="0" smtClean="0"/>
              <a:t>: </a:t>
            </a:r>
            <a:r>
              <a:rPr lang="cs-CZ" dirty="0" err="1" smtClean="0"/>
              <a:t>research</a:t>
            </a:r>
            <a:r>
              <a:rPr lang="cs-CZ" dirty="0" smtClean="0"/>
              <a:t> design </a:t>
            </a:r>
            <a:r>
              <a:rPr lang="cs-CZ" i="1" dirty="0" err="1" smtClean="0"/>
              <a:t>follows</a:t>
            </a:r>
            <a:r>
              <a:rPr lang="cs-CZ" i="1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13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 smtClean="0"/>
          </a:p>
          <a:p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quantitative</a:t>
            </a:r>
            <a:r>
              <a:rPr lang="cs-CZ" dirty="0" smtClean="0"/>
              <a:t> and </a:t>
            </a:r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 smtClean="0"/>
          </a:p>
          <a:p>
            <a:r>
              <a:rPr lang="cs-CZ" dirty="0" smtClean="0"/>
              <a:t>Very </a:t>
            </a:r>
            <a:r>
              <a:rPr lang="cs-CZ" dirty="0" err="1" smtClean="0"/>
              <a:t>flexible</a:t>
            </a:r>
            <a:r>
              <a:rPr lang="cs-CZ" dirty="0" smtClean="0"/>
              <a:t> – </a:t>
            </a:r>
            <a:r>
              <a:rPr lang="cs-CZ" dirty="0" err="1" smtClean="0"/>
              <a:t>depending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Data source – </a:t>
            </a:r>
            <a:r>
              <a:rPr lang="cs-CZ" dirty="0" err="1" smtClean="0"/>
              <a:t>images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, party </a:t>
            </a:r>
            <a:r>
              <a:rPr lang="cs-CZ" dirty="0" err="1" smtClean="0"/>
              <a:t>materials</a:t>
            </a:r>
            <a:r>
              <a:rPr lang="cs-CZ" dirty="0" smtClean="0"/>
              <a:t>, party </a:t>
            </a:r>
            <a:r>
              <a:rPr lang="cs-CZ" dirty="0" err="1" smtClean="0"/>
              <a:t>manifestoes</a:t>
            </a:r>
            <a:r>
              <a:rPr lang="cs-CZ" dirty="0" smtClean="0"/>
              <a:t>, </a:t>
            </a:r>
            <a:r>
              <a:rPr lang="cs-CZ" dirty="0" err="1" smtClean="0"/>
              <a:t>newspapers</a:t>
            </a:r>
            <a:r>
              <a:rPr lang="cs-CZ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8480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as a source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Populism</a:t>
            </a:r>
            <a:r>
              <a:rPr lang="cs-CZ" dirty="0" smtClean="0"/>
              <a:t> in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– </a:t>
            </a:r>
            <a:r>
              <a:rPr lang="cs-CZ" dirty="0" err="1" smtClean="0"/>
              <a:t>examples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83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as a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assumption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– </a:t>
            </a:r>
            <a:r>
              <a:rPr lang="cs-CZ" dirty="0" err="1" smtClean="0"/>
              <a:t>affecting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, </a:t>
            </a:r>
            <a:r>
              <a:rPr lang="cs-CZ" dirty="0" err="1" smtClean="0"/>
              <a:t>values</a:t>
            </a:r>
            <a:r>
              <a:rPr lang="cs-CZ" dirty="0" smtClean="0"/>
              <a:t> and </a:t>
            </a:r>
            <a:r>
              <a:rPr lang="cs-CZ" i="1" dirty="0" err="1" smtClean="0"/>
              <a:t>also</a:t>
            </a:r>
            <a:r>
              <a:rPr lang="cs-CZ" i="1" dirty="0" smtClean="0"/>
              <a:t>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: 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movies</a:t>
            </a:r>
            <a:r>
              <a:rPr lang="cs-CZ" dirty="0" smtClean="0"/>
              <a:t>, </a:t>
            </a:r>
            <a:r>
              <a:rPr lang="cs-CZ" dirty="0" err="1" smtClean="0"/>
              <a:t>sculptures</a:t>
            </a:r>
            <a:r>
              <a:rPr lang="cs-CZ" dirty="0" smtClean="0"/>
              <a:t> (</a:t>
            </a: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similar</a:t>
            </a:r>
            <a:r>
              <a:rPr lang="cs-CZ" dirty="0" smtClean="0"/>
              <a:t> to text </a:t>
            </a:r>
            <a:r>
              <a:rPr lang="cs-CZ" dirty="0" err="1" smtClean="0"/>
              <a:t>analysis</a:t>
            </a:r>
            <a:r>
              <a:rPr lang="cs-CZ" dirty="0" smtClean="0"/>
              <a:t>) –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qualitative</a:t>
            </a:r>
            <a:r>
              <a:rPr lang="cs-CZ" dirty="0" smtClean="0"/>
              <a:t> and </a:t>
            </a:r>
            <a:r>
              <a:rPr lang="cs-CZ" dirty="0" err="1" smtClean="0"/>
              <a:t>quantitative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34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764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Similar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assumptions</a:t>
            </a:r>
            <a:r>
              <a:rPr lang="cs-CZ" dirty="0" smtClean="0"/>
              <a:t>, </a:t>
            </a:r>
            <a:r>
              <a:rPr lang="cs-CZ" dirty="0" err="1" smtClean="0"/>
              <a:t>ideally</a:t>
            </a:r>
            <a:r>
              <a:rPr lang="cs-CZ" dirty="0" smtClean="0"/>
              <a:t> </a:t>
            </a:r>
            <a:r>
              <a:rPr lang="cs-CZ" dirty="0" err="1" smtClean="0"/>
              <a:t>formulation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theoretically</a:t>
            </a:r>
            <a:r>
              <a:rPr lang="cs-CZ" dirty="0" smtClean="0"/>
              <a:t>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hypotheses</a:t>
            </a:r>
            <a:r>
              <a:rPr lang="cs-CZ" dirty="0" smtClean="0"/>
              <a:t> (BUT </a:t>
            </a:r>
            <a:r>
              <a:rPr lang="cs-CZ" dirty="0" err="1" smtClean="0"/>
              <a:t>explorative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as </a:t>
            </a:r>
            <a:r>
              <a:rPr lang="cs-CZ" dirty="0" err="1" smtClean="0"/>
              <a:t>well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(</a:t>
            </a:r>
            <a:r>
              <a:rPr lang="cs-CZ" dirty="0" err="1" smtClean="0"/>
              <a:t>objects</a:t>
            </a:r>
            <a:r>
              <a:rPr lang="cs-CZ" dirty="0" smtClean="0"/>
              <a:t> /leader,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, </a:t>
            </a:r>
            <a:r>
              <a:rPr lang="cs-CZ" dirty="0" err="1" smtClean="0"/>
              <a:t>ohther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/, </a:t>
            </a:r>
            <a:r>
              <a:rPr lang="cs-CZ" dirty="0" err="1" smtClean="0"/>
              <a:t>environment</a:t>
            </a:r>
            <a:r>
              <a:rPr lang="cs-CZ" dirty="0" smtClean="0"/>
              <a:t> /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mingling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/, </a:t>
            </a:r>
            <a:r>
              <a:rPr lang="cs-CZ" dirty="0" err="1" smtClean="0"/>
              <a:t>clothing</a:t>
            </a:r>
            <a:r>
              <a:rPr lang="cs-CZ" dirty="0" smtClean="0"/>
              <a:t>,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,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r>
              <a:rPr lang="cs-CZ" dirty="0"/>
              <a:t> </a:t>
            </a:r>
            <a:r>
              <a:rPr lang="cs-CZ" dirty="0" smtClean="0"/>
              <a:t>/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Selfies</a:t>
            </a:r>
            <a:r>
              <a:rPr lang="cs-CZ" dirty="0" smtClean="0"/>
              <a:t>/)</a:t>
            </a:r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i="1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hypotheses</a:t>
            </a:r>
            <a:r>
              <a:rPr lang="cs-CZ" dirty="0" smtClean="0"/>
              <a:t> (are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more </a:t>
            </a:r>
            <a:r>
              <a:rPr lang="cs-CZ" i="1" dirty="0" err="1" smtClean="0"/>
              <a:t>people-centric</a:t>
            </a:r>
            <a:r>
              <a:rPr lang="cs-CZ" i="1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?) – </a:t>
            </a:r>
            <a:r>
              <a:rPr lang="cs-CZ" dirty="0" err="1" smtClean="0"/>
              <a:t>otherwise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: 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cirmustances</a:t>
            </a:r>
            <a:r>
              <a:rPr lang="cs-CZ" dirty="0" smtClean="0"/>
              <a:t> are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presented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are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presented</a:t>
            </a:r>
            <a:r>
              <a:rPr lang="cs-CZ" dirty="0" smtClean="0"/>
              <a:t> in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?</a:t>
            </a:r>
          </a:p>
          <a:p>
            <a:r>
              <a:rPr lang="cs-CZ" i="1" dirty="0" err="1" smtClean="0"/>
              <a:t>Challenge</a:t>
            </a:r>
            <a:r>
              <a:rPr lang="cs-CZ" i="1" dirty="0" smtClean="0"/>
              <a:t> (not much has </a:t>
            </a:r>
            <a:r>
              <a:rPr lang="cs-CZ" i="1" dirty="0" err="1" smtClean="0"/>
              <a:t>been</a:t>
            </a:r>
            <a:r>
              <a:rPr lang="cs-CZ" i="1" dirty="0" smtClean="0"/>
              <a:t> done so far): </a:t>
            </a:r>
            <a:r>
              <a:rPr lang="cs-CZ" i="1" dirty="0" err="1" smtClean="0"/>
              <a:t>How</a:t>
            </a:r>
            <a:r>
              <a:rPr lang="cs-CZ" i="1" dirty="0" smtClean="0"/>
              <a:t> to </a:t>
            </a:r>
            <a:r>
              <a:rPr lang="cs-CZ" i="1" dirty="0" err="1" smtClean="0"/>
              <a:t>measure</a:t>
            </a:r>
            <a:r>
              <a:rPr lang="cs-CZ" i="1" dirty="0" smtClean="0"/>
              <a:t> </a:t>
            </a:r>
            <a:r>
              <a:rPr lang="cs-CZ" i="1" dirty="0" err="1" smtClean="0"/>
              <a:t>populism</a:t>
            </a:r>
            <a:r>
              <a:rPr lang="cs-CZ" i="1" dirty="0" smtClean="0"/>
              <a:t> in </a:t>
            </a:r>
            <a:r>
              <a:rPr lang="cs-CZ" i="1" dirty="0" err="1" smtClean="0"/>
              <a:t>visual</a:t>
            </a:r>
            <a:r>
              <a:rPr lang="cs-CZ" i="1" dirty="0" smtClean="0"/>
              <a:t> </a:t>
            </a:r>
            <a:r>
              <a:rPr lang="cs-CZ" i="1" dirty="0" err="1" smtClean="0"/>
              <a:t>communication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7821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(Bell)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8402" y="1481682"/>
            <a:ext cx="9875357" cy="397008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14995" y="5808616"/>
            <a:ext cx="856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/>
              <a:t>Try</a:t>
            </a:r>
            <a:r>
              <a:rPr lang="cs-CZ" sz="2400" dirty="0" smtClean="0"/>
              <a:t> to </a:t>
            </a:r>
            <a:r>
              <a:rPr lang="cs-CZ" sz="2400" dirty="0" err="1" smtClean="0"/>
              <a:t>think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these </a:t>
            </a:r>
            <a:r>
              <a:rPr lang="cs-CZ" sz="2400" dirty="0" err="1" smtClean="0"/>
              <a:t>types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questions</a:t>
            </a:r>
            <a:r>
              <a:rPr lang="cs-CZ" sz="2400" dirty="0" smtClean="0"/>
              <a:t> in </a:t>
            </a:r>
            <a:r>
              <a:rPr lang="cs-CZ" sz="2400" dirty="0" err="1" smtClean="0"/>
              <a:t>relation</a:t>
            </a:r>
            <a:r>
              <a:rPr lang="cs-CZ" sz="2400" dirty="0" smtClean="0"/>
              <a:t> to </a:t>
            </a:r>
            <a:r>
              <a:rPr lang="cs-CZ" sz="2400" dirty="0" err="1" smtClean="0"/>
              <a:t>populism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025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in 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Similar</a:t>
            </a:r>
            <a:r>
              <a:rPr lang="cs-CZ" dirty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as in </a:t>
            </a:r>
            <a:r>
              <a:rPr lang="cs-CZ" dirty="0" err="1" smtClean="0"/>
              <a:t>textual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corpus (data) –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r>
              <a:rPr lang="cs-CZ" dirty="0" smtClean="0"/>
              <a:t>/</a:t>
            </a:r>
            <a:r>
              <a:rPr lang="cs-CZ" dirty="0" err="1" smtClean="0"/>
              <a:t>movies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I </a:t>
            </a:r>
            <a:r>
              <a:rPr lang="cs-CZ" dirty="0" err="1" smtClean="0"/>
              <a:t>analyze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Driven</a:t>
            </a:r>
            <a:r>
              <a:rPr lang="cs-CZ" dirty="0" smtClean="0"/>
              <a:t> by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 smtClean="0"/>
          </a:p>
          <a:p>
            <a:pPr lvl="1"/>
            <a:r>
              <a:rPr lang="cs-CZ" dirty="0" err="1" smtClean="0"/>
              <a:t>Possibilities</a:t>
            </a:r>
            <a:r>
              <a:rPr lang="cs-CZ" dirty="0" smtClean="0"/>
              <a:t> – </a:t>
            </a:r>
            <a:r>
              <a:rPr lang="cs-CZ" dirty="0" err="1" smtClean="0"/>
              <a:t>election</a:t>
            </a:r>
            <a:r>
              <a:rPr lang="cs-CZ" dirty="0" smtClean="0"/>
              <a:t> period, </a:t>
            </a:r>
            <a:r>
              <a:rPr lang="cs-CZ" dirty="0" err="1" smtClean="0"/>
              <a:t>representative</a:t>
            </a:r>
            <a:r>
              <a:rPr lang="cs-CZ" dirty="0" smtClean="0"/>
              <a:t> sample, </a:t>
            </a:r>
            <a:r>
              <a:rPr lang="cs-CZ" dirty="0" err="1" smtClean="0"/>
              <a:t>related</a:t>
            </a:r>
            <a:r>
              <a:rPr lang="cs-CZ" dirty="0" smtClean="0"/>
              <a:t> to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periods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frames</a:t>
            </a:r>
            <a:r>
              <a:rPr lang="cs-CZ" dirty="0" smtClean="0"/>
              <a:t>,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r>
              <a:rPr lang="cs-CZ" dirty="0" smtClean="0"/>
              <a:t> such as </a:t>
            </a:r>
            <a:r>
              <a:rPr lang="cs-CZ" dirty="0" err="1" smtClean="0"/>
              <a:t>politicians</a:t>
            </a:r>
            <a:r>
              <a:rPr lang="cs-CZ" dirty="0" smtClean="0"/>
              <a:t>, </a:t>
            </a:r>
            <a:r>
              <a:rPr lang="cs-CZ" dirty="0" err="1" smtClean="0"/>
              <a:t>environement</a:t>
            </a:r>
            <a:r>
              <a:rPr lang="cs-CZ" dirty="0" smtClean="0"/>
              <a:t>, tonality… (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Values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text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remember</a:t>
            </a:r>
            <a:r>
              <a:rPr lang="cs-CZ" dirty="0" smtClean="0"/>
              <a:t>: </a:t>
            </a:r>
            <a:r>
              <a:rPr lang="cs-CZ" dirty="0" err="1" smtClean="0"/>
              <a:t>mutually</a:t>
            </a:r>
            <a:r>
              <a:rPr lang="cs-CZ" dirty="0" smtClean="0"/>
              <a:t> exklusive and </a:t>
            </a:r>
            <a:r>
              <a:rPr lang="cs-CZ" dirty="0" err="1" smtClean="0"/>
              <a:t>ideally</a:t>
            </a:r>
            <a:r>
              <a:rPr lang="cs-CZ" dirty="0" smtClean="0"/>
              <a:t> </a:t>
            </a:r>
            <a:r>
              <a:rPr lang="cs-CZ" dirty="0" err="1" smtClean="0"/>
              <a:t>exhaustive</a:t>
            </a:r>
            <a:r>
              <a:rPr lang="cs-CZ" dirty="0" smtClean="0"/>
              <a:t> </a:t>
            </a:r>
            <a:r>
              <a:rPr lang="cs-CZ" dirty="0" err="1" smtClean="0"/>
              <a:t>categories</a:t>
            </a:r>
            <a:r>
              <a:rPr lang="cs-CZ" dirty="0" smtClean="0"/>
              <a:t> –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Krippendorf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Interpretation</a:t>
            </a:r>
            <a:r>
              <a:rPr lang="cs-CZ" dirty="0" smtClean="0"/>
              <a:t> – </a:t>
            </a:r>
            <a:r>
              <a:rPr lang="cs-CZ" dirty="0" err="1" smtClean="0"/>
              <a:t>prevalent</a:t>
            </a:r>
            <a:r>
              <a:rPr lang="cs-CZ" dirty="0" smtClean="0"/>
              <a:t> </a:t>
            </a:r>
            <a:r>
              <a:rPr lang="cs-CZ" dirty="0" err="1" smtClean="0"/>
              <a:t>characteristic</a:t>
            </a:r>
            <a:r>
              <a:rPr lang="cs-CZ" dirty="0" smtClean="0"/>
              <a:t>, </a:t>
            </a:r>
            <a:r>
              <a:rPr lang="cs-CZ" dirty="0" err="1" smtClean="0"/>
              <a:t>comparison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Reliability – not </a:t>
            </a:r>
            <a:r>
              <a:rPr lang="cs-CZ" dirty="0" err="1" smtClean="0"/>
              <a:t>that</a:t>
            </a:r>
            <a:r>
              <a:rPr lang="cs-CZ" dirty="0" smtClean="0"/>
              <a:t> so much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dirty="0" err="1" smtClean="0"/>
              <a:t>concern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but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defined</a:t>
            </a:r>
            <a:r>
              <a:rPr lang="cs-CZ" dirty="0" smtClean="0"/>
              <a:t> as </a:t>
            </a:r>
            <a:r>
              <a:rPr lang="cs-CZ" dirty="0" err="1" smtClean="0"/>
              <a:t>clearly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54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Deeper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are not </a:t>
            </a:r>
            <a:r>
              <a:rPr lang="cs-CZ" dirty="0" err="1" smtClean="0"/>
              <a:t>translated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quantifiable</a:t>
            </a:r>
            <a:r>
              <a:rPr lang="cs-CZ" dirty="0" smtClean="0"/>
              <a:t> </a:t>
            </a:r>
            <a:r>
              <a:rPr lang="cs-CZ" dirty="0" err="1" smtClean="0"/>
              <a:t>categories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Interpretation</a:t>
            </a:r>
            <a:r>
              <a:rPr lang="cs-CZ" dirty="0" smtClean="0"/>
              <a:t>, </a:t>
            </a:r>
            <a:r>
              <a:rPr lang="cs-CZ" dirty="0" err="1" smtClean="0"/>
              <a:t>effort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a </a:t>
            </a:r>
            <a:r>
              <a:rPr lang="cs-CZ" dirty="0" err="1" smtClean="0"/>
              <a:t>context</a:t>
            </a:r>
            <a:r>
              <a:rPr lang="cs-CZ" dirty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73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I: </a:t>
            </a:r>
            <a:r>
              <a:rPr lang="cs-CZ" dirty="0" err="1" smtClean="0"/>
              <a:t>Doerr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/>
              <a:t>visual posters and symbols constructed and </a:t>
            </a:r>
            <a:r>
              <a:rPr lang="en-US" dirty="0" smtClean="0"/>
              <a:t>circulated</a:t>
            </a:r>
            <a:r>
              <a:rPr lang="cs-CZ" dirty="0" smtClean="0"/>
              <a:t> </a:t>
            </a:r>
            <a:r>
              <a:rPr lang="en-US" dirty="0" smtClean="0"/>
              <a:t>transnationally </a:t>
            </a:r>
            <a:r>
              <a:rPr lang="en-US" dirty="0"/>
              <a:t>by various political actors to mobilize contentious politics </a:t>
            </a:r>
            <a:r>
              <a:rPr lang="en-US" dirty="0" smtClean="0"/>
              <a:t>on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issues of immigration and </a:t>
            </a:r>
            <a:r>
              <a:rPr lang="en-US" dirty="0" smtClean="0"/>
              <a:t>citizenship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Transnational</a:t>
            </a:r>
            <a:r>
              <a:rPr lang="cs-CZ" dirty="0" smtClean="0"/>
              <a:t> </a:t>
            </a:r>
            <a:r>
              <a:rPr lang="cs-CZ" dirty="0" err="1" smtClean="0"/>
              <a:t>spillover</a:t>
            </a:r>
            <a:endParaRPr lang="cs-CZ" dirty="0"/>
          </a:p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ideologically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„</a:t>
            </a:r>
            <a:r>
              <a:rPr lang="en-US" dirty="0" smtClean="0"/>
              <a:t>how did the SVP and </a:t>
            </a:r>
            <a:r>
              <a:rPr lang="en-US" dirty="0" err="1" smtClean="0"/>
              <a:t>EuroMayday</a:t>
            </a:r>
            <a:r>
              <a:rPr lang="cs-CZ" dirty="0" smtClean="0"/>
              <a:t> </a:t>
            </a:r>
            <a:r>
              <a:rPr lang="en-US" dirty="0" smtClean="0"/>
              <a:t>campaigns portray the relationship between immigrants and citizens in order</a:t>
            </a:r>
            <a:r>
              <a:rPr lang="cs-CZ" dirty="0" smtClean="0"/>
              <a:t> </a:t>
            </a:r>
            <a:r>
              <a:rPr lang="en-US" dirty="0" smtClean="0"/>
              <a:t>to reach out and mobilize supporters in distinct national contexts and transnationally?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99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Data, </a:t>
            </a:r>
            <a:r>
              <a:rPr lang="cs-CZ" dirty="0" err="1" smtClean="0"/>
              <a:t>method</a:t>
            </a:r>
            <a:r>
              <a:rPr lang="cs-CZ" dirty="0" smtClean="0"/>
              <a:t> and 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SVP, NPD and LN</a:t>
            </a:r>
          </a:p>
          <a:p>
            <a:r>
              <a:rPr lang="en-US" dirty="0"/>
              <a:t>analysis of the black sheep campaign, my sample </a:t>
            </a:r>
            <a:r>
              <a:rPr lang="en-US" dirty="0" smtClean="0"/>
              <a:t>includes</a:t>
            </a:r>
            <a:r>
              <a:rPr lang="cs-CZ" dirty="0" smtClean="0"/>
              <a:t> </a:t>
            </a:r>
            <a:r>
              <a:rPr lang="en-US" dirty="0" smtClean="0"/>
              <a:t>relevant </a:t>
            </a:r>
            <a:r>
              <a:rPr lang="en-US" dirty="0"/>
              <a:t>visuals found on web pages and blogs by the groups associated </a:t>
            </a:r>
            <a:r>
              <a:rPr lang="en-US" dirty="0" smtClean="0"/>
              <a:t>with</a:t>
            </a:r>
            <a:r>
              <a:rPr lang="cs-CZ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cases </a:t>
            </a:r>
            <a:r>
              <a:rPr lang="en-US" dirty="0" smtClean="0"/>
              <a:t>studied</a:t>
            </a:r>
            <a:r>
              <a:rPr lang="cs-CZ" dirty="0" smtClean="0"/>
              <a:t> (98 </a:t>
            </a:r>
            <a:r>
              <a:rPr lang="cs-CZ" dirty="0" err="1" smtClean="0"/>
              <a:t>visuals</a:t>
            </a:r>
            <a:r>
              <a:rPr lang="cs-CZ" dirty="0" smtClean="0"/>
              <a:t>, </a:t>
            </a:r>
            <a:r>
              <a:rPr lang="cs-CZ" dirty="0" err="1" smtClean="0"/>
              <a:t>blacksheep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Discoursive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,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iconography</a:t>
            </a:r>
            <a:r>
              <a:rPr lang="cs-CZ" dirty="0" smtClean="0"/>
              <a:t>, </a:t>
            </a:r>
            <a:r>
              <a:rPr lang="cs-CZ" dirty="0" err="1" smtClean="0"/>
              <a:t>contextualization</a:t>
            </a:r>
            <a:r>
              <a:rPr lang="cs-CZ" dirty="0" smtClean="0"/>
              <a:t> (</a:t>
            </a:r>
            <a:r>
              <a:rPr lang="cs-CZ" i="1" dirty="0" err="1" smtClean="0"/>
              <a:t>you</a:t>
            </a:r>
            <a:r>
              <a:rPr lang="cs-CZ" i="1" dirty="0" smtClean="0"/>
              <a:t> do </a:t>
            </a:r>
            <a:r>
              <a:rPr lang="cs-CZ" i="1" dirty="0" err="1" smtClean="0"/>
              <a:t>need</a:t>
            </a:r>
            <a:r>
              <a:rPr lang="cs-CZ" i="1" dirty="0" smtClean="0"/>
              <a:t> to </a:t>
            </a:r>
            <a:r>
              <a:rPr lang="cs-CZ" i="1" dirty="0" err="1" smtClean="0"/>
              <a:t>follow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method</a:t>
            </a:r>
            <a:r>
              <a:rPr lang="cs-CZ" i="1" dirty="0" smtClean="0"/>
              <a:t> in </a:t>
            </a:r>
            <a:r>
              <a:rPr lang="cs-CZ" i="1" dirty="0" err="1" smtClean="0"/>
              <a:t>details</a:t>
            </a:r>
            <a:r>
              <a:rPr lang="cs-CZ" i="1" dirty="0" smtClean="0"/>
              <a:t>, </a:t>
            </a:r>
            <a:r>
              <a:rPr lang="cs-CZ" i="1" dirty="0" err="1" smtClean="0"/>
              <a:t>instead</a:t>
            </a:r>
            <a:r>
              <a:rPr lang="cs-CZ" i="1" dirty="0" smtClean="0"/>
              <a:t> </a:t>
            </a:r>
            <a:r>
              <a:rPr lang="cs-CZ" i="1" dirty="0" err="1" smtClean="0"/>
              <a:t>concentrate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qualitative</a:t>
            </a:r>
            <a:r>
              <a:rPr lang="cs-CZ" i="1" dirty="0" smtClean="0"/>
              <a:t> </a:t>
            </a:r>
            <a:r>
              <a:rPr lang="cs-CZ" i="1" dirty="0" err="1" smtClean="0"/>
              <a:t>nature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analysis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transnational</a:t>
            </a:r>
            <a:r>
              <a:rPr lang="cs-CZ" dirty="0" smtClean="0"/>
              <a:t> </a:t>
            </a:r>
            <a:r>
              <a:rPr lang="cs-CZ" dirty="0" err="1" smtClean="0"/>
              <a:t>spillover</a:t>
            </a:r>
            <a:r>
              <a:rPr lang="cs-CZ" dirty="0" smtClean="0"/>
              <a:t> and </a:t>
            </a:r>
            <a:r>
              <a:rPr lang="cs-CZ" dirty="0" err="1" smtClean="0"/>
              <a:t>adaptation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immigration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481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663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Analyzing populist content IV. – visual materials </vt:lpstr>
      <vt:lpstr>Outline</vt:lpstr>
      <vt:lpstr>Visual materials as a political content</vt:lpstr>
      <vt:lpstr>Quantitative approach</vt:lpstr>
      <vt:lpstr>Types of questions (Bell)</vt:lpstr>
      <vt:lpstr>Data in quantitative analysis</vt:lpstr>
      <vt:lpstr>Qualitative approach</vt:lpstr>
      <vt:lpstr>Example I: Doerr</vt:lpstr>
      <vt:lpstr>Data, method and results</vt:lpstr>
      <vt:lpstr>Example II: Wodak, Forchtner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populist content IV. – visual materials</dc:title>
  <dc:creator>Vlastimil Havlík</dc:creator>
  <cp:lastModifiedBy>Vlastimil Havlík</cp:lastModifiedBy>
  <cp:revision>12</cp:revision>
  <dcterms:created xsi:type="dcterms:W3CDTF">2020-03-24T10:07:59Z</dcterms:created>
  <dcterms:modified xsi:type="dcterms:W3CDTF">2020-03-24T14:21:05Z</dcterms:modified>
</cp:coreProperties>
</file>