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57" r:id="rId5"/>
    <p:sldId id="258" r:id="rId6"/>
    <p:sldId id="260" r:id="rId7"/>
    <p:sldId id="261" r:id="rId8"/>
    <p:sldId id="288" r:id="rId9"/>
    <p:sldId id="264" r:id="rId10"/>
    <p:sldId id="265" r:id="rId11"/>
    <p:sldId id="287" r:id="rId12"/>
    <p:sldId id="28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  <p:sldId id="276" r:id="rId23"/>
    <p:sldId id="278" r:id="rId24"/>
    <p:sldId id="28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4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41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91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96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86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6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42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61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20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61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47B47-BA97-4E0E-AC0B-2100D6A37F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97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silk.com/maps/world-stats-interactive-maps-index#Digital%20Divide%20&amp;%20IC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Psychologie a internet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Úvodní hodina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424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" y="452631"/>
            <a:ext cx="8985841" cy="6143383"/>
          </a:xfrm>
        </p:spPr>
      </p:pic>
      <p:sp>
        <p:nvSpPr>
          <p:cNvPr id="3" name="Obdélník 2"/>
          <p:cNvSpPr/>
          <p:nvPr/>
        </p:nvSpPr>
        <p:spPr>
          <a:xfrm>
            <a:off x="9740989" y="6139934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u="sng" dirty="0"/>
              <a:t>EU KIDS ONLINE IV  </a:t>
            </a:r>
          </a:p>
        </p:txBody>
      </p:sp>
    </p:spTree>
    <p:extLst>
      <p:ext uri="{BB962C8B-B14F-4D97-AF65-F5344CB8AC3E}">
        <p14:creationId xmlns:p14="http://schemas.microsoft.com/office/powerpoint/2010/main" val="3784549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07" y="302508"/>
            <a:ext cx="10850593" cy="1325563"/>
          </a:xfrm>
        </p:spPr>
        <p:txBody>
          <a:bodyPr/>
          <a:lstStyle/>
          <a:p>
            <a:r>
              <a:rPr lang="cs-CZ" dirty="0" smtClean="0"/>
              <a:t>https://www.internetworldstats.com/stats.htm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94" y="1161499"/>
            <a:ext cx="10001211" cy="3953967"/>
          </a:xfrm>
        </p:spPr>
      </p:pic>
      <p:sp>
        <p:nvSpPr>
          <p:cNvPr id="5" name="Obdélník 4"/>
          <p:cNvSpPr/>
          <p:nvPr/>
        </p:nvSpPr>
        <p:spPr>
          <a:xfrm>
            <a:off x="503207" y="5311675"/>
            <a:ext cx="114788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IWS adopts as its benchmark a broad definition and defines an Internet User as anyone currently in capacity to use the Internet. In our opinion, there are only two (2) requirements for a person to be considered an Internet User:</a:t>
            </a:r>
          </a:p>
          <a:p>
            <a:r>
              <a:rPr lang="en-US" dirty="0"/>
              <a:t>(1) The person must have available access to an Internet connection point, and</a:t>
            </a:r>
          </a:p>
          <a:p>
            <a:r>
              <a:rPr lang="en-US" dirty="0"/>
              <a:t>(2) The person must have the basic knowledge required to use web technology.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259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6600" y="1838325"/>
            <a:ext cx="10515600" cy="4351338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http://www.statsilk.com/maps/world-stats-interactive-maps-index#Digital%20Divide%20&amp;%20ICT</a:t>
            </a:r>
            <a:endParaRPr lang="cs-CZ" dirty="0" smtClean="0"/>
          </a:p>
          <a:p>
            <a:r>
              <a:rPr lang="cs-CZ" dirty="0" smtClean="0"/>
              <a:t>EUROSTAT, </a:t>
            </a:r>
            <a:r>
              <a:rPr lang="cs-CZ" dirty="0" smtClean="0"/>
              <a:t>PEW</a:t>
            </a:r>
          </a:p>
          <a:p>
            <a:r>
              <a:rPr lang="cs-CZ" dirty="0" smtClean="0"/>
              <a:t>EU </a:t>
            </a:r>
            <a:r>
              <a:rPr lang="cs-CZ" dirty="0" err="1" smtClean="0"/>
              <a:t>Kids</a:t>
            </a:r>
            <a:r>
              <a:rPr lang="cs-CZ" dirty="0" smtClean="0"/>
              <a:t> Online, </a:t>
            </a:r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Kids</a:t>
            </a:r>
            <a:r>
              <a:rPr lang="cs-CZ" dirty="0" smtClean="0"/>
              <a:t> Online</a:t>
            </a:r>
          </a:p>
          <a:p>
            <a:endParaRPr lang="cs-CZ" dirty="0"/>
          </a:p>
          <a:p>
            <a:r>
              <a:rPr lang="cs-CZ" dirty="0" smtClean="0"/>
              <a:t>Irtis.muni.cz – co </a:t>
            </a:r>
            <a:r>
              <a:rPr lang="cs-CZ" dirty="0" err="1" smtClean="0"/>
              <a:t>delame</a:t>
            </a:r>
            <a:r>
              <a:rPr lang="cs-CZ" dirty="0" smtClean="0"/>
              <a:t> primo zde na </a:t>
            </a:r>
            <a:r>
              <a:rPr lang="cs-CZ" dirty="0" err="1" smtClean="0"/>
              <a:t>fakulte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317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cs-CZ" dirty="0" smtClean="0"/>
          </a:p>
          <a:p>
            <a:endParaRPr lang="cs-CZ" dirty="0" smtClean="0"/>
          </a:p>
          <a:p>
            <a:pPr lvl="1"/>
            <a:r>
              <a:rPr lang="cs-CZ" dirty="0" smtClean="0"/>
              <a:t>Znáte tento pojem?</a:t>
            </a:r>
            <a:endParaRPr lang="cs-CZ" dirty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27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9300" y="1746251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cs-CZ" dirty="0" smtClean="0"/>
          </a:p>
          <a:p>
            <a:endParaRPr lang="cs-CZ" dirty="0" smtClean="0"/>
          </a:p>
          <a:p>
            <a:pPr lvl="1"/>
            <a:r>
              <a:rPr lang="cs-CZ" dirty="0" smtClean="0"/>
              <a:t>Znáte tento pojem?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Původně rozdíl mezi ne/uživateli PC a internetu, hl. zaměření na socioekonomické faktory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3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34251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Lupač, Sládek, </a:t>
            </a:r>
            <a:r>
              <a:rPr lang="cs-CZ" u="sng" dirty="0" smtClean="0"/>
              <a:t>2008</a:t>
            </a:r>
            <a:r>
              <a:rPr lang="cs-CZ" dirty="0" smtClean="0"/>
              <a:t> – v ČR dochází k prohlubování:</a:t>
            </a:r>
            <a:endParaRPr lang="cs-CZ" dirty="0"/>
          </a:p>
          <a:p>
            <a:pPr marL="393192" lvl="1" indent="0">
              <a:buNone/>
            </a:pPr>
            <a:r>
              <a:rPr lang="cs-CZ" dirty="0" smtClean="0"/>
              <a:t>„</a:t>
            </a:r>
            <a:r>
              <a:rPr lang="en-US" i="1" dirty="0" smtClean="0"/>
              <a:t>According </a:t>
            </a:r>
            <a:r>
              <a:rPr lang="en-US" i="1" dirty="0"/>
              <a:t>to the WIP CZ findings shown above, we assume that about four-fifths of nonusers are potential Internet users. The basic problems are </a:t>
            </a:r>
            <a:r>
              <a:rPr lang="en-US" b="1" i="1" dirty="0"/>
              <a:t>lack of public access points or awareness of them, lack of digital skills, and low understanding of what is Internet use good for and what are its main assets</a:t>
            </a:r>
            <a:r>
              <a:rPr lang="en-US" b="1" dirty="0" smtClean="0"/>
              <a:t>.</a:t>
            </a:r>
            <a:r>
              <a:rPr lang="cs-CZ" b="1" dirty="0" smtClean="0"/>
              <a:t>“</a:t>
            </a:r>
          </a:p>
          <a:p>
            <a:pPr marL="393192" lvl="1" indent="0">
              <a:buNone/>
            </a:pPr>
            <a:r>
              <a:rPr lang="cs-CZ" i="1" dirty="0" smtClean="0">
                <a:solidFill>
                  <a:schemeClr val="bg1"/>
                </a:solidFill>
              </a:rPr>
              <a:t>„</a:t>
            </a:r>
            <a:r>
              <a:rPr lang="en-US" i="1" dirty="0" smtClean="0">
                <a:solidFill>
                  <a:schemeClr val="bg1"/>
                </a:solidFill>
              </a:rPr>
              <a:t>The sociodemographic distribution of physical access and its development shows that big parts of Czech society are seriously lagging behind the </a:t>
            </a:r>
            <a:r>
              <a:rPr lang="en-US" i="1" dirty="0" err="1" smtClean="0">
                <a:solidFill>
                  <a:schemeClr val="bg1"/>
                </a:solidFill>
              </a:rPr>
              <a:t>informationalization</a:t>
            </a:r>
            <a:r>
              <a:rPr lang="en-US" i="1" dirty="0" smtClean="0">
                <a:solidFill>
                  <a:schemeClr val="bg1"/>
                </a:solidFill>
              </a:rPr>
              <a:t> process; it counts especially for the </a:t>
            </a:r>
            <a:r>
              <a:rPr lang="en-US" b="1" i="1" dirty="0" smtClean="0">
                <a:solidFill>
                  <a:schemeClr val="bg1"/>
                </a:solidFill>
              </a:rPr>
              <a:t>older generation</a:t>
            </a:r>
            <a:r>
              <a:rPr lang="en-US" i="1" dirty="0" smtClean="0">
                <a:solidFill>
                  <a:schemeClr val="bg1"/>
                </a:solidFill>
              </a:rPr>
              <a:t>, people with </a:t>
            </a:r>
            <a:r>
              <a:rPr lang="en-US" b="1" i="1" dirty="0" smtClean="0">
                <a:solidFill>
                  <a:schemeClr val="bg1"/>
                </a:solidFill>
              </a:rPr>
              <a:t>low education</a:t>
            </a:r>
            <a:r>
              <a:rPr lang="en-US" i="1" dirty="0" smtClean="0">
                <a:solidFill>
                  <a:schemeClr val="bg1"/>
                </a:solidFill>
              </a:rPr>
              <a:t>, people from </a:t>
            </a:r>
            <a:r>
              <a:rPr lang="en-US" b="1" i="1" dirty="0" smtClean="0">
                <a:solidFill>
                  <a:schemeClr val="bg1"/>
                </a:solidFill>
              </a:rPr>
              <a:t>low-income households</a:t>
            </a:r>
            <a:r>
              <a:rPr lang="en-US" i="1" dirty="0" smtClean="0">
                <a:solidFill>
                  <a:schemeClr val="bg1"/>
                </a:solidFill>
              </a:rPr>
              <a:t>, and people having </a:t>
            </a:r>
            <a:r>
              <a:rPr lang="en-US" b="1" i="1" dirty="0" smtClean="0">
                <a:solidFill>
                  <a:schemeClr val="bg1"/>
                </a:solidFill>
              </a:rPr>
              <a:t>insufficient social contact with people who might be more likely connected</a:t>
            </a:r>
            <a:r>
              <a:rPr lang="en-US" i="1" dirty="0" smtClean="0">
                <a:solidFill>
                  <a:schemeClr val="bg1"/>
                </a:solidFill>
              </a:rPr>
              <a:t>.</a:t>
            </a:r>
            <a:r>
              <a:rPr lang="cs-CZ" i="1" dirty="0" smtClean="0">
                <a:solidFill>
                  <a:schemeClr val="bg1"/>
                </a:solidFill>
              </a:rPr>
              <a:t>“</a:t>
            </a:r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  <p:sp>
        <p:nvSpPr>
          <p:cNvPr id="4" name="Obdélníkový bublinový popisek 3"/>
          <p:cNvSpPr/>
          <p:nvPr/>
        </p:nvSpPr>
        <p:spPr>
          <a:xfrm>
            <a:off x="5807968" y="4725144"/>
            <a:ext cx="3218656" cy="1484784"/>
          </a:xfrm>
          <a:prstGeom prst="wedgeRectCallout">
            <a:avLst>
              <a:gd name="adj1" fmla="val -56770"/>
              <a:gd name="adj2" fmla="val -1305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Co to přináší za problémy?</a:t>
            </a:r>
          </a:p>
        </p:txBody>
      </p:sp>
    </p:spTree>
    <p:extLst>
      <p:ext uri="{BB962C8B-B14F-4D97-AF65-F5344CB8AC3E}">
        <p14:creationId xmlns:p14="http://schemas.microsoft.com/office/powerpoint/2010/main" val="231717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Lupač, Sládek, </a:t>
            </a:r>
            <a:r>
              <a:rPr lang="cs-CZ" u="sng" dirty="0" smtClean="0"/>
              <a:t>2008</a:t>
            </a:r>
            <a:r>
              <a:rPr lang="cs-CZ" dirty="0" smtClean="0"/>
              <a:t> – v ČR dochází k prohlubování:</a:t>
            </a:r>
            <a:endParaRPr lang="cs-CZ" dirty="0"/>
          </a:p>
          <a:p>
            <a:pPr marL="393192" lvl="1" indent="0">
              <a:buNone/>
            </a:pPr>
            <a:r>
              <a:rPr lang="cs-CZ" dirty="0" smtClean="0"/>
              <a:t>„</a:t>
            </a:r>
            <a:r>
              <a:rPr lang="en-US" i="1" dirty="0" smtClean="0"/>
              <a:t>According </a:t>
            </a:r>
            <a:r>
              <a:rPr lang="en-US" i="1" dirty="0"/>
              <a:t>to the WIP CZ findings shown above, we assume that about four-fifths of nonusers are potential Internet users. The basic problems are </a:t>
            </a:r>
            <a:r>
              <a:rPr lang="en-US" b="1" i="1" dirty="0"/>
              <a:t>lack of public access points or awareness of them, lack of digital skills, and low understanding of what is Internet use good for and what are its main assets</a:t>
            </a:r>
            <a:r>
              <a:rPr lang="en-US" b="1" dirty="0" smtClean="0"/>
              <a:t>.</a:t>
            </a:r>
            <a:r>
              <a:rPr lang="cs-CZ" b="1" dirty="0" smtClean="0"/>
              <a:t>“</a:t>
            </a:r>
          </a:p>
          <a:p>
            <a:pPr marL="393192" lvl="1" indent="0">
              <a:buNone/>
            </a:pPr>
            <a:r>
              <a:rPr lang="cs-CZ" i="1" dirty="0" smtClean="0"/>
              <a:t>„</a:t>
            </a:r>
            <a:r>
              <a:rPr lang="en-US" i="1" dirty="0" smtClean="0"/>
              <a:t>The </a:t>
            </a:r>
            <a:r>
              <a:rPr lang="en-US" i="1" dirty="0" err="1"/>
              <a:t>sociodemographic</a:t>
            </a:r>
            <a:r>
              <a:rPr lang="en-US" i="1" dirty="0"/>
              <a:t> distribution of physical access and its development shows that big parts of Czech society are seriously lagging behind the </a:t>
            </a:r>
            <a:r>
              <a:rPr lang="en-US" i="1" dirty="0" err="1"/>
              <a:t>informationalization</a:t>
            </a:r>
            <a:r>
              <a:rPr lang="en-US" i="1" dirty="0"/>
              <a:t> process; it counts especially for the </a:t>
            </a:r>
            <a:r>
              <a:rPr lang="en-US" b="1" i="1" dirty="0"/>
              <a:t>older generation</a:t>
            </a:r>
            <a:r>
              <a:rPr lang="en-US" i="1" dirty="0"/>
              <a:t>, people with </a:t>
            </a:r>
            <a:r>
              <a:rPr lang="en-US" b="1" i="1" dirty="0"/>
              <a:t>low education</a:t>
            </a:r>
            <a:r>
              <a:rPr lang="en-US" i="1" dirty="0"/>
              <a:t>, people from </a:t>
            </a:r>
            <a:r>
              <a:rPr lang="en-US" b="1" i="1" dirty="0"/>
              <a:t>low-income households</a:t>
            </a:r>
            <a:r>
              <a:rPr lang="en-US" i="1" dirty="0"/>
              <a:t>, and people having </a:t>
            </a:r>
            <a:r>
              <a:rPr lang="en-US" b="1" i="1" dirty="0"/>
              <a:t>insufficient social contact with people who might be more likely connected</a:t>
            </a:r>
            <a:r>
              <a:rPr lang="en-US" i="1" dirty="0" smtClean="0"/>
              <a:t>.</a:t>
            </a:r>
            <a:r>
              <a:rPr lang="cs-CZ" i="1" dirty="0" smtClean="0"/>
              <a:t>“</a:t>
            </a:r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  <p:sp>
        <p:nvSpPr>
          <p:cNvPr id="4" name="Obdélníkový bublinový popisek 3"/>
          <p:cNvSpPr/>
          <p:nvPr/>
        </p:nvSpPr>
        <p:spPr>
          <a:xfrm>
            <a:off x="6070651" y="1772816"/>
            <a:ext cx="3218656" cy="1484784"/>
          </a:xfrm>
          <a:prstGeom prst="wedgeRectCallout">
            <a:avLst>
              <a:gd name="adj1" fmla="val -107652"/>
              <a:gd name="adj2" fmla="val 698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Koho se to týká?</a:t>
            </a:r>
          </a:p>
        </p:txBody>
      </p:sp>
    </p:spTree>
    <p:extLst>
      <p:ext uri="{BB962C8B-B14F-4D97-AF65-F5344CB8AC3E}">
        <p14:creationId xmlns:p14="http://schemas.microsoft.com/office/powerpoint/2010/main" val="719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r>
              <a:rPr lang="cs-CZ" dirty="0" smtClean="0"/>
              <a:t> pořád zůstává, ovšem také se mění </a:t>
            </a:r>
          </a:p>
          <a:p>
            <a:pPr lvl="1"/>
            <a:r>
              <a:rPr lang="cs-CZ" dirty="0" smtClean="0"/>
              <a:t>Někde se prohlubuje, někde ustupuje</a:t>
            </a:r>
          </a:p>
          <a:p>
            <a:pPr lvl="1"/>
            <a:r>
              <a:rPr lang="cs-CZ" dirty="0" smtClean="0"/>
              <a:t>S ohledem na </a:t>
            </a:r>
            <a:r>
              <a:rPr lang="cs-CZ" dirty="0" err="1" smtClean="0"/>
              <a:t>socio</a:t>
            </a:r>
            <a:r>
              <a:rPr lang="cs-CZ" dirty="0" smtClean="0"/>
              <a:t>-demografické skupiny i na to, čeho se týká (</a:t>
            </a:r>
            <a:r>
              <a:rPr lang="cs-CZ" dirty="0" err="1" smtClean="0"/>
              <a:t>access</a:t>
            </a:r>
            <a:r>
              <a:rPr lang="cs-CZ" dirty="0" smtClean="0"/>
              <a:t> vs. </a:t>
            </a:r>
            <a:r>
              <a:rPr lang="cs-CZ" dirty="0" err="1" smtClean="0"/>
              <a:t>usage</a:t>
            </a:r>
            <a:r>
              <a:rPr lang="cs-CZ" dirty="0" smtClean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skills</a:t>
            </a:r>
            <a:r>
              <a:rPr lang="cs-CZ" dirty="0" smtClean="0"/>
              <a:t> gap</a:t>
            </a:r>
            <a:r>
              <a:rPr lang="cs-CZ" dirty="0"/>
              <a:t>)</a:t>
            </a:r>
            <a:endParaRPr lang="cs-CZ" dirty="0" smtClean="0"/>
          </a:p>
          <a:p>
            <a:pPr lvl="2"/>
            <a:r>
              <a:rPr lang="cs-CZ" dirty="0" smtClean="0"/>
              <a:t>např</a:t>
            </a:r>
            <a:r>
              <a:rPr lang="cs-CZ" dirty="0"/>
              <a:t>. známky umenšování rozdílů přístupu v návaznosti na SES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Záleží ale na pojetí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divide</a:t>
            </a:r>
            <a:endParaRPr lang="cs-CZ" dirty="0" smtClean="0"/>
          </a:p>
          <a:p>
            <a:pPr lvl="1"/>
            <a:r>
              <a:rPr lang="cs-CZ" dirty="0" smtClean="0"/>
              <a:t>A na tom , co měříme</a:t>
            </a:r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813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cs-CZ" dirty="0" smtClean="0"/>
              <a:t>S</a:t>
            </a:r>
            <a:r>
              <a:rPr lang="en-US" dirty="0" err="1" smtClean="0"/>
              <a:t>econd</a:t>
            </a:r>
            <a:r>
              <a:rPr lang="en-US" dirty="0" smtClean="0"/>
              <a:t>-level</a:t>
            </a:r>
            <a:r>
              <a:rPr lang="en-US" dirty="0"/>
              <a:t>” digital </a:t>
            </a:r>
            <a:r>
              <a:rPr lang="en-US" dirty="0" smtClean="0"/>
              <a:t>divide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Týká se více vrstev přístupu</a:t>
            </a:r>
            <a:r>
              <a:rPr lang="en-US" dirty="0" smtClean="0"/>
              <a:t> </a:t>
            </a:r>
            <a:r>
              <a:rPr lang="cs-CZ" dirty="0" smtClean="0"/>
              <a:t>(nejen dichotomie ano/ne) a </a:t>
            </a:r>
            <a:r>
              <a:rPr lang="cs-CZ" b="1" dirty="0" smtClean="0"/>
              <a:t>použití</a:t>
            </a:r>
            <a:r>
              <a:rPr lang="cs-CZ" dirty="0" smtClean="0"/>
              <a:t> ICT („</a:t>
            </a:r>
            <a:r>
              <a:rPr lang="cs-CZ" dirty="0" err="1" smtClean="0"/>
              <a:t>usage</a:t>
            </a:r>
            <a:r>
              <a:rPr lang="cs-CZ" dirty="0" smtClean="0"/>
              <a:t> gap“)</a:t>
            </a:r>
          </a:p>
          <a:p>
            <a:endParaRPr lang="cs-CZ" dirty="0" smtClean="0"/>
          </a:p>
          <a:p>
            <a:r>
              <a:rPr lang="cs-CZ" dirty="0" smtClean="0"/>
              <a:t>Min</a:t>
            </a:r>
            <a:r>
              <a:rPr lang="cs-CZ" dirty="0"/>
              <a:t>, 2010 – „</a:t>
            </a:r>
            <a:r>
              <a:rPr lang="cs-CZ" i="1" dirty="0"/>
              <a:t>současný rozdíl v přístupu bude pokračovat ve </a:t>
            </a:r>
            <a:r>
              <a:rPr lang="cs-CZ" i="1" dirty="0" smtClean="0"/>
              <a:t>formě </a:t>
            </a:r>
            <a:r>
              <a:rPr lang="cs-CZ" i="1" dirty="0"/>
              <a:t>rozdílu v používání</a:t>
            </a:r>
            <a:r>
              <a:rPr lang="cs-CZ" dirty="0"/>
              <a:t>“ (s. 22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err="1" smtClean="0"/>
              <a:t>Usage</a:t>
            </a:r>
            <a:r>
              <a:rPr lang="cs-CZ" dirty="0" smtClean="0"/>
              <a:t> a </a:t>
            </a:r>
            <a:r>
              <a:rPr lang="cs-CZ" dirty="0" err="1" smtClean="0"/>
              <a:t>skills</a:t>
            </a:r>
            <a:r>
              <a:rPr lang="cs-CZ" dirty="0" smtClean="0"/>
              <a:t> – silně propojeny</a:t>
            </a:r>
            <a:endParaRPr lang="cs-CZ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5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99747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Přístup </a:t>
            </a:r>
            <a:r>
              <a:rPr lang="cs-CZ" dirty="0"/>
              <a:t>celkově </a:t>
            </a:r>
            <a:r>
              <a:rPr lang="cs-CZ" dirty="0" smtClean="0"/>
              <a:t>– lze se vůbec někde připojit na internet? Je dostupná </a:t>
            </a:r>
            <a:r>
              <a:rPr lang="cs-CZ" dirty="0"/>
              <a:t>s</a:t>
            </a:r>
            <a:r>
              <a:rPr lang="cs-CZ" dirty="0" smtClean="0"/>
              <a:t>íť? A jak je síť kvalitní (</a:t>
            </a:r>
            <a:r>
              <a:rPr lang="cs-CZ" dirty="0" err="1" smtClean="0"/>
              <a:t>broadband</a:t>
            </a:r>
            <a:r>
              <a:rPr lang="cs-CZ" dirty="0" smtClean="0"/>
              <a:t>)?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7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Něco ke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Cíl kurzu:</a:t>
            </a:r>
            <a:endParaRPr lang="cs-CZ" dirty="0"/>
          </a:p>
          <a:p>
            <a:r>
              <a:rPr lang="cs-CZ" dirty="0"/>
              <a:t>Kurz si klade za úkol seznámit studenty se základními pojmy a koncepty v kontextu výzkumu psychologie a </a:t>
            </a:r>
            <a:r>
              <a:rPr lang="cs-CZ" dirty="0" smtClean="0"/>
              <a:t>internetu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211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Přístup </a:t>
            </a:r>
            <a:r>
              <a:rPr lang="cs-CZ" dirty="0"/>
              <a:t>celkově </a:t>
            </a:r>
            <a:r>
              <a:rPr lang="cs-CZ" dirty="0" smtClean="0"/>
              <a:t>– lze se vůbec někde připojit na internet? Je dostupná </a:t>
            </a:r>
            <a:r>
              <a:rPr lang="cs-CZ" dirty="0"/>
              <a:t>s</a:t>
            </a:r>
            <a:r>
              <a:rPr lang="cs-CZ" dirty="0" smtClean="0"/>
              <a:t>íť? A jak je síť kvalitní (</a:t>
            </a:r>
            <a:r>
              <a:rPr lang="cs-CZ" dirty="0" err="1" smtClean="0"/>
              <a:t>broadband</a:t>
            </a:r>
            <a:r>
              <a:rPr lang="cs-CZ" dirty="0" smtClean="0"/>
              <a:t>)?</a:t>
            </a:r>
            <a:endParaRPr lang="cs-CZ" dirty="0"/>
          </a:p>
          <a:p>
            <a:r>
              <a:rPr lang="cs-CZ" dirty="0" smtClean="0"/>
              <a:t>Přístup individuální – kde se lze připojit? Doma, v práci, ve škole, při chůzi? Kolikrát denně? Jak je to drahé?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Přístup </a:t>
            </a:r>
            <a:r>
              <a:rPr lang="cs-CZ" dirty="0"/>
              <a:t>celkově </a:t>
            </a:r>
            <a:r>
              <a:rPr lang="cs-CZ" dirty="0" smtClean="0"/>
              <a:t>– lze se vůbec někde připojit na internet? Je dostupná </a:t>
            </a:r>
            <a:r>
              <a:rPr lang="cs-CZ" dirty="0"/>
              <a:t>s</a:t>
            </a:r>
            <a:r>
              <a:rPr lang="cs-CZ" dirty="0" smtClean="0"/>
              <a:t>íť? A jak je síť kvalitní (</a:t>
            </a:r>
            <a:r>
              <a:rPr lang="cs-CZ" dirty="0" err="1" smtClean="0"/>
              <a:t>broadband</a:t>
            </a:r>
            <a:r>
              <a:rPr lang="cs-CZ" dirty="0" smtClean="0"/>
              <a:t>)?</a:t>
            </a:r>
            <a:endParaRPr lang="cs-CZ" dirty="0"/>
          </a:p>
          <a:p>
            <a:r>
              <a:rPr lang="cs-CZ" dirty="0" smtClean="0"/>
              <a:t>Přístup individuální – kde se lze připojit? Doma, v práci, ve škole, při chůzi? Kolikrát denně? Jak je to drahé? </a:t>
            </a:r>
          </a:p>
          <a:p>
            <a:r>
              <a:rPr lang="cs-CZ" dirty="0" err="1" smtClean="0"/>
              <a:t>Skills</a:t>
            </a:r>
            <a:r>
              <a:rPr lang="cs-CZ" dirty="0" smtClean="0"/>
              <a:t> – jak umíme s internetem zacházet? Co na něm dokážeme (můžeme) dělat? 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Přístup </a:t>
            </a:r>
            <a:r>
              <a:rPr lang="cs-CZ" dirty="0"/>
              <a:t>celkově </a:t>
            </a:r>
            <a:r>
              <a:rPr lang="cs-CZ" dirty="0" smtClean="0"/>
              <a:t>– lze se vůbec někde připojit na internet? Je dostupná </a:t>
            </a:r>
            <a:r>
              <a:rPr lang="cs-CZ" dirty="0"/>
              <a:t>s</a:t>
            </a:r>
            <a:r>
              <a:rPr lang="cs-CZ" dirty="0" smtClean="0"/>
              <a:t>íť? A jak je síť kvalitní (</a:t>
            </a:r>
            <a:r>
              <a:rPr lang="cs-CZ" dirty="0" err="1" smtClean="0"/>
              <a:t>broadband</a:t>
            </a:r>
            <a:r>
              <a:rPr lang="cs-CZ" dirty="0" smtClean="0"/>
              <a:t>)?</a:t>
            </a:r>
            <a:endParaRPr lang="cs-CZ" dirty="0"/>
          </a:p>
          <a:p>
            <a:r>
              <a:rPr lang="cs-CZ" dirty="0" smtClean="0"/>
              <a:t>Přístup individuální – kde se lze připojit? Doma, v práci, ve škole, při chůzi? Kolikrát denně? Jak je to drahé? </a:t>
            </a:r>
          </a:p>
          <a:p>
            <a:r>
              <a:rPr lang="cs-CZ" dirty="0" err="1" smtClean="0"/>
              <a:t>Skills</a:t>
            </a:r>
            <a:r>
              <a:rPr lang="cs-CZ" dirty="0" smtClean="0"/>
              <a:t> – jak umíme s internetem zacházet? Co na něm dokážeme (můžeme) dělat? </a:t>
            </a:r>
            <a:endParaRPr lang="cs-CZ" dirty="0"/>
          </a:p>
          <a:p>
            <a:r>
              <a:rPr lang="cs-CZ" dirty="0" smtClean="0"/>
              <a:t>Způsob použití – jaké jsou naše preference? Co používáme a co ne? (např. sociální sítě)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3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Přístup k internetu</a:t>
            </a:r>
            <a:endParaRPr lang="cs-CZ" dirty="0"/>
          </a:p>
          <a:p>
            <a:r>
              <a:rPr lang="cs-CZ" dirty="0" smtClean="0"/>
              <a:t>Použití rozlišných komunikačních technologií, přístrojů</a:t>
            </a:r>
            <a:endParaRPr lang="cs-CZ" dirty="0"/>
          </a:p>
          <a:p>
            <a:r>
              <a:rPr lang="cs-CZ" dirty="0" smtClean="0"/>
              <a:t>Frekvence/intenzita použití</a:t>
            </a:r>
            <a:endParaRPr lang="cs-CZ" dirty="0"/>
          </a:p>
          <a:p>
            <a:r>
              <a:rPr lang="cs-CZ" dirty="0" smtClean="0"/>
              <a:t>Šíře zapojení do online aktivit</a:t>
            </a:r>
          </a:p>
          <a:p>
            <a:r>
              <a:rPr lang="cs-CZ" sz="2400" dirty="0"/>
              <a:t>(</a:t>
            </a:r>
            <a:r>
              <a:rPr lang="en-US" sz="2400" dirty="0"/>
              <a:t>Pearce</a:t>
            </a:r>
            <a:r>
              <a:rPr lang="cs-CZ" sz="2400" dirty="0"/>
              <a:t> </a:t>
            </a:r>
            <a:r>
              <a:rPr lang="en-US" sz="2400" dirty="0"/>
              <a:t>&amp; Rice, 2013)</a:t>
            </a:r>
            <a:endParaRPr lang="cs-CZ" sz="24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267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cs-CZ" dirty="0" smtClean="0"/>
              <a:t>Kdo internet používá? A kdo NE?</a:t>
            </a:r>
          </a:p>
          <a:p>
            <a:pPr marL="68580" indent="0">
              <a:buNone/>
            </a:pPr>
            <a:r>
              <a:rPr lang="cs-CZ" dirty="0" smtClean="0"/>
              <a:t>Obecně velká míra penetrace </a:t>
            </a:r>
          </a:p>
          <a:p>
            <a:pPr marL="6858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X</a:t>
            </a:r>
          </a:p>
          <a:p>
            <a:pPr marL="68580" indent="0">
              <a:buNone/>
            </a:pPr>
            <a:r>
              <a:rPr lang="cs-CZ" dirty="0" smtClean="0"/>
              <a:t>přetrvávající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divide</a:t>
            </a: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r>
              <a:rPr lang="cs-CZ" dirty="0" smtClean="0"/>
              <a:t> </a:t>
            </a:r>
            <a:r>
              <a:rPr lang="cs-CZ" dirty="0"/>
              <a:t>(J. Van </a:t>
            </a:r>
            <a:r>
              <a:rPr lang="cs-CZ" dirty="0" err="1"/>
              <a:t>Dijk</a:t>
            </a:r>
            <a:r>
              <a:rPr lang="cs-CZ" dirty="0"/>
              <a:t> &amp; Hacker, 2003; J. a. G. M. van </a:t>
            </a:r>
            <a:r>
              <a:rPr lang="cs-CZ" dirty="0" err="1"/>
              <a:t>Dijk</a:t>
            </a:r>
            <a:r>
              <a:rPr lang="cs-CZ" dirty="0"/>
              <a:t>, 2006)</a:t>
            </a:r>
            <a:r>
              <a:rPr lang="cs-CZ" dirty="0" smtClean="0"/>
              <a:t>: </a:t>
            </a:r>
          </a:p>
          <a:p>
            <a:r>
              <a:rPr lang="cs-CZ" dirty="0" smtClean="0"/>
              <a:t>přístup celkově </a:t>
            </a:r>
          </a:p>
          <a:p>
            <a:r>
              <a:rPr lang="cs-CZ" dirty="0" smtClean="0"/>
              <a:t>přístup individuální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Použití („</a:t>
            </a:r>
            <a:r>
              <a:rPr lang="cs-CZ" dirty="0" err="1" smtClean="0"/>
              <a:t>usage</a:t>
            </a:r>
            <a:r>
              <a:rPr lang="cs-CZ" dirty="0" smtClean="0"/>
              <a:t> gap“)</a:t>
            </a:r>
          </a:p>
          <a:p>
            <a:pPr lvl="1"/>
            <a:endParaRPr lang="cs-CZ" dirty="0" smtClean="0"/>
          </a:p>
          <a:p>
            <a:pPr marL="365760" lvl="1" indent="0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4" name="Šipka doprava 3"/>
          <p:cNvSpPr/>
          <p:nvPr/>
        </p:nvSpPr>
        <p:spPr>
          <a:xfrm>
            <a:off x="5879976" y="4365104"/>
            <a:ext cx="1152128" cy="652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7250110" y="4365104"/>
            <a:ext cx="194421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Možnosti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0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absolvování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1) Aktivní účast minimálně na 10 </a:t>
            </a:r>
            <a:r>
              <a:rPr lang="cs-CZ" dirty="0" smtClean="0"/>
              <a:t>hodinách</a:t>
            </a:r>
            <a:endParaRPr lang="cs-CZ" dirty="0"/>
          </a:p>
          <a:p>
            <a:r>
              <a:rPr lang="cs-CZ" dirty="0"/>
              <a:t>2) Skupinové zpracování a prezentace </a:t>
            </a:r>
            <a:r>
              <a:rPr lang="cs-CZ" dirty="0" smtClean="0"/>
              <a:t>vybraného </a:t>
            </a:r>
            <a:r>
              <a:rPr lang="cs-CZ" dirty="0"/>
              <a:t>tématu z poskytnutého seznamu </a:t>
            </a:r>
            <a:r>
              <a:rPr lang="cs-CZ" dirty="0" smtClean="0"/>
              <a:t>témat</a:t>
            </a:r>
            <a:endParaRPr lang="cs-CZ" dirty="0"/>
          </a:p>
          <a:p>
            <a:r>
              <a:rPr lang="cs-CZ" dirty="0"/>
              <a:t>3) Vypracování seminární práce na individuálně zvolené téma. Práce je vypracována </a:t>
            </a:r>
            <a:r>
              <a:rPr lang="cs-CZ" dirty="0" smtClean="0"/>
              <a:t>samostatně</a:t>
            </a:r>
            <a:endParaRPr lang="cs-CZ" dirty="0"/>
          </a:p>
          <a:p>
            <a:r>
              <a:rPr lang="cs-CZ" dirty="0" smtClean="0"/>
              <a:t>4) Napsání zpětné vazby na 2 další seminární práce (a úprava vlastní práce na jejich základě)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Viz </a:t>
            </a:r>
            <a:r>
              <a:rPr lang="cs-CZ" dirty="0" smtClean="0"/>
              <a:t>sylabus!!!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42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Internet jako sociální prostředí</a:t>
            </a:r>
          </a:p>
        </p:txBody>
      </p:sp>
      <p:sp>
        <p:nvSpPr>
          <p:cNvPr id="25603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/>
              <a:t>Již před příchodem Internetu </a:t>
            </a:r>
            <a:r>
              <a:rPr lang="cs-CZ" altLang="en-US" dirty="0" err="1" smtClean="0"/>
              <a:t>mediovaná</a:t>
            </a:r>
            <a:r>
              <a:rPr lang="cs-CZ" altLang="en-US" dirty="0" smtClean="0"/>
              <a:t> interakce (telefon)</a:t>
            </a:r>
          </a:p>
          <a:p>
            <a:pPr eaLnBrk="1" hangingPunct="1"/>
            <a:r>
              <a:rPr lang="cs-CZ" altLang="en-US" dirty="0" smtClean="0"/>
              <a:t>Návaznost na výzkum masové komunikace (hl. od 50. let)</a:t>
            </a:r>
          </a:p>
          <a:p>
            <a:pPr eaLnBrk="1" hangingPunct="1"/>
            <a:r>
              <a:rPr lang="cs-CZ" altLang="en-US" dirty="0" smtClean="0"/>
              <a:t>S příchodem Webu 2.0 ale Internet již nebývá vnímán „pouze jako nástroj“ k </a:t>
            </a:r>
            <a:r>
              <a:rPr lang="cs-CZ" altLang="en-US" dirty="0" err="1" smtClean="0"/>
              <a:t>mediování</a:t>
            </a:r>
            <a:r>
              <a:rPr lang="cs-CZ" altLang="en-US" dirty="0" smtClean="0"/>
              <a:t> komunikace</a:t>
            </a:r>
          </a:p>
          <a:p>
            <a:pPr eaLnBrk="1" hangingPunct="1"/>
            <a:r>
              <a:rPr lang="cs-CZ" altLang="en-US" dirty="0" smtClean="0"/>
              <a:t>Internet se stal specifickým prostředím, které se prolíná s dalšími prostředími, v nichž dnes žijeme</a:t>
            </a:r>
          </a:p>
          <a:p>
            <a:pPr eaLnBrk="1" hangingPunct="1"/>
            <a:r>
              <a:rPr lang="cs-CZ" altLang="en-US" b="1" dirty="0" smtClean="0"/>
              <a:t>Je jedním z našich sociálních prostředí </a:t>
            </a:r>
          </a:p>
        </p:txBody>
      </p:sp>
    </p:spTree>
    <p:extLst>
      <p:ext uri="{BB962C8B-B14F-4D97-AF65-F5344CB8AC3E}">
        <p14:creationId xmlns:p14="http://schemas.microsoft.com/office/powerpoint/2010/main" val="41239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Internet jako sociální prostředí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16126"/>
            <a:ext cx="7693025" cy="3724275"/>
          </a:xfrm>
        </p:spPr>
        <p:txBody>
          <a:bodyPr/>
          <a:lstStyle/>
          <a:p>
            <a:pPr eaLnBrk="1" hangingPunct="1"/>
            <a:r>
              <a:rPr lang="cs-CZ" altLang="en-US" dirty="0"/>
              <a:t>V současnosti také dochází k extenzi tohoto prostředí i do dalších kontextů</a:t>
            </a:r>
          </a:p>
          <a:p>
            <a:pPr lvl="1" eaLnBrk="1" hangingPunct="1"/>
            <a:r>
              <a:rPr lang="cs-CZ" altLang="en-US" dirty="0"/>
              <a:t>lze se připojit takřka odkudkoli (</a:t>
            </a:r>
            <a:r>
              <a:rPr lang="cs-CZ" altLang="en-US" dirty="0" err="1"/>
              <a:t>smartphone</a:t>
            </a:r>
            <a:r>
              <a:rPr lang="cs-CZ" altLang="en-US" dirty="0"/>
              <a:t>)</a:t>
            </a:r>
          </a:p>
          <a:p>
            <a:pPr eaLnBrk="1" hangingPunct="1"/>
            <a:endParaRPr lang="cs-CZ" altLang="en-US" dirty="0" smtClean="0"/>
          </a:p>
          <a:p>
            <a:pPr eaLnBrk="1" hangingPunct="1"/>
            <a:r>
              <a:rPr lang="cs-CZ" altLang="en-US" dirty="0" smtClean="0"/>
              <a:t>Dichotomie </a:t>
            </a:r>
            <a:r>
              <a:rPr lang="cs-CZ" altLang="en-US" dirty="0"/>
              <a:t>online/</a:t>
            </a:r>
            <a:r>
              <a:rPr lang="cs-CZ" altLang="en-US" dirty="0" err="1"/>
              <a:t>offline</a:t>
            </a:r>
            <a:r>
              <a:rPr lang="cs-CZ" altLang="en-US" dirty="0"/>
              <a:t> již zastaralá, často nefunkční</a:t>
            </a: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03482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myslíte…..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lidí používá internet v ČR?</a:t>
            </a:r>
          </a:p>
          <a:p>
            <a:endParaRPr lang="cs-CZ" dirty="0"/>
          </a:p>
          <a:p>
            <a:r>
              <a:rPr lang="cs-CZ" dirty="0" smtClean="0"/>
              <a:t>16 +</a:t>
            </a:r>
          </a:p>
          <a:p>
            <a:endParaRPr lang="cs-CZ" dirty="0" smtClean="0"/>
          </a:p>
          <a:p>
            <a:r>
              <a:rPr lang="cs-CZ" dirty="0" smtClean="0"/>
              <a:t>Vůbec?</a:t>
            </a:r>
            <a:endParaRPr lang="cs-CZ" dirty="0"/>
          </a:p>
          <a:p>
            <a:r>
              <a:rPr lang="cs-CZ" dirty="0" smtClean="0"/>
              <a:t>Denně?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437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Jednotlivci používající internet - uživatelé internetu</a:t>
            </a:r>
          </a:p>
        </p:txBody>
      </p:sp>
      <p:pic>
        <p:nvPicPr>
          <p:cNvPr id="5" name="Zástupný symbol pro obsah 4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520" y="1797468"/>
            <a:ext cx="7667445" cy="4183514"/>
          </a:xfrm>
        </p:spPr>
      </p:pic>
    </p:spTree>
    <p:extLst>
      <p:ext uri="{BB962C8B-B14F-4D97-AF65-F5344CB8AC3E}">
        <p14:creationId xmlns:p14="http://schemas.microsoft.com/office/powerpoint/2010/main" val="423250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096917"/>
            <a:ext cx="5199990" cy="4918366"/>
          </a:xfr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81" y="1096917"/>
            <a:ext cx="4769691" cy="4918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851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" y="203199"/>
            <a:ext cx="7905750" cy="6393539"/>
          </a:xfrm>
        </p:spPr>
      </p:pic>
      <p:sp>
        <p:nvSpPr>
          <p:cNvPr id="5" name="Obdélník 4"/>
          <p:cNvSpPr/>
          <p:nvPr/>
        </p:nvSpPr>
        <p:spPr>
          <a:xfrm>
            <a:off x="8734424" y="547881"/>
            <a:ext cx="3038475" cy="5930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u="sng" dirty="0" smtClean="0">
                <a:solidFill>
                  <a:schemeClr val="tx1"/>
                </a:solidFill>
              </a:rPr>
              <a:t>EU KIDS ONLINE IV  </a:t>
            </a:r>
          </a:p>
          <a:p>
            <a:pPr algn="ctr"/>
            <a:endParaRPr lang="cs-CZ" b="1" dirty="0" smtClean="0">
              <a:solidFill>
                <a:schemeClr val="tx1"/>
              </a:solidFill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v České republice  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2017-2018</a:t>
            </a:r>
          </a:p>
          <a:p>
            <a:pPr algn="ctr"/>
            <a:endParaRPr lang="cs-CZ" b="1" dirty="0">
              <a:solidFill>
                <a:schemeClr val="tx1"/>
              </a:solidFill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online aktivity a rizika u dětí a dospívajících</a:t>
            </a:r>
          </a:p>
          <a:p>
            <a:pPr algn="ctr"/>
            <a:endParaRPr lang="cs-CZ" b="1" dirty="0" smtClean="0">
              <a:solidFill>
                <a:schemeClr val="tx1"/>
              </a:solidFill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2825 dětí a dospívajících, kteří používají internet </a:t>
            </a:r>
          </a:p>
          <a:p>
            <a:pPr algn="ctr"/>
            <a:endParaRPr lang="cs-CZ" b="1" dirty="0">
              <a:solidFill>
                <a:schemeClr val="tx1"/>
              </a:solidFill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věk 9-17 let</a:t>
            </a:r>
          </a:p>
          <a:p>
            <a:pPr algn="ctr"/>
            <a:endParaRPr lang="cs-CZ" b="1" dirty="0">
              <a:solidFill>
                <a:schemeClr val="tx1"/>
              </a:solidFill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89 základních a středních škol v celé České republice 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6" name="Obrázek 5" descr="EUKidsOnline_Logo2015_CMYK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5172074"/>
            <a:ext cx="1790700" cy="12387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073345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1083</Words>
  <Application>Microsoft Office PowerPoint</Application>
  <PresentationFormat>Širokoúhlá obrazovka</PresentationFormat>
  <Paragraphs>127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Psychologie a internet</vt:lpstr>
      <vt:lpstr>Něco ke kurzu</vt:lpstr>
      <vt:lpstr>Podmínky absolvování</vt:lpstr>
      <vt:lpstr>Internet jako sociální prostředí</vt:lpstr>
      <vt:lpstr>Internet jako sociální prostředí</vt:lpstr>
      <vt:lpstr>Co myslíte…..</vt:lpstr>
      <vt:lpstr>Jednotlivci používající internet - uživatelé internetu</vt:lpstr>
      <vt:lpstr>Prezentace aplikace PowerPoint</vt:lpstr>
      <vt:lpstr>Prezentace aplikace PowerPoint</vt:lpstr>
      <vt:lpstr>Prezentace aplikace PowerPoint</vt:lpstr>
      <vt:lpstr>https://www.internetworldstats.com/stats.htm</vt:lpstr>
      <vt:lpstr>Prezentace aplikace PowerPoint</vt:lpstr>
      <vt:lpstr>Internet</vt:lpstr>
      <vt:lpstr>Internet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internetu</dc:title>
  <dc:creator>Hana Macháčková</dc:creator>
  <cp:lastModifiedBy>Hana Macháčková</cp:lastModifiedBy>
  <cp:revision>30</cp:revision>
  <dcterms:created xsi:type="dcterms:W3CDTF">2019-02-19T07:30:29Z</dcterms:created>
  <dcterms:modified xsi:type="dcterms:W3CDTF">2020-02-25T09:13:02Z</dcterms:modified>
</cp:coreProperties>
</file>