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71" r:id="rId6"/>
    <p:sldId id="272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4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DFC422-D9B4-4CA4-AA85-29FAF6F2A4A0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2D7CF7-CDB7-462B-9787-D7BC856396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5301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Emerson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R. M.,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Fretz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R. I., Shaw, L. L., (1995): </a:t>
            </a:r>
            <a:r>
              <a:rPr lang="cs-CZ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Writing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Ethnographic</a:t>
            </a:r>
            <a:r>
              <a:rPr lang="cs-CZ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Fieldnotes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Chicago: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University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Chicago 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Press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(108-141, 169-216)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2D7CF7-CDB7-462B-9787-D7BC856396A4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2590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2F79FB1-C18D-4C64-8A91-E2A6C561D6D0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33C72-306D-4B63-9FE5-A242D1A2E3EE}" type="slidenum">
              <a:rPr lang="cs-CZ" smtClean="0"/>
              <a:t>‹#›</a:t>
            </a:fld>
            <a:endParaRPr lang="cs-CZ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30667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79FB1-C18D-4C64-8A91-E2A6C561D6D0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33C72-306D-4B63-9FE5-A242D1A2E3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1786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79FB1-C18D-4C64-8A91-E2A6C561D6D0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33C72-306D-4B63-9FE5-A242D1A2E3EE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0383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79FB1-C18D-4C64-8A91-E2A6C561D6D0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33C72-306D-4B63-9FE5-A242D1A2E3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436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79FB1-C18D-4C64-8A91-E2A6C561D6D0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33C72-306D-4B63-9FE5-A242D1A2E3EE}" type="slidenum">
              <a:rPr lang="cs-CZ" smtClean="0"/>
              <a:t>‹#›</a:t>
            </a:fld>
            <a:endParaRPr lang="cs-CZ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94345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79FB1-C18D-4C64-8A91-E2A6C561D6D0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33C72-306D-4B63-9FE5-A242D1A2E3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071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79FB1-C18D-4C64-8A91-E2A6C561D6D0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33C72-306D-4B63-9FE5-A242D1A2E3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2703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79FB1-C18D-4C64-8A91-E2A6C561D6D0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33C72-306D-4B63-9FE5-A242D1A2E3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1949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79FB1-C18D-4C64-8A91-E2A6C561D6D0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33C72-306D-4B63-9FE5-A242D1A2E3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6659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79FB1-C18D-4C64-8A91-E2A6C561D6D0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33C72-306D-4B63-9FE5-A242D1A2E3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7441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79FB1-C18D-4C64-8A91-E2A6C561D6D0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33C72-306D-4B63-9FE5-A242D1A2E3EE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2393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2F79FB1-C18D-4C64-8A91-E2A6C561D6D0}" type="datetimeFigureOut">
              <a:rPr lang="cs-CZ" smtClean="0"/>
              <a:t>13.05.2020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9B33C72-306D-4B63-9FE5-A242D1A2E3EE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6565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ANALÝZA DAT V KVALITATIVNÍM VÝZKUMU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SAN109, 19.5.2016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56564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 smtClean="0"/>
              <a:t>Kódování a třídění dat</a:t>
            </a:r>
            <a:endParaRPr lang="cs-CZ" b="1" dirty="0"/>
          </a:p>
        </p:txBody>
      </p:sp>
      <p:sp>
        <p:nvSpPr>
          <p:cNvPr id="2765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1200" y="1600201"/>
            <a:ext cx="7499350" cy="4873625"/>
          </a:xfrm>
        </p:spPr>
        <p:txBody>
          <a:bodyPr/>
          <a:lstStyle/>
          <a:p>
            <a:r>
              <a:rPr lang="cs-CZ" altLang="cs-CZ" b="1" smtClean="0"/>
              <a:t>otevřené kódování </a:t>
            </a:r>
          </a:p>
          <a:p>
            <a:r>
              <a:rPr lang="cs-CZ" altLang="cs-CZ" b="1" smtClean="0"/>
              <a:t>axiální kódování </a:t>
            </a:r>
          </a:p>
          <a:p>
            <a:r>
              <a:rPr lang="cs-CZ" altLang="cs-CZ" b="1" smtClean="0"/>
              <a:t>selektivní kódování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b="1" smtClean="0"/>
          </a:p>
          <a:p>
            <a:r>
              <a:rPr lang="cs-CZ" altLang="cs-CZ" smtClean="0"/>
              <a:t>vychází ze zakotvené teorie </a:t>
            </a:r>
          </a:p>
        </p:txBody>
      </p:sp>
    </p:spTree>
    <p:extLst>
      <p:ext uri="{BB962C8B-B14F-4D97-AF65-F5344CB8AC3E}">
        <p14:creationId xmlns:p14="http://schemas.microsoft.com/office/powerpoint/2010/main" val="397126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 smtClean="0"/>
              <a:t>Kódování 1: otevřené kódování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1200" y="1600201"/>
            <a:ext cx="3467100" cy="4873625"/>
          </a:xfrm>
        </p:spPr>
        <p:txBody>
          <a:bodyPr>
            <a:normAutofit/>
          </a:bodyPr>
          <a:lstStyle/>
          <a:p>
            <a:pPr marL="274320" indent="-274320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první průchod daty</a:t>
            </a:r>
          </a:p>
          <a:p>
            <a:pPr marL="274320" indent="-274320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lokalizace témat</a:t>
            </a:r>
          </a:p>
          <a:p>
            <a:pPr marL="274320" indent="-274320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nízká úroveň abstrakce</a:t>
            </a:r>
          </a:p>
          <a:p>
            <a:pPr marL="274320" indent="-274320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vztah k VO</a:t>
            </a:r>
          </a:p>
          <a:p>
            <a:pPr marL="274320" indent="-274320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výsledkem je seznam témat – pomáhá vidět témata v celku a stimuluje při hledání dalších</a:t>
            </a:r>
          </a:p>
          <a:p>
            <a:pPr marL="274320" indent="-274320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/>
              <a:t>tematické rozkrytí textu </a:t>
            </a:r>
            <a:r>
              <a:rPr lang="cs-CZ" dirty="0" smtClean="0"/>
              <a:t>(slovo od slova, odstavec od odstavce…)</a:t>
            </a:r>
            <a:endParaRPr lang="cs-CZ" b="1" dirty="0"/>
          </a:p>
        </p:txBody>
      </p:sp>
      <p:pic>
        <p:nvPicPr>
          <p:cNvPr id="2867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176" y="1628775"/>
            <a:ext cx="4537075" cy="2649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448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 smtClean="0"/>
              <a:t>Kódování 2: axiální kódování</a:t>
            </a:r>
            <a:endParaRPr lang="cs-CZ" b="1" dirty="0"/>
          </a:p>
        </p:txBody>
      </p:sp>
      <p:sp>
        <p:nvSpPr>
          <p:cNvPr id="2969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1200" y="1600201"/>
            <a:ext cx="3683000" cy="4873625"/>
          </a:xfrm>
        </p:spPr>
        <p:txBody>
          <a:bodyPr/>
          <a:lstStyle/>
          <a:p>
            <a:r>
              <a:rPr lang="cs-CZ" altLang="cs-CZ" smtClean="0"/>
              <a:t>pojmová analýza</a:t>
            </a:r>
          </a:p>
          <a:p>
            <a:r>
              <a:rPr lang="cs-CZ" altLang="cs-CZ" smtClean="0"/>
              <a:t>příčiny, následky, podmínky, interakce</a:t>
            </a:r>
          </a:p>
          <a:p>
            <a:r>
              <a:rPr lang="cs-CZ" altLang="cs-CZ" b="1" smtClean="0"/>
              <a:t>vztahy mezi kategoriemi</a:t>
            </a:r>
          </a:p>
          <a:p>
            <a:r>
              <a:rPr lang="cs-CZ" altLang="cs-CZ" smtClean="0"/>
              <a:t>opuštění témat nebo zkoumání jiných do hloubky</a:t>
            </a:r>
          </a:p>
        </p:txBody>
      </p:sp>
      <p:pic>
        <p:nvPicPr>
          <p:cNvPr id="29700" name="Picture 2" descr="http://www.emeraldinsight.com/content_images/fig/2160090404005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301" y="1773238"/>
            <a:ext cx="4321175" cy="338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52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 smtClean="0"/>
              <a:t>Kódování 3: selektivní kódování</a:t>
            </a:r>
            <a:endParaRPr lang="cs-CZ" b="1" dirty="0"/>
          </a:p>
        </p:txBody>
      </p:sp>
      <p:sp>
        <p:nvSpPr>
          <p:cNvPr id="3072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1200" y="1600201"/>
            <a:ext cx="7467600" cy="4873625"/>
          </a:xfrm>
        </p:spPr>
        <p:txBody>
          <a:bodyPr/>
          <a:lstStyle/>
          <a:p>
            <a:r>
              <a:rPr lang="cs-CZ" altLang="cs-CZ" smtClean="0"/>
              <a:t>integrace výsledků</a:t>
            </a:r>
          </a:p>
          <a:p>
            <a:r>
              <a:rPr lang="cs-CZ" altLang="cs-CZ" smtClean="0"/>
              <a:t>definice hlavních témat</a:t>
            </a:r>
          </a:p>
          <a:p>
            <a:r>
              <a:rPr lang="cs-CZ" altLang="cs-CZ" smtClean="0"/>
              <a:t>přezkoumávání dat – hledání příkladů a ilustrování témat, porovnání a kontrasty 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mtClean="0"/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90565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psát?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Dvě strategie: </a:t>
            </a:r>
          </a:p>
          <a:p>
            <a:pPr lvl="1"/>
            <a:r>
              <a:rPr lang="cs-CZ" b="1" dirty="0" err="1" smtClean="0"/>
              <a:t>Integrativní</a:t>
            </a:r>
            <a:r>
              <a:rPr lang="cs-CZ" dirty="0" smtClean="0"/>
              <a:t>: </a:t>
            </a:r>
            <a:r>
              <a:rPr lang="cs-CZ" dirty="0"/>
              <a:t>prolínání interpretací a výňatků </a:t>
            </a:r>
            <a:r>
              <a:rPr lang="cs-CZ" dirty="0">
                <a:sym typeface="Symbol" panose="05050102010706020507" pitchFamily="18" charset="2"/>
              </a:rPr>
              <a:t></a:t>
            </a:r>
            <a:r>
              <a:rPr lang="cs-CZ" dirty="0"/>
              <a:t> produkce textu s minimálními prostorovými znaky, které by ukazovaly, kde končí terénní poznámky a začínají interpretace; poznámky jsou zde použity jako „příklady“ popisovaných vzorců, jsou vybrány proto, aby vysvětlily a dokumentovaly tvrzení; podporuje hladší, více tematicky zaměřenou prezentaci dat, dovoluje </a:t>
            </a:r>
            <a:r>
              <a:rPr lang="cs-CZ" dirty="0" smtClean="0"/>
              <a:t>autorovi </a:t>
            </a:r>
            <a:r>
              <a:rPr lang="cs-CZ" dirty="0"/>
              <a:t>zprostředkovat mnoho myšlenek; strategie je vhodná pro prezentování dlouhých poznámek, epizod s komplikovaným pozadím </a:t>
            </a:r>
          </a:p>
          <a:p>
            <a:pPr lvl="1"/>
            <a:endParaRPr lang="cs-CZ" dirty="0" smtClean="0"/>
          </a:p>
          <a:p>
            <a:pPr lvl="1"/>
            <a:r>
              <a:rPr lang="cs-CZ" b="1" dirty="0" err="1" smtClean="0"/>
              <a:t>Výňatková</a:t>
            </a:r>
            <a:r>
              <a:rPr lang="cs-CZ" b="1" dirty="0" smtClean="0"/>
              <a:t>: </a:t>
            </a:r>
            <a:r>
              <a:rPr lang="cs-CZ" dirty="0"/>
              <a:t>vizuálně oddělené výňatky od komentářů a interpretací (např. odstavce či kurzíva); dialogický text – etnograf hovoří dvěma odlišnými hlasy – na jedné straně jako terénní pracovník ve výňatku a na straně druhé jako autor vysvětlující události čtenářům; tím, že jsou odděleny původní poznámky od interpretací, je dovoleno čtenáři udělat si obrázek o nabízených interpretacích (souhlasit či nesouhlasit) </a:t>
            </a:r>
          </a:p>
          <a:p>
            <a:pPr marL="128016" lvl="1" indent="0">
              <a:buNone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7379661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Výňatková</a:t>
            </a:r>
            <a:r>
              <a:rPr lang="cs-CZ" dirty="0" smtClean="0"/>
              <a:t> strategie 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999541"/>
              </p:ext>
            </p:extLst>
          </p:nvPr>
        </p:nvGraphicFramePr>
        <p:xfrm>
          <a:off x="1024128" y="2084832"/>
          <a:ext cx="9922914" cy="444761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222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006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8113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3000" b="1" dirty="0">
                          <a:effectLst/>
                        </a:rPr>
                        <a:t>analytický bod (</a:t>
                      </a:r>
                      <a:r>
                        <a:rPr lang="cs-CZ" sz="3000" b="1" dirty="0" err="1">
                          <a:effectLst/>
                        </a:rPr>
                        <a:t>analytic</a:t>
                      </a:r>
                      <a:r>
                        <a:rPr lang="cs-CZ" sz="3000" b="1" dirty="0">
                          <a:effectLst/>
                        </a:rPr>
                        <a:t> point):</a:t>
                      </a:r>
                      <a:endParaRPr lang="cs-CZ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200" i="1">
                          <a:effectLst/>
                        </a:rPr>
                        <a:t>studenti se někdy cítí být více mocní než zaměstnanci školy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200" i="1">
                          <a:effectLst/>
                        </a:rPr>
                        <a:t> </a:t>
                      </a:r>
                      <a:endParaRPr lang="cs-CZ" sz="2200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40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3000" b="1" dirty="0">
                          <a:effectLst/>
                        </a:rPr>
                        <a:t>orientační informace:</a:t>
                      </a:r>
                      <a:endParaRPr lang="cs-CZ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200" i="1" dirty="0">
                          <a:effectLst/>
                        </a:rPr>
                        <a:t>následující úryvek je mezi Romanem (studentem) a Jakubem (učitelem) </a:t>
                      </a:r>
                      <a:endParaRPr lang="cs-CZ" sz="22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113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3000" b="1" dirty="0">
                          <a:effectLst/>
                        </a:rPr>
                        <a:t>výňatek:</a:t>
                      </a:r>
                      <a:endParaRPr lang="cs-CZ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200" i="1" dirty="0">
                          <a:effectLst/>
                        </a:rPr>
                        <a:t>……………………………………………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200" i="1" dirty="0">
                          <a:effectLst/>
                        </a:rPr>
                        <a:t>……………………………………………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200" i="1" dirty="0">
                          <a:effectLst/>
                        </a:rPr>
                        <a:t>……………………………………………</a:t>
                      </a:r>
                      <a:endParaRPr lang="cs-CZ" sz="22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0817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3000" b="1" dirty="0">
                          <a:effectLst/>
                        </a:rPr>
                        <a:t>analytické poznámky:</a:t>
                      </a:r>
                      <a:endParaRPr lang="cs-CZ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200" i="1">
                          <a:effectLst/>
                        </a:rPr>
                        <a:t>Existuje mnoho aspektů, proč je tento úryvek zajímavý. Za prvé, ……………….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200" i="1">
                          <a:effectLst/>
                        </a:rPr>
                        <a:t>…………………………………………….</a:t>
                      </a:r>
                      <a:endParaRPr lang="cs-CZ" sz="2200" i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704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3000" b="1" dirty="0">
                          <a:effectLst/>
                        </a:rPr>
                        <a:t> </a:t>
                      </a:r>
                      <a:endParaRPr lang="cs-CZ" sz="3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200" i="1" dirty="0">
                          <a:effectLst/>
                        </a:rPr>
                        <a:t> </a:t>
                      </a:r>
                      <a:endParaRPr lang="cs-CZ" sz="2200" i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69862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uspořádávání </a:t>
            </a:r>
            <a:r>
              <a:rPr lang="cs-CZ" b="1" dirty="0" smtClean="0"/>
              <a:t>výňatků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měli </a:t>
            </a:r>
            <a:r>
              <a:rPr lang="cs-CZ" dirty="0"/>
              <a:t>bychom mít na paměti především tato kritéria: </a:t>
            </a:r>
            <a:r>
              <a:rPr lang="cs-CZ" u="sng" dirty="0"/>
              <a:t>délka</a:t>
            </a:r>
            <a:r>
              <a:rPr lang="cs-CZ" dirty="0"/>
              <a:t>, </a:t>
            </a:r>
            <a:r>
              <a:rPr lang="cs-CZ" u="sng" dirty="0"/>
              <a:t>relevance</a:t>
            </a:r>
            <a:r>
              <a:rPr lang="cs-CZ" dirty="0"/>
              <a:t>, </a:t>
            </a:r>
            <a:r>
              <a:rPr lang="cs-CZ" u="sng" dirty="0"/>
              <a:t>čtivost</a:t>
            </a:r>
            <a:r>
              <a:rPr lang="cs-CZ" dirty="0"/>
              <a:t>, </a:t>
            </a:r>
            <a:r>
              <a:rPr lang="cs-CZ" u="sng" dirty="0"/>
              <a:t>srozumitelnost</a:t>
            </a:r>
            <a:r>
              <a:rPr lang="cs-CZ" dirty="0"/>
              <a:t> a </a:t>
            </a:r>
            <a:r>
              <a:rPr lang="cs-CZ" u="sng" dirty="0"/>
              <a:t>anonymita </a:t>
            </a:r>
            <a:r>
              <a:rPr lang="cs-CZ" u="sng" dirty="0" smtClean="0"/>
              <a:t>informátorů</a:t>
            </a:r>
            <a:endParaRPr lang="cs-CZ" dirty="0"/>
          </a:p>
          <a:p>
            <a:pPr lvl="0"/>
            <a:r>
              <a:rPr lang="cs-CZ" dirty="0"/>
              <a:t>délka: chceme-li udržet pozornost čtenářů, neměl by úryvek být příliš dlouhý (můžeme zkrátit terénní poznámky, upustit od „nepotřebných“ detailů) </a:t>
            </a:r>
          </a:p>
          <a:p>
            <a:pPr lvl="0"/>
            <a:r>
              <a:rPr lang="cs-CZ" dirty="0"/>
              <a:t>relevance: úryvek by měl nějak navazovat a měl by odpovídat analytickému bodu </a:t>
            </a:r>
          </a:p>
          <a:p>
            <a:pPr lvl="0"/>
            <a:r>
              <a:rPr lang="cs-CZ" dirty="0"/>
              <a:t>čtivost: gramatika, čárky ve větách apod. </a:t>
            </a:r>
          </a:p>
          <a:p>
            <a:pPr lvl="0"/>
            <a:r>
              <a:rPr lang="cs-CZ" dirty="0"/>
              <a:t>srozumitelnost: vysvětlení toho, co je třeba (např. jména, místa, která jsou vysvětlena na jiném místě a ne v úryvku) </a:t>
            </a:r>
          </a:p>
          <a:p>
            <a:pPr lvl="0"/>
            <a:r>
              <a:rPr lang="cs-CZ" dirty="0"/>
              <a:t>anonymita: změnit jména a dávat pozor na to, aby lidé nebyli identifikovatelní podle nějakých rysů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37965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reflexe: mezi členy a čtenáři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při </a:t>
            </a:r>
            <a:r>
              <a:rPr lang="cs-CZ" dirty="0"/>
              <a:t>vytváření textu pro širší publikum etnograf čelí konfliktu mezi reprezentováním neznámého světa a jeho významy a vytvořením jejich vlastních zkušeností se světem a přiblížení ke čtenářům </a:t>
            </a:r>
          </a:p>
          <a:p>
            <a:pPr lvl="0"/>
            <a:r>
              <a:rPr lang="cs-CZ" dirty="0"/>
              <a:t>i přes snahu o reflexivitu a prezentaci významů zkoumaných členů, konečný dokument je definován a kontrolován především autorem (ne participanty) </a:t>
            </a:r>
            <a:r>
              <a:rPr lang="cs-CZ" dirty="0">
                <a:sym typeface="Symbol" panose="05050102010706020507" pitchFamily="18" charset="2"/>
              </a:rPr>
              <a:t></a:t>
            </a:r>
            <a:r>
              <a:rPr lang="cs-CZ" dirty="0"/>
              <a:t> etnografie tak zůstává autorovou vizí terénní zkušenosti </a:t>
            </a:r>
          </a:p>
          <a:p>
            <a:pPr lvl="0"/>
            <a:r>
              <a:rPr lang="cs-CZ" dirty="0"/>
              <a:t>originální poznámky, které jsou přiloženy k analýze, dovolují každému čtenáři naslouchat hlasům </a:t>
            </a:r>
            <a:r>
              <a:rPr lang="cs-CZ" dirty="0" err="1"/>
              <a:t>patricipantů</a:t>
            </a:r>
            <a:r>
              <a:rPr lang="cs-CZ" dirty="0"/>
              <a:t>, zprostředkovaně zažívat jejich jednání a představovat si jiné interpretace; nakonec je to čtenář, kdo má slovo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8209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je to analýza?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cílem je vytvořit koherentní, zaměřenou analýzu určitých aspektů sociálního života, který jsme pozorovali a „nahrávali</a:t>
            </a:r>
            <a:r>
              <a:rPr lang="cs-CZ" dirty="0" smtClean="0"/>
              <a:t>“; </a:t>
            </a:r>
            <a:r>
              <a:rPr lang="cs-CZ" dirty="0"/>
              <a:t>analýzu, která bude srozumitelná čtenářům, kteří vůbec nemusejí sociální svět, který je tématem, znát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1738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 smtClean="0"/>
              <a:t>Typy analýzy</a:t>
            </a:r>
            <a:endParaRPr lang="cs-CZ" b="1" dirty="0"/>
          </a:p>
        </p:txBody>
      </p:sp>
      <p:sp>
        <p:nvSpPr>
          <p:cNvPr id="2253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85611" y="2084832"/>
            <a:ext cx="8663189" cy="4388994"/>
          </a:xfrm>
        </p:spPr>
        <p:txBody>
          <a:bodyPr>
            <a:normAutofit/>
          </a:bodyPr>
          <a:lstStyle/>
          <a:p>
            <a:r>
              <a:rPr lang="cs-CZ" altLang="cs-CZ" sz="2500" dirty="0" smtClean="0"/>
              <a:t>analýza dat se skládá ze tří souběžných činnosti:</a:t>
            </a:r>
          </a:p>
          <a:p>
            <a:pPr lvl="1"/>
            <a:r>
              <a:rPr lang="cs-CZ" altLang="cs-CZ" sz="2500" dirty="0" smtClean="0"/>
              <a:t>redukce dat </a:t>
            </a:r>
            <a:r>
              <a:rPr lang="cs-CZ" altLang="cs-CZ" sz="2500" dirty="0" smtClean="0">
                <a:sym typeface="Symbol" panose="05050102010706020507" pitchFamily="18" charset="2"/>
              </a:rPr>
              <a:t></a:t>
            </a:r>
            <a:r>
              <a:rPr lang="cs-CZ" altLang="cs-CZ" sz="2500" dirty="0" smtClean="0"/>
              <a:t> rozhodování o tom, na co se zaměříme </a:t>
            </a:r>
          </a:p>
          <a:p>
            <a:pPr lvl="1"/>
            <a:r>
              <a:rPr lang="cs-CZ" altLang="cs-CZ" sz="2500" dirty="0" smtClean="0"/>
              <a:t>zobrazení dat </a:t>
            </a:r>
            <a:r>
              <a:rPr lang="cs-CZ" altLang="cs-CZ" sz="2500" dirty="0" smtClean="0">
                <a:sym typeface="Symbol" panose="05050102010706020507" pitchFamily="18" charset="2"/>
              </a:rPr>
              <a:t></a:t>
            </a:r>
            <a:r>
              <a:rPr lang="cs-CZ" altLang="cs-CZ" sz="2500" dirty="0" smtClean="0"/>
              <a:t> organizované shromažďování informací (seskupování) </a:t>
            </a:r>
          </a:p>
          <a:p>
            <a:pPr lvl="1"/>
            <a:r>
              <a:rPr lang="cs-CZ" altLang="cs-CZ" sz="2500" dirty="0" smtClean="0"/>
              <a:t>vyvozování závěrů a verifikace 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500" dirty="0" smtClean="0"/>
          </a:p>
          <a:p>
            <a:r>
              <a:rPr lang="cs-CZ" altLang="cs-CZ" sz="2500" b="1" dirty="0" smtClean="0"/>
              <a:t>obsahová analýza</a:t>
            </a:r>
          </a:p>
          <a:p>
            <a:r>
              <a:rPr lang="cs-CZ" altLang="cs-CZ" sz="2500" b="1" dirty="0" smtClean="0"/>
              <a:t>tematická analýza </a:t>
            </a:r>
          </a:p>
          <a:p>
            <a:r>
              <a:rPr lang="cs-CZ" altLang="cs-CZ" sz="2500" b="1" dirty="0" smtClean="0"/>
              <a:t>narativní analýza</a:t>
            </a:r>
          </a:p>
        </p:txBody>
      </p:sp>
    </p:spTree>
    <p:extLst>
      <p:ext uri="{BB962C8B-B14F-4D97-AF65-F5344CB8AC3E}">
        <p14:creationId xmlns:p14="http://schemas.microsoft.com/office/powerpoint/2010/main" val="343266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 smtClean="0"/>
              <a:t>Analýza prostupující celý výzkumný proces</a:t>
            </a:r>
            <a:endParaRPr lang="cs-CZ" b="1" dirty="0"/>
          </a:p>
        </p:txBody>
      </p:sp>
      <p:sp>
        <p:nvSpPr>
          <p:cNvPr id="2355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981200" y="2084832"/>
            <a:ext cx="7467600" cy="2136332"/>
          </a:xfrm>
        </p:spPr>
        <p:txBody>
          <a:bodyPr/>
          <a:lstStyle/>
          <a:p>
            <a:r>
              <a:rPr lang="cs-CZ" altLang="cs-CZ" dirty="0" smtClean="0"/>
              <a:t>kontrolování interpretací s participanty</a:t>
            </a:r>
          </a:p>
          <a:p>
            <a:r>
              <a:rPr lang="cs-CZ" altLang="cs-CZ" dirty="0" smtClean="0"/>
              <a:t>přepisování, poslouchání a kódování prvotních dat</a:t>
            </a:r>
          </a:p>
          <a:p>
            <a:r>
              <a:rPr lang="cs-CZ" altLang="cs-CZ" dirty="0" smtClean="0"/>
              <a:t>deníky a </a:t>
            </a:r>
            <a:r>
              <a:rPr lang="cs-CZ" altLang="cs-CZ" dirty="0" err="1" smtClean="0"/>
              <a:t>memos</a:t>
            </a:r>
            <a:endParaRPr lang="cs-CZ" altLang="cs-CZ" dirty="0" smtClean="0"/>
          </a:p>
        </p:txBody>
      </p:sp>
      <p:pic>
        <p:nvPicPr>
          <p:cNvPr id="2355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3" y="4292601"/>
            <a:ext cx="7632700" cy="244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78606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propojování teorie a </a:t>
            </a:r>
            <a:r>
              <a:rPr lang="cs-CZ" b="1" dirty="0" smtClean="0"/>
              <a:t>analýzy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 smtClean="0"/>
              <a:t>kvalitativní </a:t>
            </a:r>
            <a:r>
              <a:rPr lang="cs-CZ" dirty="0"/>
              <a:t>výzkum zahrnuje vždy nepřerušovanou souhru mezi sběrem dat a teorie </a:t>
            </a:r>
          </a:p>
          <a:p>
            <a:pPr lvl="0"/>
            <a:r>
              <a:rPr lang="cs-CZ" b="1" dirty="0"/>
              <a:t>objevování vzorců</a:t>
            </a:r>
            <a:r>
              <a:rPr lang="cs-CZ" dirty="0"/>
              <a:t>: existuje </a:t>
            </a:r>
            <a:r>
              <a:rPr lang="cs-CZ" u="sng" dirty="0"/>
              <a:t>šest odlišných způsobů, jak hledat vzorce v daném výzkumném tématu</a:t>
            </a:r>
            <a:endParaRPr lang="cs-CZ" dirty="0"/>
          </a:p>
          <a:p>
            <a:pPr lvl="0"/>
            <a:r>
              <a:rPr lang="cs-CZ" dirty="0"/>
              <a:t>frekvence – jak často jsou děti zneužívány</a:t>
            </a:r>
          </a:p>
          <a:p>
            <a:pPr lvl="0"/>
            <a:r>
              <a:rPr lang="cs-CZ" dirty="0"/>
              <a:t>objem – jak velké je něco; brutálnost zneužívání</a:t>
            </a:r>
          </a:p>
          <a:p>
            <a:pPr lvl="0"/>
            <a:r>
              <a:rPr lang="cs-CZ" dirty="0"/>
              <a:t>struktury – jaké jsou typy zneužívání – psychické, fyzické…</a:t>
            </a:r>
          </a:p>
          <a:p>
            <a:pPr lvl="0"/>
            <a:r>
              <a:rPr lang="cs-CZ" dirty="0"/>
              <a:t>procesy – hledání pořádku; existuje nějaký pořádek v elementech struktury?</a:t>
            </a:r>
          </a:p>
          <a:p>
            <a:pPr lvl="0"/>
            <a:r>
              <a:rPr lang="cs-CZ" dirty="0"/>
              <a:t>příčiny – jaké jsou příčiny zneužívání dětí?</a:t>
            </a:r>
          </a:p>
          <a:p>
            <a:pPr lvl="0"/>
            <a:r>
              <a:rPr lang="cs-CZ" dirty="0"/>
              <a:t>důsledky – jak zneužívání dětí působí na jejich oběti?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7704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 analýzy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/>
              <a:t>analýza orientovaná na proměnné</a:t>
            </a:r>
            <a:r>
              <a:rPr lang="cs-CZ" dirty="0"/>
              <a:t> – např. gender, socioekonomický status… můžeme např. zjistit, zda ženy nebo muži raději chodí na </a:t>
            </a:r>
            <a:r>
              <a:rPr lang="cs-CZ" dirty="0" smtClean="0"/>
              <a:t>VŠ, </a:t>
            </a:r>
            <a:r>
              <a:rPr lang="cs-CZ" dirty="0"/>
              <a:t>připomíná nomotetické vysvětlení, cílem je dosažení částečného vysvětlení za použití malého počtu proměnných </a:t>
            </a:r>
          </a:p>
          <a:p>
            <a:pPr lvl="0"/>
            <a:r>
              <a:rPr lang="cs-CZ" b="1" dirty="0"/>
              <a:t>analýza orientovaná na případ</a:t>
            </a:r>
            <a:r>
              <a:rPr lang="cs-CZ" dirty="0"/>
              <a:t> – snaha porozumět úplně jednomu případu; připomíná idiografické vysvětlení; jeden případ však nedělá teorii, proto autoři tohoto dělení (</a:t>
            </a:r>
            <a:r>
              <a:rPr lang="cs-CZ" dirty="0" err="1"/>
              <a:t>Huberman</a:t>
            </a:r>
            <a:r>
              <a:rPr lang="cs-CZ" dirty="0"/>
              <a:t> a </a:t>
            </a:r>
            <a:r>
              <a:rPr lang="cs-CZ" dirty="0" err="1"/>
              <a:t>Miles</a:t>
            </a:r>
            <a:r>
              <a:rPr lang="cs-CZ" dirty="0"/>
              <a:t>) odkazují ke </a:t>
            </a:r>
            <a:r>
              <a:rPr lang="cs-CZ" b="1" dirty="0" err="1"/>
              <a:t>cross</a:t>
            </a:r>
            <a:r>
              <a:rPr lang="cs-CZ" b="1" dirty="0"/>
              <a:t>-case analýze</a:t>
            </a:r>
            <a:r>
              <a:rPr lang="cs-CZ" dirty="0"/>
              <a:t>, v níž se výzkumník obrací k jiným subjektům, dívá se na detaily jejich životů a zároveň se soustředí na proměnné, které byly důležité v prvním vybraném případě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2156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 smtClean="0"/>
              <a:t>Analýza prostupující celý výzkumný proces</a:t>
            </a:r>
            <a:endParaRPr lang="cs-CZ" dirty="0"/>
          </a:p>
        </p:txBody>
      </p:sp>
      <p:sp>
        <p:nvSpPr>
          <p:cNvPr id="2457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98489" y="2084832"/>
            <a:ext cx="10341735" cy="4388994"/>
          </a:xfrm>
        </p:spPr>
        <p:txBody>
          <a:bodyPr/>
          <a:lstStyle/>
          <a:p>
            <a:r>
              <a:rPr lang="cs-CZ" altLang="cs-CZ" b="1" u="sng" dirty="0" smtClean="0"/>
              <a:t>nastartování analýzy </a:t>
            </a:r>
            <a:endParaRPr lang="cs-CZ" altLang="cs-CZ" dirty="0" smtClean="0"/>
          </a:p>
          <a:p>
            <a:r>
              <a:rPr lang="cs-CZ" altLang="cs-CZ" u="sng" dirty="0" smtClean="0"/>
              <a:t>analyzujte data, které jsou ve veřejné sféře</a:t>
            </a:r>
            <a:r>
              <a:rPr lang="cs-CZ" altLang="cs-CZ" dirty="0" smtClean="0"/>
              <a:t>: noviny, knihy, rozhlasové a televizní vysílání atd. </a:t>
            </a:r>
          </a:p>
          <a:p>
            <a:r>
              <a:rPr lang="cs-CZ" altLang="cs-CZ" u="sng" dirty="0" smtClean="0"/>
              <a:t>vypučte si data jiných lidí</a:t>
            </a:r>
            <a:r>
              <a:rPr lang="cs-CZ" altLang="cs-CZ" dirty="0" smtClean="0"/>
              <a:t>: z některých (např. etických) důvodů není vždy přístup k datům někoho jiného možný; důležitá je analýza dat a ne to, že jsme šikovní při jejich získávání </a:t>
            </a:r>
          </a:p>
          <a:p>
            <a:r>
              <a:rPr lang="cs-CZ" altLang="cs-CZ" u="sng" dirty="0" smtClean="0"/>
              <a:t>analyzujte svoje data už během sběru</a:t>
            </a:r>
            <a:r>
              <a:rPr lang="cs-CZ" altLang="cs-CZ" dirty="0" smtClean="0"/>
              <a:t>: je dobré návrh projektu aplikovat na první sérii dat – lpění na původním výzkumném plánu je znakem nepřiměřené analýzy </a:t>
            </a:r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32062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 smtClean="0"/>
              <a:t>Jak na </a:t>
            </a:r>
            <a:r>
              <a:rPr lang="cs-CZ" b="1" dirty="0" err="1" smtClean="0"/>
              <a:t>kvali</a:t>
            </a:r>
            <a:r>
              <a:rPr lang="cs-CZ" b="1" dirty="0" smtClean="0"/>
              <a:t> data?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72733" y="2084832"/>
            <a:ext cx="8763153" cy="4388994"/>
          </a:xfrm>
        </p:spPr>
        <p:txBody>
          <a:bodyPr>
            <a:normAutofit lnSpcReduction="10000"/>
          </a:bodyPr>
          <a:lstStyle/>
          <a:p>
            <a:pPr marL="274320" indent="-274320">
              <a:spcAft>
                <a:spcPts val="0"/>
              </a:spcAft>
              <a:buFont typeface="Wingdings"/>
              <a:buChar char=""/>
              <a:defRPr/>
            </a:pPr>
            <a:r>
              <a:rPr lang="cs-CZ" b="1" u="sng" dirty="0" smtClean="0"/>
              <a:t>čtení </a:t>
            </a:r>
            <a:r>
              <a:rPr lang="cs-CZ" b="1" u="sng" dirty="0" smtClean="0"/>
              <a:t>dat jako souboru</a:t>
            </a:r>
            <a:endParaRPr lang="cs-CZ" dirty="0" smtClean="0"/>
          </a:p>
          <a:p>
            <a:pPr marL="640080" lvl="1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200" dirty="0" smtClean="0"/>
              <a:t>nový pohled na „známá“ data – pohled systematický na to, co bylo viděno a zapsáno </a:t>
            </a:r>
            <a:r>
              <a:rPr lang="cs-CZ" sz="2200" dirty="0" smtClean="0">
                <a:sym typeface="Symbol"/>
              </a:rPr>
              <a:t></a:t>
            </a:r>
            <a:r>
              <a:rPr lang="cs-CZ" sz="2200" dirty="0" smtClean="0"/>
              <a:t> </a:t>
            </a:r>
            <a:r>
              <a:rPr lang="cs-CZ" sz="2200" i="1" dirty="0" err="1" smtClean="0"/>
              <a:t>reviewing</a:t>
            </a:r>
            <a:r>
              <a:rPr lang="cs-CZ" sz="2200" dirty="0" smtClean="0"/>
              <a:t>, </a:t>
            </a:r>
            <a:r>
              <a:rPr lang="cs-CZ" sz="2200" i="1" dirty="0" err="1" smtClean="0"/>
              <a:t>reexperiencing</a:t>
            </a:r>
            <a:r>
              <a:rPr lang="cs-CZ" sz="2200" dirty="0" smtClean="0"/>
              <a:t> a </a:t>
            </a:r>
            <a:r>
              <a:rPr lang="cs-CZ" sz="2200" i="1" dirty="0" err="1" smtClean="0"/>
              <a:t>reexaminating</a:t>
            </a:r>
            <a:r>
              <a:rPr lang="cs-CZ" sz="2200" dirty="0" smtClean="0"/>
              <a:t> všeho, co bylo napsáno </a:t>
            </a:r>
          </a:p>
          <a:p>
            <a:pPr marL="640080" lvl="1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200" dirty="0" smtClean="0"/>
              <a:t>doporučení číst řádek po řádku takové množství terénních poznámek, jak je jen možné, a to dokud se zdá, že kódování vytváří nové kategorie (pokud už nevytváří, můžeme skončit)</a:t>
            </a:r>
          </a:p>
          <a:p>
            <a:pPr marL="274320" indent="-274320">
              <a:spcAft>
                <a:spcPts val="0"/>
              </a:spcAft>
              <a:buFont typeface="Wingdings"/>
              <a:buChar char=""/>
              <a:defRPr/>
            </a:pPr>
            <a:r>
              <a:rPr lang="cs-CZ" u="sng" dirty="0" smtClean="0"/>
              <a:t>výhody čtení </a:t>
            </a:r>
            <a:r>
              <a:rPr lang="cs-CZ" u="sng" dirty="0" smtClean="0"/>
              <a:t>dat </a:t>
            </a:r>
            <a:r>
              <a:rPr lang="cs-CZ" u="sng" dirty="0" smtClean="0"/>
              <a:t>jako celku</a:t>
            </a:r>
            <a:r>
              <a:rPr lang="cs-CZ" dirty="0" smtClean="0"/>
              <a:t>:</a:t>
            </a:r>
          </a:p>
          <a:p>
            <a:pPr marL="640080" lvl="1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200" dirty="0" smtClean="0"/>
              <a:t>výzkumník/</a:t>
            </a:r>
            <a:r>
              <a:rPr lang="cs-CZ" sz="2200" dirty="0" err="1" smtClean="0"/>
              <a:t>ce</a:t>
            </a:r>
            <a:r>
              <a:rPr lang="cs-CZ" sz="2200" dirty="0" smtClean="0"/>
              <a:t> může sledovat změny ve svém vztahu k těm, kdo s ním přicházeli do kontaktu v průběhu času </a:t>
            </a:r>
          </a:p>
          <a:p>
            <a:pPr marL="640080" lvl="1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200" dirty="0" smtClean="0"/>
              <a:t>výzkumník/</a:t>
            </a:r>
            <a:r>
              <a:rPr lang="cs-CZ" sz="2200" dirty="0" err="1" smtClean="0"/>
              <a:t>ce</a:t>
            </a:r>
            <a:r>
              <a:rPr lang="cs-CZ" sz="2200" dirty="0" smtClean="0"/>
              <a:t> získá čerstvý vhled do toho, jak se měnilo jeho vlastní rozumění a interpretace lidí a událostí </a:t>
            </a:r>
          </a:p>
          <a:p>
            <a:pPr marL="640080" lvl="1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sz="2200" dirty="0" smtClean="0"/>
              <a:t>poprvé dovoluje výzkumníkovi/</a:t>
            </a:r>
            <a:r>
              <a:rPr lang="cs-CZ" sz="2200" dirty="0" err="1" smtClean="0"/>
              <a:t>ci</a:t>
            </a:r>
            <a:r>
              <a:rPr lang="cs-CZ" sz="2200" dirty="0" smtClean="0"/>
              <a:t> koncentrovaný čas pohlédnout na to, co viděl a nahrál</a:t>
            </a:r>
          </a:p>
          <a:p>
            <a:pPr marL="274320" indent="-274320">
              <a:spcAft>
                <a:spcPts val="0"/>
              </a:spcAft>
              <a:buFont typeface="Wingdings"/>
              <a:buChar char=""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095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b="1" dirty="0" smtClean="0"/>
              <a:t>Jak na </a:t>
            </a:r>
            <a:r>
              <a:rPr lang="cs-CZ" b="1" dirty="0" err="1" smtClean="0"/>
              <a:t>kvali</a:t>
            </a:r>
            <a:r>
              <a:rPr lang="cs-CZ" b="1" dirty="0" smtClean="0"/>
              <a:t> data?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72731" y="1712890"/>
            <a:ext cx="10303099" cy="4760936"/>
          </a:xfrm>
        </p:spPr>
        <p:txBody>
          <a:bodyPr>
            <a:normAutofit/>
          </a:bodyPr>
          <a:lstStyle/>
          <a:p>
            <a:pPr marL="274320" indent="-274320">
              <a:spcAft>
                <a:spcPts val="0"/>
              </a:spcAft>
              <a:buFont typeface="Wingdings"/>
              <a:buChar char=""/>
              <a:defRPr/>
            </a:pPr>
            <a:r>
              <a:rPr lang="cs-CZ" b="1" u="sng" dirty="0" smtClean="0"/>
              <a:t>pokládání otázek </a:t>
            </a:r>
            <a:endParaRPr lang="cs-CZ" b="1" u="sng" dirty="0" smtClean="0"/>
          </a:p>
          <a:p>
            <a:pPr marL="274320" indent="-274320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kódování </a:t>
            </a:r>
            <a:r>
              <a:rPr lang="cs-CZ" dirty="0" smtClean="0"/>
              <a:t>začíná etnografovým mentálním pokládáním otázek na specifické části dat </a:t>
            </a:r>
          </a:p>
          <a:p>
            <a:pPr marL="274320" indent="-274320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odpovědi bychom si pak měli zapisovat </a:t>
            </a:r>
            <a:r>
              <a:rPr lang="cs-CZ" dirty="0" smtClean="0">
                <a:sym typeface="Symbol"/>
              </a:rPr>
              <a:t></a:t>
            </a:r>
            <a:r>
              <a:rPr lang="cs-CZ" dirty="0" smtClean="0"/>
              <a:t> vztah mezi reflexí a psaním: „</a:t>
            </a:r>
            <a:r>
              <a:rPr lang="cs-CZ" dirty="0" err="1" smtClean="0"/>
              <a:t>thinking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fingers</a:t>
            </a:r>
            <a:r>
              <a:rPr lang="cs-CZ" dirty="0" smtClean="0"/>
              <a:t>“ </a:t>
            </a:r>
          </a:p>
          <a:p>
            <a:pPr marL="274320" indent="-274320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příklady otázek, které jsou užitečné pro začátek zkoumání našich terénních poznámek:</a:t>
            </a:r>
          </a:p>
          <a:p>
            <a:pPr marL="640080" lvl="1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Co dělají lide? Čeho se snaží dosáhnout?</a:t>
            </a:r>
          </a:p>
          <a:p>
            <a:pPr marL="640080" lvl="1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Jak to přesně dělají? Jaké specifické význame a/nebo strategie využívají?</a:t>
            </a:r>
          </a:p>
          <a:p>
            <a:pPr marL="640080" lvl="1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Jak členové mluví o, charakterizují a rozumějí tomu, co se děje?</a:t>
            </a:r>
          </a:p>
          <a:p>
            <a:pPr marL="640080" lvl="1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Jaké předpoklady vytvářejí?</a:t>
            </a:r>
          </a:p>
          <a:p>
            <a:pPr marL="640080" lvl="1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Co zde vidím? Co se mohou dozvědět z těchto poznámek?</a:t>
            </a:r>
          </a:p>
          <a:p>
            <a:pPr marL="640080" lvl="1" indent="-274320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Proč jsem to zařadil/a?</a:t>
            </a:r>
          </a:p>
        </p:txBody>
      </p:sp>
    </p:spTree>
    <p:extLst>
      <p:ext uri="{BB962C8B-B14F-4D97-AF65-F5344CB8AC3E}">
        <p14:creationId xmlns:p14="http://schemas.microsoft.com/office/powerpoint/2010/main" val="3125454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7003</TotalTime>
  <Words>1198</Words>
  <Application>Microsoft Office PowerPoint</Application>
  <PresentationFormat>Širokoúhlá obrazovka</PresentationFormat>
  <Paragraphs>108</Paragraphs>
  <Slides>17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6" baseType="lpstr">
      <vt:lpstr>Calibri</vt:lpstr>
      <vt:lpstr>Symbol</vt:lpstr>
      <vt:lpstr>Times New Roman</vt:lpstr>
      <vt:lpstr>Tw Cen MT</vt:lpstr>
      <vt:lpstr>Tw Cen MT Condensed</vt:lpstr>
      <vt:lpstr>Wingdings</vt:lpstr>
      <vt:lpstr>Wingdings 2</vt:lpstr>
      <vt:lpstr>Wingdings 3</vt:lpstr>
      <vt:lpstr>Integrál</vt:lpstr>
      <vt:lpstr>ANALÝZA DAT V KVALITATIVNÍM VÝZKUMU</vt:lpstr>
      <vt:lpstr>Co je to analýza? </vt:lpstr>
      <vt:lpstr>Typy analýzy</vt:lpstr>
      <vt:lpstr>Analýza prostupující celý výzkumný proces</vt:lpstr>
      <vt:lpstr>propojování teorie a analýzy</vt:lpstr>
      <vt:lpstr>Strategie analýzy</vt:lpstr>
      <vt:lpstr>Analýza prostupující celý výzkumný proces</vt:lpstr>
      <vt:lpstr>Jak na kvali data?</vt:lpstr>
      <vt:lpstr>Jak na kvali data?</vt:lpstr>
      <vt:lpstr>Kódování a třídění dat</vt:lpstr>
      <vt:lpstr>Kódování 1: otevřené kódování</vt:lpstr>
      <vt:lpstr>Kódování 2: axiální kódování</vt:lpstr>
      <vt:lpstr>Kódování 3: selektivní kódování</vt:lpstr>
      <vt:lpstr>Jak psát?</vt:lpstr>
      <vt:lpstr>Výňatková strategie </vt:lpstr>
      <vt:lpstr>uspořádávání výňatků</vt:lpstr>
      <vt:lpstr>reflexe: mezi členy a čtenáři </vt:lpstr>
    </vt:vector>
  </TitlesOfParts>
  <Company>Masaryk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DAT V KVALITATIVNÍM VÝZKUMU</dc:title>
  <dc:creator>Souralova</dc:creator>
  <cp:lastModifiedBy>Adéla Souralová</cp:lastModifiedBy>
  <cp:revision>6</cp:revision>
  <dcterms:created xsi:type="dcterms:W3CDTF">2015-12-14T21:17:35Z</dcterms:created>
  <dcterms:modified xsi:type="dcterms:W3CDTF">2020-05-18T04:18:30Z</dcterms:modified>
</cp:coreProperties>
</file>