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3" r:id="rId6"/>
    <p:sldId id="262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47370-BEB1-41EF-B3BB-F1840427247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Přístupy k práci s menšinami</a:t>
            </a:r>
            <a:br>
              <a:rPr lang="cs-CZ" dirty="0"/>
            </a:br>
            <a:r>
              <a:rPr lang="cs-CZ" dirty="0"/>
              <a:t>SPRb1142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0C79C30-56D2-4175-92D3-F910B8736F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Petra Horová, Ph.D. 20.2.2020</a:t>
            </a:r>
          </a:p>
        </p:txBody>
      </p:sp>
    </p:spTree>
    <p:extLst>
      <p:ext uri="{BB962C8B-B14F-4D97-AF65-F5344CB8AC3E}">
        <p14:creationId xmlns:p14="http://schemas.microsoft.com/office/powerpoint/2010/main" val="24495949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52D60B-605A-4BEC-BAB7-264FDDF9E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učiva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5105D95-765E-40AB-B55F-5E211837B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09537" y="1363579"/>
            <a:ext cx="9395075" cy="5494421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1.  (20. 2.): Menšina a další klíčové pojmy</a:t>
            </a:r>
            <a:endParaRPr lang="cs-CZ" dirty="0"/>
          </a:p>
          <a:p>
            <a:r>
              <a:rPr lang="cs-CZ" b="1" dirty="0"/>
              <a:t>2.  (27. 2.): Menšina versus dominující společnost. </a:t>
            </a:r>
            <a:endParaRPr lang="cs-CZ" dirty="0"/>
          </a:p>
          <a:p>
            <a:r>
              <a:rPr lang="cs-CZ" b="1" dirty="0"/>
              <a:t>3. téma (5. 3.): Přístup k příslušníkům menšin jako profesionální činnost sociálního pracovníka.</a:t>
            </a:r>
            <a:endParaRPr lang="cs-CZ" dirty="0"/>
          </a:p>
          <a:p>
            <a:r>
              <a:rPr lang="cs-CZ" b="1" dirty="0"/>
              <a:t>4. téma (12. 3.):  Teorie a metody sociální práce směřované k menšinám, životní situace členů menšiny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PŘÍSTUPY SOCIÁLNÍ PRÁCE KE KONKRÉTNÍM MENŠINÁM</a:t>
            </a:r>
          </a:p>
          <a:p>
            <a:r>
              <a:rPr lang="cs-CZ" b="1" dirty="0"/>
              <a:t>5. téma: (19. 3.): Přístupy v práci s migranty – Mgr. Lucia </a:t>
            </a:r>
            <a:r>
              <a:rPr lang="cs-CZ" b="1" dirty="0" err="1"/>
              <a:t>Čemová</a:t>
            </a:r>
            <a:endParaRPr lang="cs-CZ" dirty="0"/>
          </a:p>
          <a:p>
            <a:r>
              <a:rPr lang="cs-CZ" b="1" dirty="0"/>
              <a:t>6. téma: (26. 3.): Přístupy v práci romskou menšinou</a:t>
            </a:r>
            <a:endParaRPr lang="cs-CZ" dirty="0"/>
          </a:p>
          <a:p>
            <a:r>
              <a:rPr lang="cs-CZ" b="1" dirty="0"/>
              <a:t>7. téma (2. 4.) Přístupy v práci s lidmi s mentálním a zdravotním postižením</a:t>
            </a:r>
            <a:endParaRPr lang="cs-CZ" dirty="0"/>
          </a:p>
          <a:p>
            <a:r>
              <a:rPr lang="cs-CZ" b="1" dirty="0"/>
              <a:t>8. téma (9.4.) Přístupy v práci s lidmi s alternativním životním stylem </a:t>
            </a:r>
          </a:p>
          <a:p>
            <a:r>
              <a:rPr lang="cs-CZ" b="1" dirty="0"/>
              <a:t>9. téma (23.4.) Přístupy v práci s lidmi s kriminálním životním stylem </a:t>
            </a:r>
            <a:endParaRPr lang="cs-CZ" dirty="0"/>
          </a:p>
          <a:p>
            <a:r>
              <a:rPr lang="cs-CZ" b="1" dirty="0"/>
              <a:t>10. téma (30. 4.) Přístupy k práci s menšinou drogově závislých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-----</a:t>
            </a:r>
          </a:p>
          <a:p>
            <a:r>
              <a:rPr lang="cs-CZ" b="1" dirty="0"/>
              <a:t>11. téma (7. 5.) Specifika práce s členy menšinových společností </a:t>
            </a:r>
          </a:p>
          <a:p>
            <a:r>
              <a:rPr lang="cs-CZ" b="1" dirty="0"/>
              <a:t>12. téma (14. 5.) Kritická reflexe přístupů k práci s menšinami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6238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2FAFF4-F9CF-4CE3-AF50-C58A64BE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v průběhu semestru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A126867-16CD-4823-892E-18F3778BA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Seminární úkoly: </a:t>
            </a:r>
            <a:endParaRPr lang="cs-CZ" dirty="0"/>
          </a:p>
          <a:p>
            <a:pPr lvl="0"/>
            <a:r>
              <a:rPr lang="cs-CZ" dirty="0"/>
              <a:t>Aktuality rozsah min. 1800 znaků s mezerami (4x)</a:t>
            </a:r>
          </a:p>
          <a:p>
            <a:pPr lvl="0"/>
            <a:r>
              <a:rPr lang="cs-CZ" dirty="0"/>
              <a:t>Nejvýznamnější informace z hodin s hosty s vlastní reflexí.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Závěrečný úkol:</a:t>
            </a:r>
            <a:endParaRPr lang="cs-CZ" dirty="0"/>
          </a:p>
          <a:p>
            <a:r>
              <a:rPr lang="cs-CZ" u="sng" dirty="0"/>
              <a:t>Vypracovat odbornou esej</a:t>
            </a:r>
            <a:r>
              <a:rPr lang="cs-CZ" dirty="0"/>
              <a:t> v rozsahu min. 10 normostran (18 000 znaků, včetně mezer) na dojednané seminární téma z oblasti přístupu k práci s vybranou menšinou. Zadání bude upřesněno v půli semestru. </a:t>
            </a:r>
          </a:p>
          <a:p>
            <a:pPr marL="0" indent="0">
              <a:buNone/>
            </a:pPr>
            <a:r>
              <a:rPr lang="cs-CZ" b="1" dirty="0"/>
              <a:t>Zkouška – ústní</a:t>
            </a:r>
          </a:p>
          <a:p>
            <a:r>
              <a:rPr lang="cs-CZ" dirty="0"/>
              <a:t>Obhajoba eseje</a:t>
            </a:r>
          </a:p>
        </p:txBody>
      </p:sp>
    </p:spTree>
    <p:extLst>
      <p:ext uri="{BB962C8B-B14F-4D97-AF65-F5344CB8AC3E}">
        <p14:creationId xmlns:p14="http://schemas.microsoft.com/office/powerpoint/2010/main" val="901946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7A9D0D0-E390-4DA0-80CD-4C1B3E42B8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Úvod do tématu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29352B7-E02F-44E0-8E2E-C28D963EF1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Menšina, etnicita, kultura, integrace předsudky, stereotypy</a:t>
            </a:r>
          </a:p>
        </p:txBody>
      </p:sp>
    </p:spTree>
    <p:extLst>
      <p:ext uri="{BB962C8B-B14F-4D97-AF65-F5344CB8AC3E}">
        <p14:creationId xmlns:p14="http://schemas.microsoft.com/office/powerpoint/2010/main" val="39054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03ECD3-81F9-4780-962A-0B8058D69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Seřaďte společně tyto menšiny podle kritéria „problematičnosti“ – uveďte indikátor tohoto kritéria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D4FBE3-7D83-465D-8278-0E0BB2C418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456268"/>
            <a:ext cx="8915400" cy="3777622"/>
          </a:xfrm>
        </p:spPr>
        <p:txBody>
          <a:bodyPr/>
          <a:lstStyle/>
          <a:p>
            <a:r>
              <a:rPr lang="cs-CZ" dirty="0"/>
              <a:t>Migranti </a:t>
            </a:r>
          </a:p>
          <a:p>
            <a:r>
              <a:rPr lang="cs-CZ" dirty="0"/>
              <a:t>Romská menšina </a:t>
            </a:r>
          </a:p>
          <a:p>
            <a:r>
              <a:rPr lang="cs-CZ" dirty="0"/>
              <a:t>Lidé s mentálním a zdravotním postižením</a:t>
            </a:r>
          </a:p>
          <a:p>
            <a:r>
              <a:rPr lang="cs-CZ" dirty="0"/>
              <a:t>Lidé bez domova</a:t>
            </a:r>
          </a:p>
          <a:p>
            <a:r>
              <a:rPr lang="cs-CZ" dirty="0"/>
              <a:t>Prostitutky</a:t>
            </a:r>
          </a:p>
          <a:p>
            <a:r>
              <a:rPr lang="cs-CZ" dirty="0"/>
              <a:t>Lidé s kriminálním životním stylem </a:t>
            </a:r>
          </a:p>
          <a:p>
            <a:r>
              <a:rPr lang="cs-CZ" dirty="0"/>
              <a:t>Drogově závislí</a:t>
            </a:r>
          </a:p>
        </p:txBody>
      </p:sp>
    </p:spTree>
    <p:extLst>
      <p:ext uri="{BB962C8B-B14F-4D97-AF65-F5344CB8AC3E}">
        <p14:creationId xmlns:p14="http://schemas.microsoft.com/office/powerpoint/2010/main" val="3105352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86AB14-2A49-4C78-9465-2704F6F08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Menšina - definování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4D1208E-3720-4C28-9B0B-A08606E7C5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596063"/>
          </a:xfrm>
        </p:spPr>
        <p:txBody>
          <a:bodyPr>
            <a:normAutofit/>
          </a:bodyPr>
          <a:lstStyle/>
          <a:p>
            <a:r>
              <a:rPr lang="cs-CZ" dirty="0"/>
              <a:t>Objektivní perspektiva – prostřednictvím vědeckého popisu</a:t>
            </a:r>
          </a:p>
          <a:p>
            <a:r>
              <a:rPr lang="cs-CZ" dirty="0"/>
              <a:t>Sociálně-kritická perspektiva  - hledisko diskriminace a znevýhodnění</a:t>
            </a:r>
          </a:p>
          <a:p>
            <a:r>
              <a:rPr lang="cs-CZ" dirty="0"/>
              <a:t>Občanská perspektiva – rovnost všech občanů před zákonem</a:t>
            </a:r>
          </a:p>
          <a:p>
            <a:endParaRPr lang="cs-CZ" dirty="0"/>
          </a:p>
          <a:p>
            <a:r>
              <a:rPr lang="cs-CZ" dirty="0"/>
              <a:t>Louis </a:t>
            </a:r>
            <a:r>
              <a:rPr lang="cs-CZ" dirty="0" err="1"/>
              <a:t>Wirth</a:t>
            </a:r>
            <a:r>
              <a:rPr lang="cs-CZ" dirty="0"/>
              <a:t> (1945): Menšina jsou lidé, kteří jsou vzhledem ke svým fyzickým nebo kulturním znakům odlišovaní od jiných občanů ve společnosti, ve které žijí, a to proto, aby se k nim odlišně nebo nerovně přistupovalo. A kteří proto sami sebe považují za objekty kolektivní diskriminace.   </a:t>
            </a:r>
          </a:p>
          <a:p>
            <a:r>
              <a:rPr lang="cs-CZ" dirty="0"/>
              <a:t>Znaky menšiny: </a:t>
            </a:r>
          </a:p>
          <a:p>
            <a:pPr lvl="1"/>
            <a:r>
              <a:rPr lang="cs-CZ" dirty="0"/>
              <a:t>Stigmatizace</a:t>
            </a:r>
          </a:p>
          <a:p>
            <a:pPr lvl="1"/>
            <a:r>
              <a:rPr lang="cs-CZ" dirty="0"/>
              <a:t>Nerovný přístup ze strany majority</a:t>
            </a:r>
          </a:p>
          <a:p>
            <a:pPr lvl="1"/>
            <a:r>
              <a:rPr lang="cs-CZ" dirty="0"/>
              <a:t>Pocit skupinové diskriminace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730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CA1722-32CD-4BAB-9550-01BA37215C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Menšiny ohrožené sociálním vyloučením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3113ACE-25D2-4FA6-9C85-F1BD9E98B8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 demokratické společnosti menšiny, které nejsou dostatečně chráněné před diskriminací</a:t>
            </a:r>
          </a:p>
          <a:p>
            <a:pPr lvl="1"/>
            <a:r>
              <a:rPr lang="cs-CZ" dirty="0"/>
              <a:t>Menšiny vznikající migrací </a:t>
            </a:r>
          </a:p>
          <a:p>
            <a:pPr lvl="1"/>
            <a:r>
              <a:rPr lang="cs-CZ" dirty="0"/>
              <a:t>Autochtonní etnické menšiny – př. Romové ve Střední Evropě</a:t>
            </a:r>
          </a:p>
          <a:p>
            <a:pPr lvl="1"/>
            <a:r>
              <a:rPr lang="cs-CZ" dirty="0"/>
              <a:t>Jiné klasické náboženské, rasové, kulturní menšiny</a:t>
            </a:r>
          </a:p>
          <a:p>
            <a:pPr marL="457200" lvl="1" indent="0">
              <a:buNone/>
            </a:pPr>
            <a:r>
              <a:rPr lang="cs-CZ" dirty="0"/>
              <a:t>V širším pojetí </a:t>
            </a:r>
          </a:p>
          <a:p>
            <a:pPr lvl="1"/>
            <a:r>
              <a:rPr lang="cs-CZ" dirty="0"/>
              <a:t>Sociální menšiny </a:t>
            </a:r>
          </a:p>
          <a:p>
            <a:pPr lvl="1"/>
            <a:endParaRPr lang="cs-CZ" dirty="0"/>
          </a:p>
          <a:p>
            <a:pPr marL="457200" lvl="1" indent="0">
              <a:buNone/>
            </a:pPr>
            <a:r>
              <a:rPr lang="cs-CZ" dirty="0"/>
              <a:t>Nejsou </a:t>
            </a:r>
          </a:p>
          <a:p>
            <a:pPr lvl="1"/>
            <a:r>
              <a:rPr lang="cs-CZ" dirty="0"/>
              <a:t>Extrémistické skupiny</a:t>
            </a:r>
          </a:p>
          <a:p>
            <a:pPr lvl="1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7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7BBCCA0-D3EE-4D78-9166-06D2D95868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Děkuji </a:t>
            </a:r>
            <a:r>
              <a:rPr lang="cs-CZ"/>
              <a:t>za pozornost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05736EA3-5D31-46CF-B954-8C83E1BE1F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390413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</TotalTime>
  <Words>498</Words>
  <Application>Microsoft Office PowerPoint</Application>
  <PresentationFormat>Širokoúhlá obrazovka</PresentationFormat>
  <Paragraphs>60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Stébla</vt:lpstr>
      <vt:lpstr>Přístupy k práci s menšinami SPRb1142</vt:lpstr>
      <vt:lpstr>Obsah učiva</vt:lpstr>
      <vt:lpstr>Požadavky v průběhu semestru</vt:lpstr>
      <vt:lpstr>Úvod do tématu</vt:lpstr>
      <vt:lpstr>Seřaďte společně tyto menšiny podle kritéria „problematičnosti“ – uveďte indikátor tohoto kritéria</vt:lpstr>
      <vt:lpstr>Menšina - definování</vt:lpstr>
      <vt:lpstr>Menšiny ohrožené sociálním vyloučením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Přístupy k práci s menšinami SPRb1142</dc:title>
  <dc:creator>Petra Horová</dc:creator>
  <cp:lastModifiedBy>Petra Horová</cp:lastModifiedBy>
  <cp:revision>7</cp:revision>
  <dcterms:created xsi:type="dcterms:W3CDTF">2020-02-20T15:17:54Z</dcterms:created>
  <dcterms:modified xsi:type="dcterms:W3CDTF">2020-02-20T16:47:36Z</dcterms:modified>
</cp:coreProperties>
</file>