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43"/>
  </p:notesMasterIdLst>
  <p:sldIdLst>
    <p:sldId id="256" r:id="rId2"/>
    <p:sldId id="293" r:id="rId3"/>
    <p:sldId id="306" r:id="rId4"/>
    <p:sldId id="257" r:id="rId5"/>
    <p:sldId id="258" r:id="rId6"/>
    <p:sldId id="259" r:id="rId7"/>
    <p:sldId id="260" r:id="rId8"/>
    <p:sldId id="261" r:id="rId9"/>
    <p:sldId id="298" r:id="rId10"/>
    <p:sldId id="297" r:id="rId11"/>
    <p:sldId id="292" r:id="rId12"/>
    <p:sldId id="295" r:id="rId13"/>
    <p:sldId id="296" r:id="rId14"/>
    <p:sldId id="262" r:id="rId15"/>
    <p:sldId id="263" r:id="rId16"/>
    <p:sldId id="264" r:id="rId17"/>
    <p:sldId id="269" r:id="rId18"/>
    <p:sldId id="265" r:id="rId19"/>
    <p:sldId id="270" r:id="rId20"/>
    <p:sldId id="300" r:id="rId21"/>
    <p:sldId id="271" r:id="rId22"/>
    <p:sldId id="276" r:id="rId23"/>
    <p:sldId id="294" r:id="rId24"/>
    <p:sldId id="299" r:id="rId25"/>
    <p:sldId id="272" r:id="rId26"/>
    <p:sldId id="273" r:id="rId27"/>
    <p:sldId id="277" r:id="rId28"/>
    <p:sldId id="274" r:id="rId29"/>
    <p:sldId id="266" r:id="rId30"/>
    <p:sldId id="267" r:id="rId31"/>
    <p:sldId id="301" r:id="rId32"/>
    <p:sldId id="283" r:id="rId33"/>
    <p:sldId id="284" r:id="rId34"/>
    <p:sldId id="302" r:id="rId35"/>
    <p:sldId id="304" r:id="rId36"/>
    <p:sldId id="307" r:id="rId37"/>
    <p:sldId id="315" r:id="rId38"/>
    <p:sldId id="314" r:id="rId39"/>
    <p:sldId id="303" r:id="rId40"/>
    <p:sldId id="316" r:id="rId41"/>
    <p:sldId id="31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28"/>
    <p:restoredTop sz="94609"/>
  </p:normalViewPr>
  <p:slideViewPr>
    <p:cSldViewPr snapToGrid="0" snapToObjects="1">
      <p:cViewPr>
        <p:scale>
          <a:sx n="117" d="100"/>
          <a:sy n="117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8CBC6-E787-0E41-A188-13290BE0A1D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AA594-E815-4C4E-B4AB-11C2EBC4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0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5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3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69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04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81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57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03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8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5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97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7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1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5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34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3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841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973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85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75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06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328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25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382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77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63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57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492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LiveSlide Site</a:t>
            </a:r>
          </a:p>
          <a:p>
            <a:r>
              <a:rPr lang="en-US" smtClean="0"/>
              <a:t>https://www.youtube.com/watch?v=3xAH8x9wkeU&amp;t=44s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79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4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19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6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89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A594-E815-4C4E-B4AB-11C2EBC4AB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3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4EF3-FE73-5944-8976-AE993595B3AD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7267C-EBC9-4A42-BBA3-612F062A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0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22514" y="1165905"/>
            <a:ext cx="9144000" cy="2387600"/>
          </a:xfrm>
        </p:spPr>
        <p:txBody>
          <a:bodyPr/>
          <a:lstStyle/>
          <a:p>
            <a:r>
              <a:rPr lang="en-US" dirty="0" smtClean="0"/>
              <a:t>Revenue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179" y="4807696"/>
            <a:ext cx="8144134" cy="1117687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BFM 7387  </a:t>
            </a:r>
          </a:p>
          <a:p>
            <a:pPr algn="r"/>
            <a:r>
              <a:rPr lang="en-US" sz="2400" dirty="0" smtClean="0"/>
              <a:t>Henry </a:t>
            </a:r>
            <a:r>
              <a:rPr lang="en-US" sz="2400" dirty="0" err="1" smtClean="0"/>
              <a:t>Loeser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6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Creating </a:t>
            </a:r>
            <a:r>
              <a:rPr lang="en-US" dirty="0" smtClean="0"/>
              <a:t>value &amp; demand</a:t>
            </a:r>
            <a:endParaRPr lang="en-US" dirty="0"/>
          </a:p>
          <a:p>
            <a:pPr lvl="0"/>
            <a:r>
              <a:rPr lang="en-US" sz="2000" dirty="0"/>
              <a:t>- branding</a:t>
            </a:r>
          </a:p>
          <a:p>
            <a:pPr lvl="0"/>
            <a:r>
              <a:rPr lang="en-US" sz="2000" dirty="0"/>
              <a:t>- positioning</a:t>
            </a:r>
          </a:p>
          <a:p>
            <a:pPr lvl="0"/>
            <a:r>
              <a:rPr lang="en-US" sz="2000" dirty="0"/>
              <a:t>- messaging</a:t>
            </a:r>
          </a:p>
          <a:p>
            <a:pPr lvl="0"/>
            <a:r>
              <a:rPr lang="en-US" sz="2000" dirty="0"/>
              <a:t>- price / product / placement / promotion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Media - 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r>
              <a:rPr lang="en-US" sz="2000" dirty="0" smtClean="0"/>
              <a:t>- buyers</a:t>
            </a:r>
          </a:p>
          <a:p>
            <a:r>
              <a:rPr lang="en-US" sz="2000" dirty="0" smtClean="0"/>
              <a:t>- sellers</a:t>
            </a:r>
          </a:p>
          <a:p>
            <a:r>
              <a:rPr lang="en-US" sz="2000" dirty="0" smtClean="0"/>
              <a:t>- products</a:t>
            </a:r>
          </a:p>
          <a:p>
            <a:r>
              <a:rPr lang="en-US" sz="2000" dirty="0" smtClean="0"/>
              <a:t>- SWOT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&amp; Media – Client side (Katz)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value</a:t>
            </a:r>
          </a:p>
          <a:p>
            <a:r>
              <a:rPr lang="en-US" sz="2000" dirty="0" smtClean="0"/>
              <a:t>- branding</a:t>
            </a:r>
          </a:p>
          <a:p>
            <a:r>
              <a:rPr lang="en-US" sz="2000" dirty="0" smtClean="0"/>
              <a:t>- positioning</a:t>
            </a:r>
          </a:p>
          <a:p>
            <a:r>
              <a:rPr lang="en-US" sz="2000" dirty="0" smtClean="0"/>
              <a:t>- messaging</a:t>
            </a:r>
          </a:p>
          <a:p>
            <a:r>
              <a:rPr lang="en-US" sz="2000" dirty="0" smtClean="0"/>
              <a:t>- price / product / placement / promotion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7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 &amp; Media – Client side </a:t>
            </a:r>
            <a:r>
              <a:rPr lang="en-US" sz="4450" dirty="0" smtClean="0"/>
              <a:t>(Katz)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Delivering </a:t>
            </a:r>
            <a:r>
              <a:rPr lang="en-US" dirty="0" smtClean="0"/>
              <a:t>the message</a:t>
            </a:r>
          </a:p>
          <a:p>
            <a:r>
              <a:rPr lang="en-US" dirty="0" smtClean="0"/>
              <a:t>-</a:t>
            </a:r>
            <a:r>
              <a:rPr lang="en-US" sz="2000" dirty="0" smtClean="0"/>
              <a:t> magazines</a:t>
            </a:r>
          </a:p>
          <a:p>
            <a:r>
              <a:rPr lang="en-US" sz="2000" dirty="0" smtClean="0"/>
              <a:t>- newspapers</a:t>
            </a:r>
          </a:p>
          <a:p>
            <a:r>
              <a:rPr lang="en-US" sz="2000" dirty="0" smtClean="0"/>
              <a:t>- television (+ syndication, cable)</a:t>
            </a:r>
          </a:p>
          <a:p>
            <a:r>
              <a:rPr lang="en-US" sz="2000" dirty="0" smtClean="0"/>
              <a:t>- radio</a:t>
            </a:r>
          </a:p>
          <a:p>
            <a:r>
              <a:rPr lang="en-US" sz="2000" dirty="0" smtClean="0"/>
              <a:t>- outdoor</a:t>
            </a:r>
          </a:p>
          <a:p>
            <a:r>
              <a:rPr lang="en-US" sz="2000" dirty="0" smtClean="0"/>
              <a:t>- direct mail</a:t>
            </a:r>
          </a:p>
          <a:p>
            <a:r>
              <a:rPr lang="en-US" sz="2000" dirty="0" smtClean="0"/>
              <a:t>- non-traditional / below the line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B2B Sales</a:t>
            </a:r>
          </a:p>
          <a:p>
            <a:endParaRPr lang="en-US" dirty="0" smtClean="0"/>
          </a:p>
          <a:p>
            <a:r>
              <a:rPr lang="en-US" dirty="0" smtClean="0"/>
              <a:t>Develop sales organization with specific territories/responsibilities/channels/priorities</a:t>
            </a:r>
          </a:p>
          <a:p>
            <a:endParaRPr lang="en-US" dirty="0" smtClean="0"/>
          </a:p>
          <a:p>
            <a:r>
              <a:rPr lang="en-US" dirty="0" smtClean="0"/>
              <a:t>Customer relations management (CRM)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&amp; Long Range Sales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4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Recruiting, interviewing, hiring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Managing, motivating, rewarding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Controlling, punishing, terminating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-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Before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4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– Roles  </a:t>
            </a:r>
            <a:r>
              <a:rPr lang="en-US" sz="2400" dirty="0" smtClean="0"/>
              <a:t>(</a:t>
            </a:r>
            <a:r>
              <a:rPr lang="en-US" sz="2400" dirty="0" err="1" smtClean="0"/>
              <a:t>Albarran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Sales Manager</a:t>
            </a:r>
          </a:p>
          <a:p>
            <a:endParaRPr lang="en-US" dirty="0"/>
          </a:p>
          <a:p>
            <a:r>
              <a:rPr lang="en-US" dirty="0" smtClean="0"/>
              <a:t>Local Sales Manager</a:t>
            </a:r>
          </a:p>
          <a:p>
            <a:endParaRPr lang="en-US" dirty="0"/>
          </a:p>
          <a:p>
            <a:r>
              <a:rPr lang="en-US" dirty="0" smtClean="0"/>
              <a:t>National Sales Manager</a:t>
            </a:r>
          </a:p>
          <a:p>
            <a:endParaRPr lang="en-US" dirty="0"/>
          </a:p>
          <a:p>
            <a:r>
              <a:rPr lang="en-US" dirty="0" smtClean="0"/>
              <a:t>Specialty Sales Manager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onitoring and achieving budgets for revenue and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– Systems  </a:t>
            </a:r>
            <a:r>
              <a:rPr lang="en-US" sz="2400" dirty="0" smtClean="0"/>
              <a:t>(Peter &amp; Donnelly)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 market activities and accurately forecasting market pricing</a:t>
            </a:r>
          </a:p>
          <a:p>
            <a:endParaRPr lang="en-US" dirty="0" smtClean="0"/>
          </a:p>
          <a:p>
            <a:r>
              <a:rPr lang="en-US" dirty="0" smtClean="0"/>
              <a:t>Setting price parameters/priorities</a:t>
            </a:r>
          </a:p>
          <a:p>
            <a:r>
              <a:rPr lang="en-US" sz="2000" b="1" dirty="0" smtClean="0"/>
              <a:t>- </a:t>
            </a:r>
            <a:r>
              <a:rPr lang="en-US" sz="2000" dirty="0" smtClean="0"/>
              <a:t>achieve </a:t>
            </a:r>
            <a:r>
              <a:rPr lang="en-US" sz="2000" dirty="0"/>
              <a:t>a target return on investment</a:t>
            </a:r>
          </a:p>
          <a:p>
            <a:r>
              <a:rPr lang="en-US" sz="2000" dirty="0"/>
              <a:t>-</a:t>
            </a:r>
            <a:r>
              <a:rPr lang="en-US" sz="2000" dirty="0" smtClean="0"/>
              <a:t> stabilization </a:t>
            </a:r>
            <a:r>
              <a:rPr lang="en-US" sz="2000" dirty="0"/>
              <a:t>of price and </a:t>
            </a:r>
            <a:r>
              <a:rPr lang="en-US" sz="2000" dirty="0" smtClean="0"/>
              <a:t>margin</a:t>
            </a:r>
            <a:endParaRPr lang="en-US" sz="2000" dirty="0"/>
          </a:p>
          <a:p>
            <a:r>
              <a:rPr lang="en-US" sz="2000" dirty="0"/>
              <a:t>-</a:t>
            </a:r>
            <a:r>
              <a:rPr lang="en-US" sz="2000" dirty="0" smtClean="0"/>
              <a:t> </a:t>
            </a:r>
            <a:r>
              <a:rPr lang="en-US" sz="2000" dirty="0"/>
              <a:t>meet or prevent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Sales Management – Systems  </a:t>
            </a:r>
            <a:r>
              <a:rPr lang="en-US" sz="2400" dirty="0" smtClean="0"/>
              <a:t>(Peter &amp; Donnelly)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Accurately </a:t>
            </a:r>
            <a:r>
              <a:rPr lang="en-US" dirty="0"/>
              <a:t>forecasting revenue for each sales channel and </a:t>
            </a:r>
            <a:r>
              <a:rPr lang="en-US" dirty="0" smtClean="0"/>
              <a:t>total</a:t>
            </a:r>
            <a:endParaRPr lang="en-US" dirty="0"/>
          </a:p>
          <a:p>
            <a:r>
              <a:rPr lang="en-US" sz="2000" dirty="0"/>
              <a:t>- executive opinion – big picture</a:t>
            </a:r>
          </a:p>
          <a:p>
            <a:r>
              <a:rPr lang="en-US" sz="2000" dirty="0"/>
              <a:t>- sales force composite - projections</a:t>
            </a:r>
          </a:p>
          <a:p>
            <a:r>
              <a:rPr lang="en-US" sz="2000" dirty="0"/>
              <a:t>- customer expectations – surveys, interviews</a:t>
            </a:r>
          </a:p>
          <a:p>
            <a:r>
              <a:rPr lang="en-US" sz="2000" dirty="0"/>
              <a:t>- time series analyses – trends, seasonality</a:t>
            </a:r>
          </a:p>
          <a:p>
            <a:r>
              <a:rPr lang="en-US" sz="2000" dirty="0"/>
              <a:t>- correlation analyses – variables vs.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– Systems  </a:t>
            </a:r>
            <a:r>
              <a:rPr lang="en-US" sz="3200" dirty="0" smtClean="0"/>
              <a:t>(</a:t>
            </a:r>
            <a:r>
              <a:rPr lang="en-US" sz="3200" dirty="0" err="1" smtClean="0"/>
              <a:t>Varey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 the customer relations management system (CRM)</a:t>
            </a:r>
          </a:p>
          <a:p>
            <a:r>
              <a:rPr lang="en-US" sz="2000" dirty="0" smtClean="0"/>
              <a:t>- identify most important customers</a:t>
            </a:r>
          </a:p>
          <a:p>
            <a:r>
              <a:rPr lang="en-US" sz="2000" dirty="0" smtClean="0"/>
              <a:t>- personalize customer interactions</a:t>
            </a:r>
          </a:p>
          <a:p>
            <a:r>
              <a:rPr lang="en-US" sz="2000" dirty="0" smtClean="0"/>
              <a:t>- emulating dialogue</a:t>
            </a:r>
          </a:p>
          <a:p>
            <a:r>
              <a:rPr lang="en-US" sz="2000" dirty="0" smtClean="0"/>
              <a:t>- new product development</a:t>
            </a:r>
          </a:p>
          <a:p>
            <a:r>
              <a:rPr lang="en-US" sz="2000" dirty="0" smtClean="0"/>
              <a:t>- sales process management (</a:t>
            </a:r>
            <a:r>
              <a:rPr lang="en-US" sz="2000" dirty="0" err="1" smtClean="0"/>
              <a:t>Loeser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2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 personal selli</a:t>
            </a:r>
            <a:r>
              <a:rPr lang="en-US" dirty="0"/>
              <a:t>n</a:t>
            </a:r>
            <a:r>
              <a:rPr lang="en-US" dirty="0" smtClean="0"/>
              <a:t>g process with overall marketing/promotion/program activities</a:t>
            </a:r>
          </a:p>
          <a:p>
            <a:r>
              <a:rPr lang="en-US" sz="2000" dirty="0" smtClean="0"/>
              <a:t>CRM </a:t>
            </a:r>
          </a:p>
          <a:p>
            <a:r>
              <a:rPr lang="en-US" sz="2000" dirty="0" smtClean="0"/>
              <a:t>Traffic</a:t>
            </a:r>
          </a:p>
          <a:p>
            <a:r>
              <a:rPr lang="en-US" sz="2000" dirty="0" smtClean="0"/>
              <a:t>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selling process with internal production/scheduling/invoicing/accounting/admin/management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pricing based on inventory supply and revenue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Management -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the organization and product/service to external interests</a:t>
            </a:r>
          </a:p>
          <a:p>
            <a:r>
              <a:rPr lang="en-US" dirty="0" smtClean="0"/>
              <a:t>Represent the </a:t>
            </a:r>
            <a:r>
              <a:rPr lang="en-US" dirty="0"/>
              <a:t>s</a:t>
            </a:r>
            <a:r>
              <a:rPr lang="en-US" dirty="0" smtClean="0"/>
              <a:t>ales function within the organization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Sales Process – Sales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AIDAS Formula  </a:t>
            </a:r>
            <a:r>
              <a:rPr lang="en-US" sz="2000" dirty="0" smtClean="0"/>
              <a:t>(Peter &amp; Donnelly)</a:t>
            </a:r>
            <a:endParaRPr lang="en-US" dirty="0" smtClean="0"/>
          </a:p>
          <a:p>
            <a:r>
              <a:rPr lang="en-US" sz="2000" dirty="0" smtClean="0"/>
              <a:t>- attention</a:t>
            </a:r>
          </a:p>
          <a:p>
            <a:r>
              <a:rPr lang="en-US" sz="2000" dirty="0" smtClean="0"/>
              <a:t>- interest</a:t>
            </a:r>
          </a:p>
          <a:p>
            <a:r>
              <a:rPr lang="en-US" sz="2000" dirty="0" smtClean="0"/>
              <a:t>- desire</a:t>
            </a:r>
          </a:p>
          <a:p>
            <a:r>
              <a:rPr lang="en-US" sz="2000" dirty="0" smtClean="0"/>
              <a:t>- action</a:t>
            </a:r>
          </a:p>
          <a:p>
            <a:r>
              <a:rPr lang="en-US" sz="2000" dirty="0" smtClean="0"/>
              <a:t>- satisfaction</a:t>
            </a:r>
          </a:p>
        </p:txBody>
      </p:sp>
    </p:spTree>
    <p:extLst>
      <p:ext uri="{BB962C8B-B14F-4D97-AF65-F5344CB8AC3E}">
        <p14:creationId xmlns:p14="http://schemas.microsoft.com/office/powerpoint/2010/main" val="4109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– Marketing 4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Receivers</a:t>
            </a:r>
          </a:p>
          <a:p>
            <a:r>
              <a:rPr lang="en-US" dirty="0" smtClean="0"/>
              <a:t>Supporters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Sales Process –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- Product knowledge</a:t>
            </a:r>
          </a:p>
          <a:p>
            <a:r>
              <a:rPr lang="en-US" sz="2000" dirty="0" smtClean="0"/>
              <a:t>- </a:t>
            </a:r>
            <a:r>
              <a:rPr lang="en-US" sz="2000" dirty="0"/>
              <a:t>M</a:t>
            </a:r>
            <a:r>
              <a:rPr lang="en-US" sz="2000" dirty="0" smtClean="0"/>
              <a:t>arket knowledge</a:t>
            </a:r>
          </a:p>
          <a:p>
            <a:r>
              <a:rPr lang="en-US" sz="2000" dirty="0" smtClean="0"/>
              <a:t>- Customer knowledge</a:t>
            </a:r>
          </a:p>
          <a:p>
            <a:r>
              <a:rPr lang="en-US" sz="2000" dirty="0" smtClean="0"/>
              <a:t>- Tactics</a:t>
            </a:r>
          </a:p>
          <a:p>
            <a:r>
              <a:rPr lang="en-US" sz="2000" dirty="0" smtClean="0"/>
              <a:t>- Buyer knowledge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16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-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Hierarchy of relationship selling</a:t>
            </a:r>
          </a:p>
          <a:p>
            <a:r>
              <a:rPr lang="en-US" sz="2000" dirty="0" smtClean="0"/>
              <a:t>- pitchman</a:t>
            </a:r>
          </a:p>
          <a:p>
            <a:r>
              <a:rPr lang="en-US" sz="2000" dirty="0" smtClean="0"/>
              <a:t>- consultant</a:t>
            </a:r>
          </a:p>
          <a:p>
            <a:r>
              <a:rPr lang="en-US" sz="2000" dirty="0" smtClean="0"/>
              <a:t>- expert</a:t>
            </a:r>
          </a:p>
          <a:p>
            <a:r>
              <a:rPr lang="en-US" sz="2000" dirty="0" smtClean="0"/>
              <a:t>- resource</a:t>
            </a:r>
          </a:p>
          <a:p>
            <a:r>
              <a:rPr lang="en-US" sz="2000" dirty="0" smtClean="0"/>
              <a:t>- partner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80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Sales Process -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selling</a:t>
            </a:r>
          </a:p>
          <a:p>
            <a:r>
              <a:rPr lang="en-US" sz="2000" dirty="0" smtClean="0"/>
              <a:t>- build rapport</a:t>
            </a:r>
          </a:p>
          <a:p>
            <a:r>
              <a:rPr lang="en-US" sz="2000" dirty="0" smtClean="0"/>
              <a:t>- questions / consultation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- make offer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- trial close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- endorse/address objections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- trial close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19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Sales Process -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Neuro linguistic programming (NLP)</a:t>
            </a:r>
          </a:p>
          <a:p>
            <a:endParaRPr lang="en-US" sz="2600" dirty="0" smtClean="0"/>
          </a:p>
          <a:p>
            <a:r>
              <a:rPr lang="en-US" sz="2600" dirty="0" smtClean="0"/>
              <a:t>Sensory Perception</a:t>
            </a:r>
            <a:endParaRPr lang="en-US" sz="2600" dirty="0"/>
          </a:p>
          <a:p>
            <a:r>
              <a:rPr lang="en-US" sz="2000" dirty="0" smtClean="0"/>
              <a:t>- Auditory</a:t>
            </a:r>
          </a:p>
          <a:p>
            <a:r>
              <a:rPr lang="en-US" sz="2000" dirty="0" smtClean="0"/>
              <a:t>- Visual</a:t>
            </a:r>
          </a:p>
          <a:p>
            <a:r>
              <a:rPr lang="en-US" sz="2000" dirty="0" smtClean="0"/>
              <a:t>- Kinesthetic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39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-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Neuro Linguistic programming</a:t>
            </a:r>
          </a:p>
          <a:p>
            <a:endParaRPr lang="en-US" sz="2800" dirty="0" smtClean="0"/>
          </a:p>
          <a:p>
            <a:r>
              <a:rPr lang="en-US" dirty="0"/>
              <a:t>Personality </a:t>
            </a:r>
            <a:r>
              <a:rPr lang="en-US" dirty="0" smtClean="0"/>
              <a:t>Type profiling</a:t>
            </a:r>
            <a:endParaRPr lang="en-US" dirty="0"/>
          </a:p>
          <a:p>
            <a:r>
              <a:rPr lang="en-US" sz="2000" dirty="0" smtClean="0"/>
              <a:t>- Driver</a:t>
            </a:r>
            <a:endParaRPr lang="en-US" sz="2000" dirty="0"/>
          </a:p>
          <a:p>
            <a:r>
              <a:rPr lang="en-US" sz="2000" dirty="0" smtClean="0"/>
              <a:t>- Amiable</a:t>
            </a:r>
            <a:endParaRPr lang="en-US" sz="2000" dirty="0"/>
          </a:p>
          <a:p>
            <a:r>
              <a:rPr lang="en-US" sz="2000" dirty="0" smtClean="0"/>
              <a:t>- Analytic</a:t>
            </a:r>
            <a:endParaRPr lang="en-US" sz="2000" dirty="0"/>
          </a:p>
          <a:p>
            <a:r>
              <a:rPr lang="en-US" sz="2000" dirty="0" smtClean="0"/>
              <a:t>- Expressive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–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News Media: Structural Trends </a:t>
            </a:r>
            <a:r>
              <a:rPr lang="en-US" sz="2000" dirty="0" smtClean="0"/>
              <a:t>(Chadha)</a:t>
            </a:r>
          </a:p>
          <a:p>
            <a:r>
              <a:rPr lang="en-US" sz="2000" dirty="0" smtClean="0"/>
              <a:t>- Oligarchism</a:t>
            </a:r>
          </a:p>
          <a:p>
            <a:r>
              <a:rPr lang="en-US" sz="2000" dirty="0" smtClean="0"/>
              <a:t>- Yellow Journalism</a:t>
            </a:r>
          </a:p>
          <a:p>
            <a:r>
              <a:rPr lang="en-US" sz="2000" dirty="0" smtClean="0"/>
              <a:t>- Barter for equity</a:t>
            </a:r>
          </a:p>
          <a:p>
            <a:r>
              <a:rPr lang="en-US" sz="2000" dirty="0" smtClean="0"/>
              <a:t>- Political malfeasance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435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-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Technologies / New Media</a:t>
            </a:r>
          </a:p>
          <a:p>
            <a:r>
              <a:rPr lang="en-US" sz="2000" dirty="0" smtClean="0"/>
              <a:t>- Commoditization</a:t>
            </a:r>
          </a:p>
          <a:p>
            <a:r>
              <a:rPr lang="en-US" sz="2000" dirty="0" smtClean="0"/>
              <a:t>- Programmatic buying / Bots</a:t>
            </a:r>
          </a:p>
          <a:p>
            <a:r>
              <a:rPr lang="en-US" sz="2000" dirty="0" smtClean="0"/>
              <a:t>- Social</a:t>
            </a:r>
          </a:p>
          <a:p>
            <a:r>
              <a:rPr lang="en-US" sz="2000" dirty="0" smtClean="0"/>
              <a:t>- Search</a:t>
            </a:r>
          </a:p>
          <a:p>
            <a:r>
              <a:rPr lang="en-US" sz="2000" dirty="0" smtClean="0"/>
              <a:t>- Rise of tech giants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-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Trending</a:t>
            </a:r>
          </a:p>
          <a:p>
            <a:r>
              <a:rPr lang="en-US" sz="2000" dirty="0" smtClean="0"/>
              <a:t>- Brands</a:t>
            </a:r>
          </a:p>
          <a:p>
            <a:r>
              <a:rPr lang="en-US" sz="2000" dirty="0" smtClean="0"/>
              <a:t>- Channels</a:t>
            </a:r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Platfrorms</a:t>
            </a:r>
            <a:endParaRPr lang="en-US" sz="2000" dirty="0" smtClean="0"/>
          </a:p>
          <a:p>
            <a:r>
              <a:rPr lang="en-US" sz="2000" dirty="0" smtClean="0"/>
              <a:t>- Media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3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6" y="1524000"/>
            <a:ext cx="8356370" cy="485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Development –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Location-Based Advertising to Boost Film </a:t>
            </a:r>
            <a:r>
              <a:rPr lang="en-US" dirty="0"/>
              <a:t>T</a:t>
            </a:r>
            <a:r>
              <a:rPr lang="en-US" dirty="0" smtClean="0"/>
              <a:t>icket Sales </a:t>
            </a:r>
            <a:r>
              <a:rPr lang="en-US" sz="2000" dirty="0" smtClean="0"/>
              <a:t>(Fang et al)</a:t>
            </a:r>
          </a:p>
          <a:p>
            <a:r>
              <a:rPr lang="en-US" sz="2000" dirty="0" smtClean="0"/>
              <a:t>Typical marketing challenge</a:t>
            </a:r>
          </a:p>
          <a:p>
            <a:r>
              <a:rPr lang="en-US" sz="2000" dirty="0" smtClean="0"/>
              <a:t>New </a:t>
            </a:r>
            <a:r>
              <a:rPr lang="en-US" sz="2000" smtClean="0"/>
              <a:t>Media application</a:t>
            </a:r>
          </a:p>
          <a:p>
            <a:r>
              <a:rPr lang="en-US" sz="2000" smtClean="0"/>
              <a:t>Concrete </a:t>
            </a:r>
            <a:r>
              <a:rPr lang="en-US" sz="2000" dirty="0" smtClean="0"/>
              <a:t>hypothesis</a:t>
            </a:r>
          </a:p>
          <a:p>
            <a:r>
              <a:rPr lang="en-US" sz="2000" dirty="0" err="1" smtClean="0"/>
              <a:t>Baysian</a:t>
            </a:r>
            <a:r>
              <a:rPr lang="en-US" sz="2000" dirty="0" smtClean="0"/>
              <a:t> probabilities</a:t>
            </a:r>
          </a:p>
          <a:p>
            <a:r>
              <a:rPr lang="en-US" sz="2000" dirty="0" smtClean="0"/>
              <a:t>Encouraging result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3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</a:t>
            </a:r>
          </a:p>
          <a:p>
            <a:r>
              <a:rPr lang="en-US" dirty="0" smtClean="0"/>
              <a:t>Stage</a:t>
            </a:r>
          </a:p>
          <a:p>
            <a:r>
              <a:rPr lang="en-US" dirty="0" smtClean="0"/>
              <a:t>Print</a:t>
            </a:r>
          </a:p>
          <a:p>
            <a:r>
              <a:rPr lang="en-US" dirty="0" smtClean="0"/>
              <a:t>Outdoor</a:t>
            </a:r>
          </a:p>
          <a:p>
            <a:r>
              <a:rPr lang="en-US" dirty="0" smtClean="0"/>
              <a:t>Push</a:t>
            </a:r>
          </a:p>
          <a:p>
            <a:r>
              <a:rPr lang="en-US" dirty="0" smtClean="0"/>
              <a:t>Broadcast</a:t>
            </a:r>
          </a:p>
          <a:p>
            <a:r>
              <a:rPr lang="en-US" dirty="0" smtClean="0"/>
              <a:t>Online / subscription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407138"/>
            <a:ext cx="8144134" cy="1373070"/>
          </a:xfrm>
        </p:spPr>
        <p:txBody>
          <a:bodyPr/>
          <a:lstStyle/>
          <a:p>
            <a:r>
              <a:rPr lang="en-US" dirty="0" smtClean="0"/>
              <a:t>Revenue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709724"/>
            <a:ext cx="8144134" cy="1117687"/>
          </a:xfrm>
        </p:spPr>
        <p:txBody>
          <a:bodyPr/>
          <a:lstStyle/>
          <a:p>
            <a:r>
              <a:rPr lang="en-US" dirty="0" smtClean="0"/>
              <a:t>BFM 7387</a:t>
            </a:r>
          </a:p>
          <a:p>
            <a:r>
              <a:rPr lang="en-US" dirty="0" smtClean="0"/>
              <a:t>Henry </a:t>
            </a:r>
            <a:r>
              <a:rPr lang="en-US" dirty="0" err="1" smtClean="0"/>
              <a:t>Loeser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/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“For-profit” vs. “Not-for-profit”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/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“Commercial” vs. “Non-commercial”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Non-Commercial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Fundraising channels</a:t>
            </a:r>
          </a:p>
          <a:p>
            <a:r>
              <a:rPr lang="en-US" dirty="0" smtClean="0"/>
              <a:t>- </a:t>
            </a:r>
            <a:r>
              <a:rPr lang="en-US" sz="2000" dirty="0" smtClean="0"/>
              <a:t>Sponsors</a:t>
            </a:r>
          </a:p>
          <a:p>
            <a:r>
              <a:rPr lang="en-US" sz="2000" dirty="0" smtClean="0"/>
              <a:t>- Donors</a:t>
            </a:r>
          </a:p>
          <a:p>
            <a:r>
              <a:rPr lang="en-US" sz="2000" dirty="0" smtClean="0"/>
              <a:t>- Government </a:t>
            </a:r>
          </a:p>
        </p:txBody>
      </p:sp>
    </p:spTree>
    <p:extLst>
      <p:ext uri="{BB962C8B-B14F-4D97-AF65-F5344CB8AC3E}">
        <p14:creationId xmlns:p14="http://schemas.microsoft.com/office/powerpoint/2010/main" val="15092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supported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24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  <a:p>
            <a:r>
              <a:rPr lang="en-US" sz="2000" dirty="0"/>
              <a:t>- buyers</a:t>
            </a:r>
          </a:p>
          <a:p>
            <a:r>
              <a:rPr lang="en-US" sz="2000" dirty="0"/>
              <a:t>- sellers</a:t>
            </a:r>
          </a:p>
          <a:p>
            <a:r>
              <a:rPr lang="en-US" sz="2000" dirty="0"/>
              <a:t>- products</a:t>
            </a:r>
          </a:p>
          <a:p>
            <a:r>
              <a:rPr lang="en-US" sz="2000" dirty="0"/>
              <a:t>- SWOT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496</TotalTime>
  <Words>723</Words>
  <Application>Microsoft Macintosh PowerPoint</Application>
  <PresentationFormat>Widescreen</PresentationFormat>
  <Paragraphs>241</Paragraphs>
  <Slides>41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Calibri</vt:lpstr>
      <vt:lpstr>Trebuchet MS</vt:lpstr>
      <vt:lpstr>Arial</vt:lpstr>
      <vt:lpstr>Berlin</vt:lpstr>
      <vt:lpstr>Revenue Development</vt:lpstr>
      <vt:lpstr>Revenue Development - Marketing</vt:lpstr>
      <vt:lpstr>Revenue Development – Marketing 4 Media</vt:lpstr>
      <vt:lpstr>Media Types</vt:lpstr>
      <vt:lpstr>Concepts / Terminology</vt:lpstr>
      <vt:lpstr>Concepts / Terminology</vt:lpstr>
      <vt:lpstr>Non-Commercial Media</vt:lpstr>
      <vt:lpstr>Commercial Media </vt:lpstr>
      <vt:lpstr>Marketing</vt:lpstr>
      <vt:lpstr>Marketing</vt:lpstr>
      <vt:lpstr>Marketing &amp; Media - Client side</vt:lpstr>
      <vt:lpstr>Marketing &amp; Media – Client side (Katz)</vt:lpstr>
      <vt:lpstr>Marketing &amp; Media – Client side (Katz)</vt:lpstr>
      <vt:lpstr>Sales Management - Development</vt:lpstr>
      <vt:lpstr>Sales Management - Development</vt:lpstr>
      <vt:lpstr>Sales Management - Functions</vt:lpstr>
      <vt:lpstr>Sales Management - Functions</vt:lpstr>
      <vt:lpstr>Sales Management - Functions</vt:lpstr>
      <vt:lpstr>Sales Management - Functions</vt:lpstr>
      <vt:lpstr>Sales Management – Roles  (Albarran)</vt:lpstr>
      <vt:lpstr>Sales Management - Systems</vt:lpstr>
      <vt:lpstr>Sales Management – Systems  (Peter &amp; Donnelly)</vt:lpstr>
      <vt:lpstr>Sales Management – Systems  (Peter &amp; Donnelly)</vt:lpstr>
      <vt:lpstr>Sales Management – Systems  (Varey)</vt:lpstr>
      <vt:lpstr>Sales Management - Systems</vt:lpstr>
      <vt:lpstr>Sales Management - Systems</vt:lpstr>
      <vt:lpstr>Sales Management - Systems</vt:lpstr>
      <vt:lpstr>Sales Management - Leadership</vt:lpstr>
      <vt:lpstr>The Sales Process – Sales Cycle</vt:lpstr>
      <vt:lpstr>The Sales Process – Skills</vt:lpstr>
      <vt:lpstr>Sales Process - Skills</vt:lpstr>
      <vt:lpstr>The Sales Process - Interviewing</vt:lpstr>
      <vt:lpstr>The Sales Process - Interviewing</vt:lpstr>
      <vt:lpstr>Sales Process - Interviewing</vt:lpstr>
      <vt:lpstr>Revenue Development – Case Study</vt:lpstr>
      <vt:lpstr>Revenue Development - Trends</vt:lpstr>
      <vt:lpstr>Revenue Development - Trends</vt:lpstr>
      <vt:lpstr>PowerPoint Presentation</vt:lpstr>
      <vt:lpstr>Revenue Development – Case Study</vt:lpstr>
      <vt:lpstr>Revenue Development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Humpolík</dc:creator>
  <cp:lastModifiedBy>David Humpolík</cp:lastModifiedBy>
  <cp:revision>50</cp:revision>
  <dcterms:created xsi:type="dcterms:W3CDTF">2017-12-04T13:40:04Z</dcterms:created>
  <dcterms:modified xsi:type="dcterms:W3CDTF">2017-12-08T14:34:11Z</dcterms:modified>
</cp:coreProperties>
</file>