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1" r:id="rId13"/>
    <p:sldId id="272" r:id="rId14"/>
    <p:sldId id="273" r:id="rId15"/>
    <p:sldId id="267" r:id="rId16"/>
    <p:sldId id="268" r:id="rId17"/>
    <p:sldId id="277" r:id="rId18"/>
    <p:sldId id="274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93F192-2954-7341-B0DA-09150498A60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3"/>
            <p14:sldId id="271"/>
            <p14:sldId id="272"/>
            <p14:sldId id="273"/>
            <p14:sldId id="267"/>
            <p14:sldId id="268"/>
            <p14:sldId id="277"/>
            <p14:sldId id="274"/>
          </p14:sldIdLst>
        </p14:section>
        <p14:section name="Untitled Section" id="{052202D0-5934-5B44-8B36-48E4604A3752}">
          <p14:sldIdLst>
            <p14:sldId id="275"/>
            <p14:sldId id="27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16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Henry </a:t>
            </a:r>
            <a:r>
              <a:rPr lang="en-US" dirty="0" err="1" smtClean="0"/>
              <a:t>Loeser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854784"/>
            <a:ext cx="8825659" cy="3416300"/>
          </a:xfrm>
        </p:spPr>
        <p:txBody>
          <a:bodyPr/>
          <a:lstStyle/>
          <a:p>
            <a:r>
              <a:rPr lang="en-US" dirty="0" smtClean="0"/>
              <a:t>A set of legal rights that arise from literary and/or creative work.</a:t>
            </a:r>
          </a:p>
          <a:p>
            <a:endParaRPr lang="en-US" dirty="0" smtClean="0"/>
          </a:p>
          <a:p>
            <a:r>
              <a:rPr lang="en-US" dirty="0" smtClean="0"/>
              <a:t>Any creative expression fixed in a tangible medium.</a:t>
            </a:r>
          </a:p>
        </p:txBody>
      </p:sp>
    </p:spTree>
    <p:extLst>
      <p:ext uri="{BB962C8B-B14F-4D97-AF65-F5344CB8AC3E}">
        <p14:creationId xmlns:p14="http://schemas.microsoft.com/office/powerpoint/2010/main" val="1066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- books, poems, songs, films, paintings, dances, sculpture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- Incentivize creative output through protection of work</a:t>
            </a:r>
          </a:p>
          <a:p>
            <a:r>
              <a:rPr lang="en-US" dirty="0" smtClean="0"/>
              <a:t>Rights &amp; Responsibilities</a:t>
            </a:r>
          </a:p>
          <a:p>
            <a:r>
              <a:rPr lang="en-US" dirty="0" smtClean="0"/>
              <a:t>- Exclusive right for copies </a:t>
            </a:r>
          </a:p>
          <a:p>
            <a:r>
              <a:rPr lang="en-US" dirty="0" smtClean="0"/>
              <a:t>- Or any substantially similar work or derivative (but not facts or style)</a:t>
            </a:r>
          </a:p>
          <a:p>
            <a:r>
              <a:rPr lang="en-US" dirty="0" smtClean="0"/>
              <a:t>- Distribution and/or public display</a:t>
            </a:r>
          </a:p>
          <a:p>
            <a:r>
              <a:rPr lang="en-US" dirty="0" smtClean="0"/>
              <a:t>- </a:t>
            </a:r>
            <a:r>
              <a:rPr lang="en-US" dirty="0"/>
              <a:t>Lifetime +70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2" y="2675689"/>
            <a:ext cx="3473878" cy="36335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2675690"/>
            <a:ext cx="3122773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Rights for Broadcasting</a:t>
            </a:r>
          </a:p>
          <a:p>
            <a:r>
              <a:rPr lang="en-US" dirty="0" smtClean="0"/>
              <a:t>- Authors</a:t>
            </a:r>
          </a:p>
          <a:p>
            <a:r>
              <a:rPr lang="en-US" dirty="0" smtClean="0"/>
              <a:t>- Publishers</a:t>
            </a:r>
          </a:p>
          <a:p>
            <a:r>
              <a:rPr lang="en-US" dirty="0" smtClean="0"/>
              <a:t>- Recordings</a:t>
            </a:r>
          </a:p>
          <a:p>
            <a:r>
              <a:rPr lang="en-US" dirty="0" smtClean="0"/>
              <a:t>-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</a:t>
            </a:r>
          </a:p>
          <a:p>
            <a:r>
              <a:rPr lang="en-US" dirty="0" smtClean="0"/>
              <a:t>- Descriptions, accounts, reuse, rebroadcast</a:t>
            </a:r>
          </a:p>
          <a:p>
            <a:r>
              <a:rPr lang="en-US" dirty="0" smtClean="0"/>
              <a:t>- Any media</a:t>
            </a:r>
          </a:p>
          <a:p>
            <a:r>
              <a:rPr lang="en-US" dirty="0" smtClean="0"/>
              <a:t>- Any public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9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3060700"/>
            <a:ext cx="8825659" cy="3416300"/>
          </a:xfrm>
        </p:spPr>
        <p:txBody>
          <a:bodyPr/>
          <a:lstStyle/>
          <a:p>
            <a:r>
              <a:rPr lang="en-US" dirty="0" smtClean="0"/>
              <a:t>Copyright Management</a:t>
            </a:r>
          </a:p>
          <a:p>
            <a:r>
              <a:rPr lang="en-US" dirty="0" smtClean="0"/>
              <a:t>Laws and Regulations</a:t>
            </a:r>
          </a:p>
          <a:p>
            <a:r>
              <a:rPr lang="en-US" dirty="0" smtClean="0"/>
              <a:t>Copyright Management Organizations (CMO’s)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8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441700"/>
            <a:ext cx="8825659" cy="3416300"/>
          </a:xfrm>
        </p:spPr>
        <p:txBody>
          <a:bodyPr/>
          <a:lstStyle/>
          <a:p>
            <a:r>
              <a:rPr lang="en-US" dirty="0" smtClean="0"/>
              <a:t>Terrestrial Broadcasting </a:t>
            </a:r>
          </a:p>
          <a:p>
            <a:r>
              <a:rPr lang="en-US" dirty="0" smtClean="0"/>
              <a:t>- Legacy Radio &amp; Television</a:t>
            </a:r>
          </a:p>
          <a:p>
            <a:r>
              <a:rPr lang="en-US" dirty="0" smtClean="0"/>
              <a:t>Online Broadcasting</a:t>
            </a:r>
          </a:p>
          <a:p>
            <a:r>
              <a:rPr lang="en-US" dirty="0"/>
              <a:t> </a:t>
            </a:r>
            <a:r>
              <a:rPr lang="en-US" dirty="0" smtClean="0"/>
              <a:t>-Streaming vs. Podcasting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8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28" y="3277269"/>
            <a:ext cx="4093781" cy="2281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3277269"/>
            <a:ext cx="5125453" cy="21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012574"/>
            <a:ext cx="4550892" cy="2882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40" y="2983832"/>
            <a:ext cx="4397750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029" y="973667"/>
            <a:ext cx="8734338" cy="123427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Copyright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The YouTube Rule: </a:t>
            </a:r>
            <a:r>
              <a:rPr lang="en-US" sz="2800" dirty="0" smtClean="0">
                <a:solidFill>
                  <a:schemeClr val="tx1"/>
                </a:solidFill>
              </a:rPr>
              <a:t>Three Strikes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76" y="3013049"/>
            <a:ext cx="5592044" cy="3416300"/>
          </a:xfrm>
        </p:spPr>
      </p:pic>
    </p:spTree>
    <p:extLst>
      <p:ext uri="{BB962C8B-B14F-4D97-AF65-F5344CB8AC3E}">
        <p14:creationId xmlns:p14="http://schemas.microsoft.com/office/powerpoint/2010/main" val="12378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IPR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2461864"/>
            <a:ext cx="2203602" cy="3995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60" y="2666595"/>
            <a:ext cx="2302324" cy="36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8" y="2603500"/>
            <a:ext cx="3893436" cy="3416300"/>
          </a:xfrm>
        </p:spPr>
      </p:pic>
    </p:spTree>
    <p:extLst>
      <p:ext uri="{BB962C8B-B14F-4D97-AF65-F5344CB8AC3E}">
        <p14:creationId xmlns:p14="http://schemas.microsoft.com/office/powerpoint/2010/main" val="132270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18" y="2603500"/>
            <a:ext cx="6546477" cy="3416300"/>
          </a:xfrm>
        </p:spPr>
      </p:pic>
    </p:spTree>
    <p:extLst>
      <p:ext uri="{BB962C8B-B14F-4D97-AF65-F5344CB8AC3E}">
        <p14:creationId xmlns:p14="http://schemas.microsoft.com/office/powerpoint/2010/main" val="74585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Patent</a:t>
            </a:r>
          </a:p>
          <a:p>
            <a:r>
              <a:rPr lang="en-US" dirty="0" smtClean="0"/>
              <a:t>Trademark</a:t>
            </a:r>
          </a:p>
          <a:p>
            <a:r>
              <a:rPr lang="en-US" dirty="0" smtClean="0"/>
              <a:t>Trade Secret</a:t>
            </a:r>
            <a:endParaRPr lang="en-US" dirty="0"/>
          </a:p>
          <a:p>
            <a:r>
              <a:rPr lang="en-US" dirty="0" smtClean="0"/>
              <a:t>Copyright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- Protects useful and non-obvious scientific and technological advancements and inventions</a:t>
            </a:r>
          </a:p>
          <a:p>
            <a:r>
              <a:rPr lang="en-US" dirty="0" smtClean="0"/>
              <a:t>- must be new and novel</a:t>
            </a:r>
          </a:p>
          <a:p>
            <a:r>
              <a:rPr lang="en-US" dirty="0" smtClean="0"/>
              <a:t>Purpose – To promote development of new ideas and new inventions by protecting the return on investment</a:t>
            </a:r>
          </a:p>
          <a:p>
            <a:r>
              <a:rPr lang="en-US" dirty="0" smtClean="0"/>
              <a:t>Rights &amp; Responsibilities</a:t>
            </a:r>
          </a:p>
          <a:p>
            <a:r>
              <a:rPr lang="en-US" dirty="0" smtClean="0"/>
              <a:t> - Exclusive rights to make and/or sell your invention (and close equivalents)</a:t>
            </a:r>
          </a:p>
          <a:p>
            <a:r>
              <a:rPr lang="en-US" dirty="0" smtClean="0"/>
              <a:t> - 20 years </a:t>
            </a:r>
          </a:p>
        </p:txBody>
      </p:sp>
    </p:spTree>
    <p:extLst>
      <p:ext uri="{BB962C8B-B14F-4D97-AF65-F5344CB8AC3E}">
        <p14:creationId xmlns:p14="http://schemas.microsoft.com/office/powerpoint/2010/main" val="1620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" y="2393149"/>
            <a:ext cx="3292152" cy="43919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85604"/>
            <a:ext cx="5672548" cy="38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 Protects marks and/or symbols that represent products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- Enabling consumers to identify the source of products</a:t>
            </a:r>
          </a:p>
          <a:p>
            <a:r>
              <a:rPr lang="en-US" dirty="0" smtClean="0"/>
              <a:t>- Enabling producers to distinguish their brands</a:t>
            </a:r>
          </a:p>
        </p:txBody>
      </p:sp>
    </p:spTree>
    <p:extLst>
      <p:ext uri="{BB962C8B-B14F-4D97-AF65-F5344CB8AC3E}">
        <p14:creationId xmlns:p14="http://schemas.microsoft.com/office/powerpoint/2010/main" val="1328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4" y="2603499"/>
            <a:ext cx="6373517" cy="4061995"/>
          </a:xfrm>
        </p:spPr>
      </p:pic>
    </p:spTree>
    <p:extLst>
      <p:ext uri="{BB962C8B-B14F-4D97-AF65-F5344CB8AC3E}">
        <p14:creationId xmlns:p14="http://schemas.microsoft.com/office/powerpoint/2010/main" val="14976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ormula</a:t>
            </a:r>
            <a:r>
              <a:rPr lang="en-US" dirty="0"/>
              <a:t>, process, device, or other business information that companies keep private to give them a business </a:t>
            </a:r>
            <a:r>
              <a:rPr lang="en-US" dirty="0" smtClean="0"/>
              <a:t>advantage </a:t>
            </a:r>
            <a:r>
              <a:rPr lang="en-US" dirty="0"/>
              <a:t>over their </a:t>
            </a:r>
            <a:r>
              <a:rPr lang="en-US" dirty="0" smtClean="0"/>
              <a:t>competitors.</a:t>
            </a:r>
          </a:p>
          <a:p>
            <a:pPr>
              <a:lnSpc>
                <a:spcPct val="150000"/>
              </a:lnSpc>
            </a:pPr>
            <a:r>
              <a:rPr lang="en-US" dirty="0"/>
              <a:t>Physical and digital protection of ideas is also necessary</a:t>
            </a:r>
          </a:p>
        </p:txBody>
      </p:sp>
    </p:spTree>
    <p:extLst>
      <p:ext uri="{BB962C8B-B14F-4D97-AF65-F5344CB8AC3E}">
        <p14:creationId xmlns:p14="http://schemas.microsoft.com/office/powerpoint/2010/main" val="1101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47737"/>
            <a:ext cx="3465172" cy="252195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ormulas</a:t>
            </a:r>
            <a:endParaRPr lang="en-US" dirty="0"/>
          </a:p>
          <a:p>
            <a:r>
              <a:rPr lang="en-US" dirty="0"/>
              <a:t>Customer lists</a:t>
            </a:r>
          </a:p>
          <a:p>
            <a:r>
              <a:rPr lang="en-US" dirty="0"/>
              <a:t>Survey results</a:t>
            </a:r>
          </a:p>
          <a:p>
            <a:r>
              <a:rPr lang="en-US" dirty="0"/>
              <a:t>Computer algorithms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2779295"/>
            <a:ext cx="3232933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</TotalTime>
  <Words>290</Words>
  <Application>Microsoft Macintosh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Intellectual Property Rights</vt:lpstr>
      <vt:lpstr>Origins of IPR</vt:lpstr>
      <vt:lpstr>Types of IPR</vt:lpstr>
      <vt:lpstr>Patent</vt:lpstr>
      <vt:lpstr>Patent</vt:lpstr>
      <vt:lpstr>Trademark</vt:lpstr>
      <vt:lpstr>Trademark</vt:lpstr>
      <vt:lpstr>Trade Secret</vt:lpstr>
      <vt:lpstr>Trade Secret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 Copyright   The YouTube Rule: Three Strikes </vt:lpstr>
      <vt:lpstr>Copyright</vt:lpstr>
      <vt:lpstr>Copyright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 Rights</dc:title>
  <dc:creator>David Humpolík</dc:creator>
  <cp:lastModifiedBy>David Humpolík</cp:lastModifiedBy>
  <cp:revision>22</cp:revision>
  <dcterms:created xsi:type="dcterms:W3CDTF">2017-10-11T07:53:22Z</dcterms:created>
  <dcterms:modified xsi:type="dcterms:W3CDTF">2018-02-20T13:50:31Z</dcterms:modified>
</cp:coreProperties>
</file>