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7" r:id="rId4"/>
    <p:sldId id="265" r:id="rId5"/>
    <p:sldId id="259" r:id="rId6"/>
    <p:sldId id="260" r:id="rId7"/>
    <p:sldId id="261" r:id="rId8"/>
    <p:sldId id="262" r:id="rId9"/>
    <p:sldId id="263" r:id="rId10"/>
    <p:sldId id="264" r:id="rId11"/>
    <p:sldId id="267" r:id="rId12"/>
    <p:sldId id="268" r:id="rId13"/>
    <p:sldId id="269" r:id="rId14"/>
    <p:sldId id="276" r:id="rId15"/>
    <p:sldId id="271" r:id="rId16"/>
    <p:sldId id="272" r:id="rId17"/>
    <p:sldId id="273" r:id="rId18"/>
    <p:sldId id="274" r:id="rId19"/>
    <p:sldId id="275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4643"/>
  </p:normalViewPr>
  <p:slideViewPr>
    <p:cSldViewPr snapToGrid="0" snapToObjects="1">
      <p:cViewPr varScale="1">
        <p:scale>
          <a:sx n="118" d="100"/>
          <a:sy n="118" d="100"/>
        </p:scale>
        <p:origin x="224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4/3/18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4/3/18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4/3/18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4/3/18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4/3/18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4/3/18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4/3/18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4/3/18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4/3/18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4/3/18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4/3/18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4/3/18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4/3/18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4/3/18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4/3/18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Media Policy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782496"/>
          </a:xfrm>
        </p:spPr>
        <p:txBody>
          <a:bodyPr>
            <a:noAutofit/>
          </a:bodyPr>
          <a:lstStyle/>
          <a:p>
            <a:pPr algn="r"/>
            <a:r>
              <a:rPr lang="en-US" b="1" dirty="0" smtClean="0"/>
              <a:t>BFM 7379</a:t>
            </a:r>
          </a:p>
          <a:p>
            <a:pPr algn="r"/>
            <a:r>
              <a:rPr lang="en-US" b="1" dirty="0" smtClean="0"/>
              <a:t>Henry </a:t>
            </a:r>
            <a:r>
              <a:rPr lang="en-US" b="1" dirty="0" err="1" smtClean="0"/>
              <a:t>Loeser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169564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Historical Touchstones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smtClean="0"/>
              <a:t>2010’s</a:t>
            </a:r>
          </a:p>
          <a:p>
            <a:endParaRPr lang="en-US" dirty="0" smtClean="0"/>
          </a:p>
          <a:p>
            <a:r>
              <a:rPr lang="en-US" b="1" dirty="0" smtClean="0"/>
              <a:t>Digital convergence</a:t>
            </a:r>
            <a:endParaRPr lang="en-US" b="1" dirty="0"/>
          </a:p>
          <a:p>
            <a:r>
              <a:rPr lang="en-US" dirty="0"/>
              <a:t>- Disruption of legacy media – death of journalism</a:t>
            </a:r>
            <a:r>
              <a:rPr lang="en-US" dirty="0" smtClean="0"/>
              <a:t>?</a:t>
            </a:r>
          </a:p>
          <a:p>
            <a:r>
              <a:rPr lang="en-US" dirty="0" smtClean="0"/>
              <a:t>- Rise of social media – new monopolies?</a:t>
            </a:r>
          </a:p>
          <a:p>
            <a:r>
              <a:rPr lang="en-US" dirty="0" smtClean="0"/>
              <a:t>- Net neutrality?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0305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European 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sz="2000" b="1" dirty="0" smtClean="0"/>
              <a:t>European Union</a:t>
            </a:r>
          </a:p>
          <a:p>
            <a:endParaRPr lang="en-US" sz="2000" b="1" dirty="0" smtClean="0"/>
          </a:p>
          <a:p>
            <a:r>
              <a:rPr lang="en-US" dirty="0" smtClean="0"/>
              <a:t>No specific media law in the EU </a:t>
            </a:r>
            <a:r>
              <a:rPr lang="en-US" i="1" dirty="0"/>
              <a:t>acquis </a:t>
            </a:r>
            <a:r>
              <a:rPr lang="en-US" i="1" dirty="0" err="1"/>
              <a:t>communautaire</a:t>
            </a:r>
            <a:endParaRPr lang="en-US" dirty="0" smtClean="0"/>
          </a:p>
          <a:p>
            <a:r>
              <a:rPr lang="en-US" dirty="0" smtClean="0"/>
              <a:t>EU/EC </a:t>
            </a:r>
            <a:r>
              <a:rPr lang="en-US" i="1" dirty="0" smtClean="0"/>
              <a:t>directives</a:t>
            </a:r>
            <a:r>
              <a:rPr lang="en-US" dirty="0" smtClean="0"/>
              <a:t> for member states’ harmonization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9534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European 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1" dirty="0" smtClean="0"/>
              <a:t>EU Directives</a:t>
            </a:r>
          </a:p>
          <a:p>
            <a:endParaRPr lang="en-US" sz="2000" b="1" dirty="0" smtClean="0"/>
          </a:p>
          <a:p>
            <a:r>
              <a:rPr lang="en-US" dirty="0" smtClean="0"/>
              <a:t>- Television Without Frontiers (1989, 1997)</a:t>
            </a:r>
          </a:p>
          <a:p>
            <a:r>
              <a:rPr lang="en-US" dirty="0" smtClean="0"/>
              <a:t>- Audio Visual </a:t>
            </a:r>
            <a:r>
              <a:rPr lang="en-US" dirty="0"/>
              <a:t>M</a:t>
            </a:r>
            <a:r>
              <a:rPr lang="en-US" dirty="0" smtClean="0"/>
              <a:t>edia Services Directive (2007)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6162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European 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sz="2000" b="1" dirty="0" smtClean="0"/>
          </a:p>
          <a:p>
            <a:endParaRPr lang="en-US" sz="2000" b="1" dirty="0" smtClean="0"/>
          </a:p>
          <a:p>
            <a:r>
              <a:rPr lang="en-US" sz="2000" b="1" dirty="0" smtClean="0"/>
              <a:t>EU Directives</a:t>
            </a:r>
          </a:p>
          <a:p>
            <a:endParaRPr lang="en-US" sz="2000" b="1" dirty="0" smtClean="0"/>
          </a:p>
          <a:p>
            <a:r>
              <a:rPr lang="en-US" dirty="0" smtClean="0"/>
              <a:t>- Goal to </a:t>
            </a:r>
            <a:r>
              <a:rPr lang="en-US" dirty="0"/>
              <a:t>balance economic and cultural </a:t>
            </a:r>
            <a:r>
              <a:rPr lang="en-US" dirty="0" smtClean="0"/>
              <a:t>interests is not met</a:t>
            </a:r>
          </a:p>
          <a:p>
            <a:r>
              <a:rPr lang="en-US" dirty="0" smtClean="0"/>
              <a:t>- “County of origin” principle is national sovereignty issue</a:t>
            </a:r>
          </a:p>
          <a:p>
            <a:r>
              <a:rPr lang="en-US" dirty="0" smtClean="0"/>
              <a:t>- “Too many cooks in the kitchen” stifles consensus</a:t>
            </a:r>
          </a:p>
          <a:p>
            <a:r>
              <a:rPr lang="en-US" dirty="0" smtClean="0"/>
              <a:t>- Protection for PSB’s?</a:t>
            </a:r>
          </a:p>
          <a:p>
            <a:r>
              <a:rPr lang="en-US" dirty="0" smtClean="0"/>
              <a:t>- Latency to technological changes; not future-proof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8973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European 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1" dirty="0" smtClean="0"/>
              <a:t>Digital Single Market Strategy</a:t>
            </a:r>
          </a:p>
          <a:p>
            <a:endParaRPr lang="en-US" dirty="0" smtClean="0"/>
          </a:p>
          <a:p>
            <a:r>
              <a:rPr lang="en-US" dirty="0" smtClean="0"/>
              <a:t>“Aims </a:t>
            </a:r>
            <a:r>
              <a:rPr lang="en-US" dirty="0"/>
              <a:t>to open up digital opportunities for people and business and enhance Europe's position as a world leader in the digital economy</a:t>
            </a:r>
            <a:r>
              <a:rPr lang="en-US" dirty="0" smtClean="0"/>
              <a:t>.” -EC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7449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European 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en-US" sz="2000" b="1" dirty="0" smtClean="0"/>
          </a:p>
          <a:p>
            <a:endParaRPr lang="en-US" sz="2000" b="1" dirty="0" smtClean="0"/>
          </a:p>
          <a:p>
            <a:r>
              <a:rPr lang="en-US" sz="2400" b="1" dirty="0" smtClean="0"/>
              <a:t>Digital Single Market </a:t>
            </a:r>
            <a:endParaRPr lang="en-US" sz="2400" b="1" dirty="0"/>
          </a:p>
          <a:p>
            <a:r>
              <a:rPr lang="en-US" sz="2400" b="1" dirty="0" smtClean="0"/>
              <a:t>Pillar I</a:t>
            </a:r>
            <a:r>
              <a:rPr lang="en-US" sz="2400" dirty="0"/>
              <a:t> </a:t>
            </a:r>
            <a:r>
              <a:rPr lang="en-US" sz="2400" dirty="0" smtClean="0"/>
              <a:t>- Better </a:t>
            </a:r>
            <a:r>
              <a:rPr lang="en-US" sz="2400" dirty="0"/>
              <a:t>access for consumers and business to online goods and </a:t>
            </a:r>
            <a:r>
              <a:rPr lang="en-US" sz="2400" dirty="0" smtClean="0"/>
              <a:t>services</a:t>
            </a:r>
          </a:p>
          <a:p>
            <a:endParaRPr lang="en-US" sz="2600" b="1" dirty="0" smtClean="0"/>
          </a:p>
          <a:p>
            <a:r>
              <a:rPr lang="en-US" dirty="0" smtClean="0"/>
              <a:t>- VAT</a:t>
            </a:r>
          </a:p>
          <a:p>
            <a:r>
              <a:rPr lang="en-US" dirty="0" smtClean="0"/>
              <a:t>- Copyright</a:t>
            </a:r>
          </a:p>
          <a:p>
            <a:r>
              <a:rPr lang="en-US" dirty="0" smtClean="0"/>
              <a:t>- Satellite &amp; cable</a:t>
            </a:r>
          </a:p>
          <a:p>
            <a:r>
              <a:rPr lang="en-US" dirty="0" smtClean="0"/>
              <a:t>- ecommerce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76901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European 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1" dirty="0" smtClean="0"/>
              <a:t>Digital Single Market </a:t>
            </a:r>
            <a:endParaRPr lang="en-US" sz="2000" b="1" dirty="0"/>
          </a:p>
          <a:p>
            <a:r>
              <a:rPr lang="en-US" sz="2000" b="1" dirty="0" smtClean="0"/>
              <a:t>Pillar II</a:t>
            </a:r>
            <a:r>
              <a:rPr lang="en-US" sz="2000" dirty="0"/>
              <a:t> </a:t>
            </a:r>
            <a:r>
              <a:rPr lang="en-US" sz="2000" dirty="0" smtClean="0"/>
              <a:t>- Environment </a:t>
            </a:r>
            <a:r>
              <a:rPr lang="en-US" sz="2000" dirty="0"/>
              <a:t>and conditions for digital networks and </a:t>
            </a:r>
            <a:r>
              <a:rPr lang="en-US" sz="2000" dirty="0" smtClean="0"/>
              <a:t>services</a:t>
            </a:r>
          </a:p>
          <a:p>
            <a:endParaRPr lang="en-US" sz="2000" b="1" dirty="0" smtClean="0"/>
          </a:p>
          <a:p>
            <a:r>
              <a:rPr lang="en-US" dirty="0" smtClean="0"/>
              <a:t>- Telecom infrastructure</a:t>
            </a:r>
          </a:p>
          <a:p>
            <a:r>
              <a:rPr lang="en-US" dirty="0" smtClean="0"/>
              <a:t>- Update the ACMS directive</a:t>
            </a:r>
          </a:p>
          <a:p>
            <a:r>
              <a:rPr lang="en-US" dirty="0" smtClean="0"/>
              <a:t>- Address significant issues of online platforms</a:t>
            </a:r>
          </a:p>
          <a:p>
            <a:r>
              <a:rPr lang="en-US" dirty="0" smtClean="0"/>
              <a:t>- Data protection and cybersecurity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2836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European 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1" dirty="0" smtClean="0"/>
              <a:t>Digital Single Market </a:t>
            </a:r>
            <a:endParaRPr lang="en-US" sz="2000" b="1" dirty="0"/>
          </a:p>
          <a:p>
            <a:r>
              <a:rPr lang="en-US" sz="2000" b="1" dirty="0" smtClean="0"/>
              <a:t>Pillar III</a:t>
            </a:r>
            <a:r>
              <a:rPr lang="en-US" sz="2000" dirty="0"/>
              <a:t> </a:t>
            </a:r>
            <a:r>
              <a:rPr lang="en-US" sz="2000" dirty="0" smtClean="0"/>
              <a:t> - Economy and Society</a:t>
            </a:r>
          </a:p>
          <a:p>
            <a:endParaRPr lang="en-US" sz="2000" b="1" dirty="0" smtClean="0"/>
          </a:p>
          <a:p>
            <a:r>
              <a:rPr lang="en-US" dirty="0" smtClean="0"/>
              <a:t>- </a:t>
            </a:r>
            <a:r>
              <a:rPr lang="en-US" dirty="0"/>
              <a:t>F</a:t>
            </a:r>
            <a:r>
              <a:rPr lang="en-US" dirty="0" smtClean="0"/>
              <a:t>ree flow of information</a:t>
            </a:r>
          </a:p>
          <a:p>
            <a:r>
              <a:rPr lang="en-US" dirty="0" smtClean="0"/>
              <a:t>- Interoperability and standards</a:t>
            </a:r>
          </a:p>
          <a:p>
            <a:r>
              <a:rPr lang="en-US" dirty="0" smtClean="0"/>
              <a:t>- Access, literacy &amp; skills; e-government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9042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European 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1" dirty="0" smtClean="0"/>
              <a:t>Digital Single Market - Process</a:t>
            </a:r>
          </a:p>
          <a:p>
            <a:endParaRPr lang="en-US" b="1" dirty="0" smtClean="0"/>
          </a:p>
          <a:p>
            <a:r>
              <a:rPr lang="en-US" dirty="0"/>
              <a:t>- A</a:t>
            </a:r>
            <a:r>
              <a:rPr lang="en-US" dirty="0" smtClean="0"/>
              <a:t>dopted in 2015 </a:t>
            </a:r>
          </a:p>
          <a:p>
            <a:r>
              <a:rPr lang="en-US" dirty="0" smtClean="0"/>
              <a:t>- 16 </a:t>
            </a:r>
            <a:r>
              <a:rPr lang="en-US" dirty="0"/>
              <a:t>specific initiatives </a:t>
            </a:r>
            <a:r>
              <a:rPr lang="en-US" dirty="0" smtClean="0"/>
              <a:t>delivered </a:t>
            </a:r>
            <a:r>
              <a:rPr lang="en-US" dirty="0"/>
              <a:t>by the </a:t>
            </a:r>
            <a:r>
              <a:rPr lang="en-US" dirty="0" smtClean="0"/>
              <a:t>Commission in 2017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- Legislative </a:t>
            </a:r>
            <a:r>
              <a:rPr lang="en-US" dirty="0"/>
              <a:t>proposals </a:t>
            </a:r>
            <a:r>
              <a:rPr lang="en-US" dirty="0" smtClean="0"/>
              <a:t>now </a:t>
            </a:r>
            <a:r>
              <a:rPr lang="en-US" dirty="0"/>
              <a:t>discussed </a:t>
            </a:r>
            <a:r>
              <a:rPr lang="en-US" dirty="0" smtClean="0"/>
              <a:t>in </a:t>
            </a:r>
            <a:r>
              <a:rPr lang="en-US" dirty="0"/>
              <a:t>European Parliament and the Council.</a:t>
            </a:r>
          </a:p>
        </p:txBody>
      </p:sp>
    </p:spTree>
    <p:extLst>
      <p:ext uri="{BB962C8B-B14F-4D97-AF65-F5344CB8AC3E}">
        <p14:creationId xmlns:p14="http://schemas.microsoft.com/office/powerpoint/2010/main" val="18033682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Media Policy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6"/>
            <a:ext cx="10572000" cy="1119953"/>
          </a:xfrm>
        </p:spPr>
        <p:txBody>
          <a:bodyPr>
            <a:normAutofit/>
          </a:bodyPr>
          <a:lstStyle/>
          <a:p>
            <a:pPr algn="r"/>
            <a:r>
              <a:rPr lang="en-US" b="1" dirty="0" smtClean="0"/>
              <a:t>BFM 7379</a:t>
            </a:r>
          </a:p>
          <a:p>
            <a:pPr algn="r"/>
            <a:r>
              <a:rPr lang="en-US" b="1" dirty="0" smtClean="0"/>
              <a:t>Henry </a:t>
            </a:r>
            <a:r>
              <a:rPr lang="en-US" b="1" dirty="0" err="1" smtClean="0"/>
              <a:t>Loeser</a:t>
            </a:r>
            <a:endParaRPr lang="en-US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930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Perspectives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smtClean="0"/>
              <a:t>Contexts</a:t>
            </a:r>
          </a:p>
          <a:p>
            <a:endParaRPr lang="en-US" sz="2400" b="1" dirty="0" smtClean="0"/>
          </a:p>
          <a:p>
            <a:r>
              <a:rPr lang="en-US" dirty="0" smtClean="0"/>
              <a:t>- Cultural</a:t>
            </a:r>
          </a:p>
          <a:p>
            <a:r>
              <a:rPr lang="en-US" dirty="0" smtClean="0"/>
              <a:t>- Political</a:t>
            </a:r>
          </a:p>
          <a:p>
            <a:r>
              <a:rPr lang="en-US" dirty="0" smtClean="0"/>
              <a:t>- Economic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956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Perspectives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smtClean="0"/>
              <a:t>Actors</a:t>
            </a:r>
          </a:p>
          <a:p>
            <a:endParaRPr lang="en-US" sz="2400" b="1" dirty="0" smtClean="0"/>
          </a:p>
          <a:p>
            <a:r>
              <a:rPr lang="en-US" dirty="0" smtClean="0"/>
              <a:t>- State</a:t>
            </a:r>
          </a:p>
          <a:p>
            <a:r>
              <a:rPr lang="en-US" dirty="0" smtClean="0"/>
              <a:t>- Industry</a:t>
            </a:r>
          </a:p>
          <a:p>
            <a:r>
              <a:rPr lang="en-US" dirty="0" smtClean="0"/>
              <a:t>- Civil society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286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Perspectives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Policy-making Process</a:t>
            </a:r>
          </a:p>
          <a:p>
            <a:endParaRPr lang="en-US" dirty="0" smtClean="0"/>
          </a:p>
          <a:p>
            <a:r>
              <a:rPr lang="en-US" dirty="0" smtClean="0"/>
              <a:t>- Often </a:t>
            </a:r>
            <a:r>
              <a:rPr lang="en-US" dirty="0"/>
              <a:t>reflect the societal </a:t>
            </a:r>
            <a:r>
              <a:rPr lang="en-US" dirty="0" smtClean="0"/>
              <a:t>paradigm</a:t>
            </a:r>
            <a:endParaRPr lang="en-US" dirty="0"/>
          </a:p>
          <a:p>
            <a:r>
              <a:rPr lang="en-US" dirty="0" smtClean="0"/>
              <a:t>- A series of “sub-processes” </a:t>
            </a:r>
          </a:p>
          <a:p>
            <a:r>
              <a:rPr lang="en-US" dirty="0" smtClean="0"/>
              <a:t>- Semi-participatory</a:t>
            </a:r>
          </a:p>
          <a:p>
            <a:r>
              <a:rPr lang="en-US" dirty="0" smtClean="0"/>
              <a:t>- Latency with technological changes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8713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Historical Touchstones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smtClean="0"/>
              <a:t>1940’s &amp; 50’s</a:t>
            </a:r>
          </a:p>
          <a:p>
            <a:endParaRPr lang="en-US" dirty="0" smtClean="0"/>
          </a:p>
          <a:p>
            <a:r>
              <a:rPr lang="en-US" dirty="0" smtClean="0"/>
              <a:t>- Economic &amp; social development at national level</a:t>
            </a:r>
          </a:p>
          <a:p>
            <a:r>
              <a:rPr lang="en-US" dirty="0" smtClean="0"/>
              <a:t>- Tension between autonomous and dependent development</a:t>
            </a:r>
          </a:p>
        </p:txBody>
      </p:sp>
    </p:spTree>
    <p:extLst>
      <p:ext uri="{BB962C8B-B14F-4D97-AF65-F5344CB8AC3E}">
        <p14:creationId xmlns:p14="http://schemas.microsoft.com/office/powerpoint/2010/main" val="815006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Historical Touchstones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smtClean="0"/>
              <a:t>1970’s</a:t>
            </a:r>
          </a:p>
          <a:p>
            <a:endParaRPr lang="en-US" dirty="0"/>
          </a:p>
          <a:p>
            <a:r>
              <a:rPr lang="en-US" dirty="0" smtClean="0"/>
              <a:t>- Critical theory</a:t>
            </a:r>
          </a:p>
          <a:p>
            <a:r>
              <a:rPr lang="en-US" dirty="0" smtClean="0"/>
              <a:t>- North / south inequality</a:t>
            </a:r>
          </a:p>
          <a:p>
            <a:r>
              <a:rPr lang="en-US" dirty="0"/>
              <a:t>- Universal Declaration of Human Rights – Article 19 (UN)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704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Historical Touchstones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smtClean="0"/>
              <a:t>1980’s</a:t>
            </a:r>
          </a:p>
          <a:p>
            <a:endParaRPr lang="en-US" dirty="0"/>
          </a:p>
          <a:p>
            <a:r>
              <a:rPr lang="en-US" dirty="0" smtClean="0"/>
              <a:t>Technological and geopolitical change</a:t>
            </a:r>
          </a:p>
          <a:p>
            <a:r>
              <a:rPr lang="en-US" dirty="0" smtClean="0"/>
              <a:t>Transnational and global policy discourse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3067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Historical Touchstones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smtClean="0"/>
              <a:t>1990’s</a:t>
            </a:r>
          </a:p>
          <a:p>
            <a:endParaRPr lang="en-US" dirty="0"/>
          </a:p>
          <a:p>
            <a:r>
              <a:rPr lang="en-US" dirty="0" smtClean="0"/>
              <a:t>- Local issues within a new global information society (</a:t>
            </a:r>
            <a:r>
              <a:rPr lang="en-US" dirty="0"/>
              <a:t>ITU, </a:t>
            </a:r>
            <a:r>
              <a:rPr lang="en-US" dirty="0" smtClean="0"/>
              <a:t>UNESCO,)</a:t>
            </a:r>
          </a:p>
          <a:p>
            <a:r>
              <a:rPr lang="en-US" dirty="0" smtClean="0"/>
              <a:t>- Market vs. state (WTO, EC)</a:t>
            </a:r>
          </a:p>
          <a:p>
            <a:r>
              <a:rPr lang="en-US" dirty="0" smtClean="0"/>
              <a:t>- Evolution of ICT; convergence (ITU)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9489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Historical Touchstones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smtClean="0"/>
              <a:t>2000’s</a:t>
            </a:r>
          </a:p>
          <a:p>
            <a:endParaRPr lang="en-US" dirty="0"/>
          </a:p>
          <a:p>
            <a:r>
              <a:rPr lang="en-US" dirty="0" smtClean="0"/>
              <a:t>- World Summit on the Information Society</a:t>
            </a:r>
          </a:p>
          <a:p>
            <a:r>
              <a:rPr lang="en-US" dirty="0" smtClean="0"/>
              <a:t>- Global Media and Communication Policy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763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Quotable</Template>
  <TotalTime>290</TotalTime>
  <Words>438</Words>
  <Application>Microsoft Macintosh PowerPoint</Application>
  <PresentationFormat>Widescreen</PresentationFormat>
  <Paragraphs>116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Century Gothic</vt:lpstr>
      <vt:lpstr>Wingdings 2</vt:lpstr>
      <vt:lpstr>Quotable</vt:lpstr>
      <vt:lpstr>Media Policy</vt:lpstr>
      <vt:lpstr>Perspectives</vt:lpstr>
      <vt:lpstr>Perspectives</vt:lpstr>
      <vt:lpstr>Perspectives</vt:lpstr>
      <vt:lpstr>Historical Touchstones</vt:lpstr>
      <vt:lpstr>Historical Touchstones</vt:lpstr>
      <vt:lpstr>Historical Touchstones</vt:lpstr>
      <vt:lpstr>Historical Touchstones</vt:lpstr>
      <vt:lpstr>Historical Touchstones</vt:lpstr>
      <vt:lpstr>Historical Touchstones</vt:lpstr>
      <vt:lpstr>European Context</vt:lpstr>
      <vt:lpstr>European Context</vt:lpstr>
      <vt:lpstr>European Context</vt:lpstr>
      <vt:lpstr>European Context</vt:lpstr>
      <vt:lpstr>European Context</vt:lpstr>
      <vt:lpstr>European Context</vt:lpstr>
      <vt:lpstr>European Context</vt:lpstr>
      <vt:lpstr>European Context</vt:lpstr>
      <vt:lpstr>Media Policy</vt:lpstr>
    </vt:vector>
  </TitlesOfParts>
  <Company/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 Policy</dc:title>
  <dc:creator>David Humpolík</dc:creator>
  <cp:lastModifiedBy>David Humpolík</cp:lastModifiedBy>
  <cp:revision>25</cp:revision>
  <cp:lastPrinted>2018-02-21T11:23:32Z</cp:lastPrinted>
  <dcterms:created xsi:type="dcterms:W3CDTF">2017-12-13T08:48:03Z</dcterms:created>
  <dcterms:modified xsi:type="dcterms:W3CDTF">2018-04-03T08:12:03Z</dcterms:modified>
</cp:coreProperties>
</file>