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notesMasterIdLst>
    <p:notesMasterId r:id="rId24"/>
  </p:notesMasterIdLst>
  <p:sldIdLst>
    <p:sldId id="274" r:id="rId2"/>
    <p:sldId id="263" r:id="rId3"/>
    <p:sldId id="257" r:id="rId4"/>
    <p:sldId id="258" r:id="rId5"/>
    <p:sldId id="276" r:id="rId6"/>
    <p:sldId id="277" r:id="rId7"/>
    <p:sldId id="259" r:id="rId8"/>
    <p:sldId id="275" r:id="rId9"/>
    <p:sldId id="279" r:id="rId10"/>
    <p:sldId id="282" r:id="rId11"/>
    <p:sldId id="278" r:id="rId12"/>
    <p:sldId id="280" r:id="rId13"/>
    <p:sldId id="281" r:id="rId14"/>
    <p:sldId id="261" r:id="rId15"/>
    <p:sldId id="262" r:id="rId16"/>
    <p:sldId id="264" r:id="rId17"/>
    <p:sldId id="265" r:id="rId18"/>
    <p:sldId id="266" r:id="rId19"/>
    <p:sldId id="267" r:id="rId20"/>
    <p:sldId id="268" r:id="rId21"/>
    <p:sldId id="269"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08"/>
    <p:restoredTop sz="92308"/>
  </p:normalViewPr>
  <p:slideViewPr>
    <p:cSldViewPr snapToGrid="0" snapToObjects="1">
      <p:cViewPr varScale="1">
        <p:scale>
          <a:sx n="73" d="100"/>
          <a:sy n="73" d="100"/>
        </p:scale>
        <p:origin x="200" y="1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radiodog\Desktop\DISS%20'16\Revision\DISS%2016%20Findings\DISS%2016%20Excel%20charts\DISS%20'16%20Excel%20Charts%20%25.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radiodog\Desktop\DISS%20'16\Revision\DISS%2016%20Findings\DISS%2016%20Excel%20charts\DISS%20'16%20Excel%20Charts%20%25.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radiodog\Desktop\DISS%20'16\Revision\DISS%2016%20Findings\DISS%2016%20Excel%20charts\DISS%20'16%20Excel%20Charts%20%25.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radiodog\Desktop\DISS%20'16\Revision\DISS%2016%20Findings\DISS%2016%20Excel%20charts\DISS%20'16%20Excel%20Charts%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baseline="0" dirty="0"/>
              <a:t>Total Sample (Austria)                             n=340              </a:t>
            </a:r>
          </a:p>
        </c:rich>
      </c:tx>
      <c:layout>
        <c:manualLayout>
          <c:xMode val="edge"/>
          <c:yMode val="edge"/>
          <c:x val="0.40850679208992"/>
          <c:y val="0.03806679337496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Austria!$A$99:$A$119</c:f>
              <c:strCache>
                <c:ptCount val="21"/>
                <c:pt idx="0">
                  <c:v>Radical</c:v>
                </c:pt>
                <c:pt idx="1">
                  <c:v>Volunteer-Based</c:v>
                </c:pt>
                <c:pt idx="2">
                  <c:v>Local</c:v>
                </c:pt>
                <c:pt idx="3">
                  <c:v>European Identity</c:v>
                </c:pt>
                <c:pt idx="4">
                  <c:v>Objective</c:v>
                </c:pt>
                <c:pt idx="5">
                  <c:v>Gender Balanced</c:v>
                </c:pt>
                <c:pt idx="6">
                  <c:v>Alternative</c:v>
                </c:pt>
                <c:pt idx="7">
                  <c:v>Impactful</c:v>
                </c:pt>
                <c:pt idx="8">
                  <c:v>Multilingual</c:v>
                </c:pt>
                <c:pt idx="9">
                  <c:v>Political Representation</c:v>
                </c:pt>
                <c:pt idx="10">
                  <c:v>Individual Development</c:v>
                </c:pt>
                <c:pt idx="11">
                  <c:v>Multiethnic</c:v>
                </c:pt>
                <c:pt idx="12">
                  <c:v>Sustainable</c:v>
                </c:pt>
                <c:pt idx="13">
                  <c:v>Community Development</c:v>
                </c:pt>
                <c:pt idx="14">
                  <c:v>Not-for-Profit</c:v>
                </c:pt>
                <c:pt idx="15">
                  <c:v>Experimental</c:v>
                </c:pt>
                <c:pt idx="16">
                  <c:v>Access &amp; Participation</c:v>
                </c:pt>
                <c:pt idx="17">
                  <c:v>Independent</c:v>
                </c:pt>
                <c:pt idx="18">
                  <c:v>Social/Cultural Representation</c:v>
                </c:pt>
                <c:pt idx="19">
                  <c:v>Protect Human Rights</c:v>
                </c:pt>
                <c:pt idx="20">
                  <c:v>Non-Discriminatory</c:v>
                </c:pt>
              </c:strCache>
            </c:strRef>
          </c:cat>
          <c:val>
            <c:numRef>
              <c:f>Austria!$B$99:$B$119</c:f>
              <c:numCache>
                <c:formatCode>General</c:formatCode>
                <c:ptCount val="21"/>
                <c:pt idx="0">
                  <c:v>35.0</c:v>
                </c:pt>
                <c:pt idx="1">
                  <c:v>54.0</c:v>
                </c:pt>
                <c:pt idx="2">
                  <c:v>69.0</c:v>
                </c:pt>
                <c:pt idx="3">
                  <c:v>71.0</c:v>
                </c:pt>
                <c:pt idx="4">
                  <c:v>74.0</c:v>
                </c:pt>
                <c:pt idx="5">
                  <c:v>74.0</c:v>
                </c:pt>
                <c:pt idx="6">
                  <c:v>74.0</c:v>
                </c:pt>
                <c:pt idx="7">
                  <c:v>77.0</c:v>
                </c:pt>
                <c:pt idx="8">
                  <c:v>82.0</c:v>
                </c:pt>
                <c:pt idx="9">
                  <c:v>87.0</c:v>
                </c:pt>
                <c:pt idx="10">
                  <c:v>89.0</c:v>
                </c:pt>
                <c:pt idx="11">
                  <c:v>90.0</c:v>
                </c:pt>
                <c:pt idx="12">
                  <c:v>90.0</c:v>
                </c:pt>
                <c:pt idx="13">
                  <c:v>92.0</c:v>
                </c:pt>
                <c:pt idx="14">
                  <c:v>93.0</c:v>
                </c:pt>
                <c:pt idx="15">
                  <c:v>93.0</c:v>
                </c:pt>
                <c:pt idx="16">
                  <c:v>95.0</c:v>
                </c:pt>
                <c:pt idx="17">
                  <c:v>97.0</c:v>
                </c:pt>
                <c:pt idx="18">
                  <c:v>97.0</c:v>
                </c:pt>
                <c:pt idx="19">
                  <c:v>98.0</c:v>
                </c:pt>
                <c:pt idx="20">
                  <c:v>99.0</c:v>
                </c:pt>
              </c:numCache>
            </c:numRef>
          </c:val>
        </c:ser>
        <c:dLbls>
          <c:dLblPos val="inEnd"/>
          <c:showLegendKey val="0"/>
          <c:showVal val="1"/>
          <c:showCatName val="0"/>
          <c:showSerName val="0"/>
          <c:showPercent val="0"/>
          <c:showBubbleSize val="0"/>
        </c:dLbls>
        <c:gapWidth val="65"/>
        <c:axId val="1030714480"/>
        <c:axId val="989650848"/>
      </c:barChart>
      <c:catAx>
        <c:axId val="10307144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89650848"/>
        <c:crosses val="autoZero"/>
        <c:auto val="1"/>
        <c:lblAlgn val="ctr"/>
        <c:lblOffset val="100"/>
        <c:noMultiLvlLbl val="0"/>
      </c:catAx>
      <c:valAx>
        <c:axId val="989650848"/>
        <c:scaling>
          <c:orientation val="minMax"/>
          <c:max val="10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Responses "Important"</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30714480"/>
        <c:crosses val="autoZero"/>
        <c:crossBetween val="between"/>
        <c:majorUnit val="10.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Total Sample (Czech Republic)                            n=85</a:t>
            </a:r>
          </a:p>
        </c:rich>
      </c:tx>
      <c:layout>
        <c:manualLayout>
          <c:xMode val="edge"/>
          <c:yMode val="edge"/>
          <c:x val="0.377653489020547"/>
          <c:y val="0.030435391091922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Czech!$A$68:$A$88</c:f>
              <c:strCache>
                <c:ptCount val="21"/>
                <c:pt idx="0">
                  <c:v>Radical</c:v>
                </c:pt>
                <c:pt idx="1">
                  <c:v>Multilingual</c:v>
                </c:pt>
                <c:pt idx="2">
                  <c:v>Gender Balanced</c:v>
                </c:pt>
                <c:pt idx="3">
                  <c:v>Political Representation</c:v>
                </c:pt>
                <c:pt idx="4">
                  <c:v>Local</c:v>
                </c:pt>
                <c:pt idx="5">
                  <c:v>Not-for-Profit</c:v>
                </c:pt>
                <c:pt idx="6">
                  <c:v>Multiethnic</c:v>
                </c:pt>
                <c:pt idx="7">
                  <c:v>Impactful</c:v>
                </c:pt>
                <c:pt idx="8">
                  <c:v>European Identity</c:v>
                </c:pt>
                <c:pt idx="9">
                  <c:v>Objective</c:v>
                </c:pt>
                <c:pt idx="10">
                  <c:v>Volunteer-Based</c:v>
                </c:pt>
                <c:pt idx="11">
                  <c:v>Alternative</c:v>
                </c:pt>
                <c:pt idx="12">
                  <c:v>Access &amp; Participation</c:v>
                </c:pt>
                <c:pt idx="13">
                  <c:v>Social/Cultural Representation</c:v>
                </c:pt>
                <c:pt idx="14">
                  <c:v>Independent</c:v>
                </c:pt>
                <c:pt idx="15">
                  <c:v>Community Development</c:v>
                </c:pt>
                <c:pt idx="16">
                  <c:v>Sustainable</c:v>
                </c:pt>
                <c:pt idx="17">
                  <c:v>Individual Development</c:v>
                </c:pt>
                <c:pt idx="18">
                  <c:v>Protect Human Rights</c:v>
                </c:pt>
                <c:pt idx="19">
                  <c:v>Experimental</c:v>
                </c:pt>
                <c:pt idx="20">
                  <c:v>Non-Discriminatory</c:v>
                </c:pt>
              </c:strCache>
            </c:strRef>
          </c:cat>
          <c:val>
            <c:numRef>
              <c:f>Czech!$B$68:$B$88</c:f>
              <c:numCache>
                <c:formatCode>General</c:formatCode>
                <c:ptCount val="21"/>
                <c:pt idx="0">
                  <c:v>22.0</c:v>
                </c:pt>
                <c:pt idx="1">
                  <c:v>44.0</c:v>
                </c:pt>
                <c:pt idx="2">
                  <c:v>44.0</c:v>
                </c:pt>
                <c:pt idx="3">
                  <c:v>49.0</c:v>
                </c:pt>
                <c:pt idx="4">
                  <c:v>53.0</c:v>
                </c:pt>
                <c:pt idx="5">
                  <c:v>58.0</c:v>
                </c:pt>
                <c:pt idx="6">
                  <c:v>62.0</c:v>
                </c:pt>
                <c:pt idx="7">
                  <c:v>69.0</c:v>
                </c:pt>
                <c:pt idx="8">
                  <c:v>75.0</c:v>
                </c:pt>
                <c:pt idx="9">
                  <c:v>78.0</c:v>
                </c:pt>
                <c:pt idx="10">
                  <c:v>80.0</c:v>
                </c:pt>
                <c:pt idx="11">
                  <c:v>82.0</c:v>
                </c:pt>
                <c:pt idx="12">
                  <c:v>87.0</c:v>
                </c:pt>
                <c:pt idx="13">
                  <c:v>87.0</c:v>
                </c:pt>
                <c:pt idx="14">
                  <c:v>90.0</c:v>
                </c:pt>
                <c:pt idx="15">
                  <c:v>90.0</c:v>
                </c:pt>
                <c:pt idx="16">
                  <c:v>90.0</c:v>
                </c:pt>
                <c:pt idx="17">
                  <c:v>91.0</c:v>
                </c:pt>
                <c:pt idx="18">
                  <c:v>94.0</c:v>
                </c:pt>
                <c:pt idx="19">
                  <c:v>94.0</c:v>
                </c:pt>
                <c:pt idx="20">
                  <c:v>96.0</c:v>
                </c:pt>
              </c:numCache>
            </c:numRef>
          </c:val>
        </c:ser>
        <c:dLbls>
          <c:dLblPos val="inEnd"/>
          <c:showLegendKey val="0"/>
          <c:showVal val="1"/>
          <c:showCatName val="0"/>
          <c:showSerName val="0"/>
          <c:showPercent val="0"/>
          <c:showBubbleSize val="0"/>
        </c:dLbls>
        <c:gapWidth val="65"/>
        <c:axId val="1083894800"/>
        <c:axId val="1083899440"/>
      </c:barChart>
      <c:catAx>
        <c:axId val="10838948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83899440"/>
        <c:crosses val="autoZero"/>
        <c:auto val="1"/>
        <c:lblAlgn val="ctr"/>
        <c:lblOffset val="100"/>
        <c:noMultiLvlLbl val="0"/>
      </c:catAx>
      <c:valAx>
        <c:axId val="1083899440"/>
        <c:scaling>
          <c:orientation val="minMax"/>
          <c:max val="10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Responses "Important"</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838948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Policy Alignment Austria (AT)  Total Sample                       n=340</a:t>
            </a:r>
          </a:p>
        </c:rich>
      </c:tx>
      <c:layout>
        <c:manualLayout>
          <c:xMode val="edge"/>
          <c:yMode val="edge"/>
          <c:x val="0.357959615750005"/>
          <c:y val="0.038524714608193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Austria!$A$633:$A$654</c:f>
              <c:strCache>
                <c:ptCount val="21"/>
                <c:pt idx="0">
                  <c:v>Radical</c:v>
                </c:pt>
                <c:pt idx="1">
                  <c:v>Volunteer-Based</c:v>
                </c:pt>
                <c:pt idx="2">
                  <c:v>Local (AT)</c:v>
                </c:pt>
                <c:pt idx="3">
                  <c:v>European Identity (AT)</c:v>
                </c:pt>
                <c:pt idx="4">
                  <c:v>Objective (AT)</c:v>
                </c:pt>
                <c:pt idx="5">
                  <c:v>Gender Balanced</c:v>
                </c:pt>
                <c:pt idx="6">
                  <c:v>Alternative</c:v>
                </c:pt>
                <c:pt idx="7">
                  <c:v>Impactful</c:v>
                </c:pt>
                <c:pt idx="8">
                  <c:v>Multilingual (AT)</c:v>
                </c:pt>
                <c:pt idx="9">
                  <c:v>Political Representation (AT)</c:v>
                </c:pt>
                <c:pt idx="10">
                  <c:v>Individual Development (AT)</c:v>
                </c:pt>
                <c:pt idx="11">
                  <c:v>Multiethnic</c:v>
                </c:pt>
                <c:pt idx="12">
                  <c:v>Sustainable</c:v>
                </c:pt>
                <c:pt idx="13">
                  <c:v>Community Development (AT)</c:v>
                </c:pt>
                <c:pt idx="14">
                  <c:v>Not-for-Profit (AT)</c:v>
                </c:pt>
                <c:pt idx="15">
                  <c:v>Experimental</c:v>
                </c:pt>
                <c:pt idx="16">
                  <c:v>Access &amp; Participation (AT)</c:v>
                </c:pt>
                <c:pt idx="17">
                  <c:v>Independent (AT)</c:v>
                </c:pt>
                <c:pt idx="18">
                  <c:v>Social/Cultural Representation (AT)</c:v>
                </c:pt>
                <c:pt idx="19">
                  <c:v>Protect Human Rights (AT)</c:v>
                </c:pt>
                <c:pt idx="20">
                  <c:v>Non-Discriminatory (AT)</c:v>
                </c:pt>
              </c:strCache>
            </c:strRef>
          </c:cat>
          <c:val>
            <c:numRef>
              <c:f>Austria!$B$633:$B$654</c:f>
              <c:numCache>
                <c:formatCode>General</c:formatCode>
                <c:ptCount val="22"/>
                <c:pt idx="0">
                  <c:v>35.0</c:v>
                </c:pt>
                <c:pt idx="1">
                  <c:v>54.0</c:v>
                </c:pt>
                <c:pt idx="2">
                  <c:v>69.0</c:v>
                </c:pt>
                <c:pt idx="3">
                  <c:v>71.0</c:v>
                </c:pt>
                <c:pt idx="4">
                  <c:v>74.0</c:v>
                </c:pt>
                <c:pt idx="5">
                  <c:v>74.0</c:v>
                </c:pt>
                <c:pt idx="6">
                  <c:v>74.0</c:v>
                </c:pt>
                <c:pt idx="7">
                  <c:v>77.0</c:v>
                </c:pt>
                <c:pt idx="8">
                  <c:v>82.0</c:v>
                </c:pt>
                <c:pt idx="9">
                  <c:v>87.0</c:v>
                </c:pt>
                <c:pt idx="10">
                  <c:v>89.0</c:v>
                </c:pt>
                <c:pt idx="11">
                  <c:v>90.0</c:v>
                </c:pt>
                <c:pt idx="12">
                  <c:v>90.0</c:v>
                </c:pt>
                <c:pt idx="13">
                  <c:v>92.0</c:v>
                </c:pt>
                <c:pt idx="14">
                  <c:v>93.0</c:v>
                </c:pt>
                <c:pt idx="15">
                  <c:v>93.0</c:v>
                </c:pt>
                <c:pt idx="16">
                  <c:v>95.0</c:v>
                </c:pt>
                <c:pt idx="17">
                  <c:v>97.0</c:v>
                </c:pt>
                <c:pt idx="18">
                  <c:v>97.0</c:v>
                </c:pt>
                <c:pt idx="19">
                  <c:v>98.0</c:v>
                </c:pt>
                <c:pt idx="20">
                  <c:v>99.0</c:v>
                </c:pt>
              </c:numCache>
            </c:numRef>
          </c:val>
        </c:ser>
        <c:dLbls>
          <c:dLblPos val="inEnd"/>
          <c:showLegendKey val="0"/>
          <c:showVal val="1"/>
          <c:showCatName val="0"/>
          <c:showSerName val="0"/>
          <c:showPercent val="0"/>
          <c:showBubbleSize val="0"/>
        </c:dLbls>
        <c:gapWidth val="65"/>
        <c:axId val="1092892224"/>
        <c:axId val="1092843216"/>
      </c:barChart>
      <c:catAx>
        <c:axId val="10928922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92843216"/>
        <c:crosses val="autoZero"/>
        <c:auto val="1"/>
        <c:lblAlgn val="ctr"/>
        <c:lblOffset val="100"/>
        <c:noMultiLvlLbl val="0"/>
      </c:catAx>
      <c:valAx>
        <c:axId val="1092843216"/>
        <c:scaling>
          <c:orientation val="minMax"/>
          <c:max val="10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Responses "Important"</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928922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baseline="0" dirty="0"/>
              <a:t>Policy Alignment Czech </a:t>
            </a:r>
            <a:r>
              <a:rPr lang="en-US" sz="1600" baseline="0" dirty="0" smtClean="0"/>
              <a:t>Republic </a:t>
            </a:r>
            <a:r>
              <a:rPr lang="en-US" sz="1600" baseline="0" dirty="0"/>
              <a:t>(CZ)  Total Sample              n=85</a:t>
            </a:r>
          </a:p>
        </c:rich>
      </c:tx>
      <c:layout>
        <c:manualLayout>
          <c:xMode val="edge"/>
          <c:yMode val="edge"/>
          <c:x val="0.347055917602904"/>
          <c:y val="0.034778027102721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Czech!$A$431:$A$451</c:f>
              <c:strCache>
                <c:ptCount val="21"/>
                <c:pt idx="0">
                  <c:v>Radical</c:v>
                </c:pt>
                <c:pt idx="1">
                  <c:v>Multilingual</c:v>
                </c:pt>
                <c:pt idx="2">
                  <c:v>Gender Balanced</c:v>
                </c:pt>
                <c:pt idx="3">
                  <c:v>Political Representation (CZ)</c:v>
                </c:pt>
                <c:pt idx="4">
                  <c:v>Local (CZ)</c:v>
                </c:pt>
                <c:pt idx="5">
                  <c:v>Not-for-Profit (CZ)</c:v>
                </c:pt>
                <c:pt idx="6">
                  <c:v>Multiethnic (CZ)</c:v>
                </c:pt>
                <c:pt idx="7">
                  <c:v>Impactful</c:v>
                </c:pt>
                <c:pt idx="8">
                  <c:v>European Identity</c:v>
                </c:pt>
                <c:pt idx="9">
                  <c:v>Objective</c:v>
                </c:pt>
                <c:pt idx="10">
                  <c:v>Volunteer-Based (CZ)</c:v>
                </c:pt>
                <c:pt idx="11">
                  <c:v>Alternative (CZ)</c:v>
                </c:pt>
                <c:pt idx="12">
                  <c:v>Access &amp; Participation (CZ)</c:v>
                </c:pt>
                <c:pt idx="13">
                  <c:v>Social/Cultural Representation (CZ)</c:v>
                </c:pt>
                <c:pt idx="14">
                  <c:v>Community Development (CZ)</c:v>
                </c:pt>
                <c:pt idx="15">
                  <c:v>Sustainable (CZ)</c:v>
                </c:pt>
                <c:pt idx="16">
                  <c:v>Independent (CZ)</c:v>
                </c:pt>
                <c:pt idx="17">
                  <c:v>Individual Development (CZ)</c:v>
                </c:pt>
                <c:pt idx="18">
                  <c:v>Protect Human Rights</c:v>
                </c:pt>
                <c:pt idx="19">
                  <c:v>Experimental</c:v>
                </c:pt>
                <c:pt idx="20">
                  <c:v>Non-Discriminatory (CZ)</c:v>
                </c:pt>
              </c:strCache>
            </c:strRef>
          </c:cat>
          <c:val>
            <c:numRef>
              <c:f>Czech!$B$431:$B$451</c:f>
              <c:numCache>
                <c:formatCode>General</c:formatCode>
                <c:ptCount val="21"/>
                <c:pt idx="0">
                  <c:v>22.0</c:v>
                </c:pt>
                <c:pt idx="1">
                  <c:v>44.0</c:v>
                </c:pt>
                <c:pt idx="2">
                  <c:v>44.0</c:v>
                </c:pt>
                <c:pt idx="3">
                  <c:v>49.0</c:v>
                </c:pt>
                <c:pt idx="4">
                  <c:v>53.0</c:v>
                </c:pt>
                <c:pt idx="5">
                  <c:v>58.0</c:v>
                </c:pt>
                <c:pt idx="6">
                  <c:v>62.0</c:v>
                </c:pt>
                <c:pt idx="7">
                  <c:v>69.0</c:v>
                </c:pt>
                <c:pt idx="8">
                  <c:v>75.0</c:v>
                </c:pt>
                <c:pt idx="9">
                  <c:v>78.0</c:v>
                </c:pt>
                <c:pt idx="10">
                  <c:v>80.0</c:v>
                </c:pt>
                <c:pt idx="11">
                  <c:v>82.0</c:v>
                </c:pt>
                <c:pt idx="12">
                  <c:v>87.0</c:v>
                </c:pt>
                <c:pt idx="13">
                  <c:v>87.0</c:v>
                </c:pt>
                <c:pt idx="14">
                  <c:v>90.0</c:v>
                </c:pt>
                <c:pt idx="15">
                  <c:v>90.0</c:v>
                </c:pt>
                <c:pt idx="16">
                  <c:v>90.0</c:v>
                </c:pt>
                <c:pt idx="17">
                  <c:v>91.0</c:v>
                </c:pt>
                <c:pt idx="18">
                  <c:v>94.0</c:v>
                </c:pt>
                <c:pt idx="19">
                  <c:v>94.0</c:v>
                </c:pt>
                <c:pt idx="20">
                  <c:v>96.0</c:v>
                </c:pt>
              </c:numCache>
            </c:numRef>
          </c:val>
        </c:ser>
        <c:dLbls>
          <c:dLblPos val="inEnd"/>
          <c:showLegendKey val="0"/>
          <c:showVal val="1"/>
          <c:showCatName val="0"/>
          <c:showSerName val="0"/>
          <c:showPercent val="0"/>
          <c:showBubbleSize val="0"/>
        </c:dLbls>
        <c:gapWidth val="65"/>
        <c:axId val="1084804304"/>
        <c:axId val="1084800160"/>
      </c:barChart>
      <c:catAx>
        <c:axId val="10848043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84800160"/>
        <c:crosses val="autoZero"/>
        <c:auto val="1"/>
        <c:lblAlgn val="ctr"/>
        <c:lblOffset val="100"/>
        <c:noMultiLvlLbl val="0"/>
      </c:catAx>
      <c:valAx>
        <c:axId val="1084800160"/>
        <c:scaling>
          <c:orientation val="minMax"/>
          <c:max val="10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Responses "Important"</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848043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4B071-4384-604B-93BE-55FABB8C584A}" type="datetimeFigureOut">
              <a:rPr lang="en-US" smtClean="0"/>
              <a:t>10/4/17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4FDA1-6AE0-B14F-A8B9-991AE73027C2}" type="slidenum">
              <a:rPr lang="en-US" smtClean="0"/>
              <a:t>‹#›</a:t>
            </a:fld>
            <a:endParaRPr lang="en-US" dirty="0"/>
          </a:p>
        </p:txBody>
      </p:sp>
    </p:spTree>
    <p:extLst>
      <p:ext uri="{BB962C8B-B14F-4D97-AF65-F5344CB8AC3E}">
        <p14:creationId xmlns:p14="http://schemas.microsoft.com/office/powerpoint/2010/main" val="82491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4FDA1-6AE0-B14F-A8B9-991AE73027C2}" type="slidenum">
              <a:rPr lang="en-US" smtClean="0"/>
              <a:t>4</a:t>
            </a:fld>
            <a:endParaRPr lang="en-US" dirty="0"/>
          </a:p>
        </p:txBody>
      </p:sp>
    </p:spTree>
    <p:extLst>
      <p:ext uri="{BB962C8B-B14F-4D97-AF65-F5344CB8AC3E}">
        <p14:creationId xmlns:p14="http://schemas.microsoft.com/office/powerpoint/2010/main" val="100703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9CA4FDA1-6AE0-B14F-A8B9-991AE73027C2}" type="slidenum">
              <a:rPr lang="en-US" smtClean="0"/>
              <a:t>7</a:t>
            </a:fld>
            <a:endParaRPr lang="en-US" dirty="0"/>
          </a:p>
        </p:txBody>
      </p:sp>
    </p:spTree>
    <p:extLst>
      <p:ext uri="{BB962C8B-B14F-4D97-AF65-F5344CB8AC3E}">
        <p14:creationId xmlns:p14="http://schemas.microsoft.com/office/powerpoint/2010/main" val="11140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10/4/17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15298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18091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35075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20965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7332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48732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05548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1866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815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216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6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063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417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884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10/4/17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42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7478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10/4/17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061737"/>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3285" y="1746553"/>
            <a:ext cx="7197726" cy="2421464"/>
          </a:xfrm>
        </p:spPr>
        <p:txBody>
          <a:bodyPr>
            <a:noAutofit/>
          </a:bodyPr>
          <a:lstStyle/>
          <a:p>
            <a:r>
              <a:rPr lang="en-US" sz="3600" b="1" dirty="0" smtClean="0"/>
              <a:t/>
            </a:r>
            <a:br>
              <a:rPr lang="en-US" sz="3600" b="1" dirty="0" smtClean="0"/>
            </a:br>
            <a:r>
              <a:rPr lang="en-US" sz="3800" b="1" dirty="0" smtClean="0"/>
              <a:t>Publics, Participants and Policies: Examining </a:t>
            </a:r>
            <a:r>
              <a:rPr lang="en-US" sz="3800" b="1" dirty="0"/>
              <a:t>Community </a:t>
            </a:r>
            <a:r>
              <a:rPr lang="en-US" sz="3800" b="1" dirty="0" smtClean="0"/>
              <a:t>Broadcasting in Austria </a:t>
            </a:r>
            <a:r>
              <a:rPr lang="en-US" sz="3800" b="1" dirty="0"/>
              <a:t>and the </a:t>
            </a:r>
            <a:r>
              <a:rPr lang="en-US" sz="3800" b="1" dirty="0" smtClean="0"/>
              <a:t>Czech Republic</a:t>
            </a:r>
            <a:endParaRPr lang="en-US" sz="3800" b="1" dirty="0"/>
          </a:p>
        </p:txBody>
      </p:sp>
      <p:sp>
        <p:nvSpPr>
          <p:cNvPr id="3" name="Subtitle 2"/>
          <p:cNvSpPr>
            <a:spLocks noGrp="1"/>
          </p:cNvSpPr>
          <p:nvPr>
            <p:ph type="subTitle" idx="1"/>
          </p:nvPr>
        </p:nvSpPr>
        <p:spPr/>
        <p:txBody>
          <a:bodyPr>
            <a:normAutofit/>
          </a:bodyPr>
          <a:lstStyle/>
          <a:p>
            <a:endParaRPr lang="en-US" dirty="0" smtClean="0"/>
          </a:p>
          <a:p>
            <a:r>
              <a:rPr lang="en-US" dirty="0" smtClean="0"/>
              <a:t>Henry G. Loeser</a:t>
            </a:r>
          </a:p>
          <a:p>
            <a:r>
              <a:rPr lang="en-US" dirty="0" smtClean="0"/>
              <a:t>Masaryk University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5" y="555172"/>
            <a:ext cx="1883228" cy="1883228"/>
          </a:xfrm>
          <a:prstGeom prst="rect">
            <a:avLst/>
          </a:prstGeom>
        </p:spPr>
      </p:pic>
    </p:spTree>
    <p:extLst>
      <p:ext uri="{BB962C8B-B14F-4D97-AF65-F5344CB8AC3E}">
        <p14:creationId xmlns:p14="http://schemas.microsoft.com/office/powerpoint/2010/main" val="1131346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5897"/>
            <a:ext cx="10131425" cy="1456267"/>
          </a:xfrm>
        </p:spPr>
        <p:txBody>
          <a:bodyPr/>
          <a:lstStyle/>
          <a:p>
            <a:r>
              <a:rPr lang="en-US" dirty="0" smtClean="0"/>
              <a:t>Methods</a:t>
            </a:r>
            <a:r>
              <a:rPr lang="en-US" smtClean="0"/>
              <a:t>: Text Analysis</a:t>
            </a:r>
            <a:endParaRPr lang="en-US" dirty="0"/>
          </a:p>
        </p:txBody>
      </p:sp>
      <p:sp>
        <p:nvSpPr>
          <p:cNvPr id="3" name="Content Placeholder 2"/>
          <p:cNvSpPr>
            <a:spLocks noGrp="1"/>
          </p:cNvSpPr>
          <p:nvPr>
            <p:ph idx="1"/>
          </p:nvPr>
        </p:nvSpPr>
        <p:spPr/>
        <p:txBody>
          <a:bodyPr>
            <a:normAutofit/>
          </a:bodyPr>
          <a:lstStyle/>
          <a:p>
            <a:r>
              <a:rPr lang="en-US" sz="2400" b="1" dirty="0" smtClean="0"/>
              <a:t>Czech Republic</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364" y="2142067"/>
            <a:ext cx="5566861" cy="4508938"/>
          </a:xfrm>
          <a:prstGeom prst="rect">
            <a:avLst/>
          </a:prstGeom>
        </p:spPr>
      </p:pic>
    </p:spTree>
    <p:extLst>
      <p:ext uri="{BB962C8B-B14F-4D97-AF65-F5344CB8AC3E}">
        <p14:creationId xmlns:p14="http://schemas.microsoft.com/office/powerpoint/2010/main" val="153726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Population and sample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 </a:t>
            </a:r>
            <a:r>
              <a:rPr lang="en-US" dirty="0"/>
              <a:t>Austria: 340/2600 (est.) = 13%</a:t>
            </a:r>
          </a:p>
          <a:p>
            <a:pPr marL="0" indent="0">
              <a:buNone/>
            </a:pPr>
            <a:r>
              <a:rPr lang="en-US" dirty="0" smtClean="0"/>
              <a:t> </a:t>
            </a:r>
            <a:r>
              <a:rPr lang="en-US" dirty="0"/>
              <a:t>- Czech Republic: 85/390 (est.) = 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972" y="2142067"/>
            <a:ext cx="4297057" cy="4250058"/>
          </a:xfrm>
          <a:prstGeom prst="rect">
            <a:avLst/>
          </a:prstGeom>
        </p:spPr>
      </p:pic>
    </p:spTree>
    <p:extLst>
      <p:ext uri="{BB962C8B-B14F-4D97-AF65-F5344CB8AC3E}">
        <p14:creationId xmlns:p14="http://schemas.microsoft.com/office/powerpoint/2010/main" val="178031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Methods: Survey Instrument</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t>1KA University of Ljubljana</a:t>
            </a:r>
            <a:endParaRPr lang="en-US" sz="2400" dirty="0"/>
          </a:p>
          <a:p>
            <a:pPr marL="0" indent="0">
              <a:buNone/>
            </a:pPr>
            <a:r>
              <a:rPr lang="en-US" dirty="0"/>
              <a:t>         - 17 questions, 92 variables, 4 languages</a:t>
            </a:r>
          </a:p>
          <a:p>
            <a:pPr marL="0" indent="0">
              <a:buNone/>
            </a:pPr>
            <a:r>
              <a:rPr lang="en-US" dirty="0"/>
              <a:t>         - demographics</a:t>
            </a:r>
          </a:p>
          <a:p>
            <a:pPr marL="0" indent="0">
              <a:buNone/>
            </a:pPr>
            <a:r>
              <a:rPr lang="en-US" dirty="0"/>
              <a:t>         - “importance” of organizational attributes, values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415" y="2167948"/>
            <a:ext cx="5197831" cy="3597369"/>
          </a:xfrm>
          <a:prstGeom prst="rect">
            <a:avLst/>
          </a:prstGeom>
        </p:spPr>
      </p:pic>
    </p:spTree>
    <p:extLst>
      <p:ext uri="{BB962C8B-B14F-4D97-AF65-F5344CB8AC3E}">
        <p14:creationId xmlns:p14="http://schemas.microsoft.com/office/powerpoint/2010/main" val="134634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Data analysis</a:t>
            </a:r>
            <a:endParaRPr lang="en-US" dirty="0"/>
          </a:p>
        </p:txBody>
      </p:sp>
      <p:sp>
        <p:nvSpPr>
          <p:cNvPr id="3" name="Content Placeholder 2"/>
          <p:cNvSpPr>
            <a:spLocks noGrp="1"/>
          </p:cNvSpPr>
          <p:nvPr>
            <p:ph idx="1"/>
          </p:nvPr>
        </p:nvSpPr>
        <p:spPr/>
        <p:txBody>
          <a:bodyPr/>
          <a:lstStyle/>
          <a:p>
            <a:r>
              <a:rPr lang="en-US" sz="2000" dirty="0"/>
              <a:t>Data Analysis  </a:t>
            </a:r>
            <a:r>
              <a:rPr lang="en-US" sz="2000"/>
              <a:t>(</a:t>
            </a:r>
            <a:r>
              <a:rPr lang="en-US" sz="2000" smtClean="0"/>
              <a:t>SPSS) (MS Excel)</a:t>
            </a:r>
            <a:endParaRPr lang="en-US" sz="2000" dirty="0"/>
          </a:p>
          <a:p>
            <a:pPr marL="0" indent="0">
              <a:buNone/>
            </a:pPr>
            <a:r>
              <a:rPr lang="en-US" dirty="0"/>
              <a:t>         - demographic/organizational data cross tabulations</a:t>
            </a:r>
          </a:p>
          <a:p>
            <a:pPr marL="0" indent="0">
              <a:buNone/>
            </a:pPr>
            <a:r>
              <a:rPr lang="en-US" dirty="0"/>
              <a:t>         - ranking of values by “importance” scores</a:t>
            </a:r>
          </a:p>
          <a:p>
            <a:pPr marL="0" indent="0">
              <a:buNone/>
            </a:pPr>
            <a:r>
              <a:rPr lang="en-US" dirty="0"/>
              <a:t>         - overlay of policy terms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21" y="1736384"/>
            <a:ext cx="5461416" cy="4460498"/>
          </a:xfrm>
          <a:prstGeom prst="rect">
            <a:avLst/>
          </a:prstGeom>
        </p:spPr>
      </p:pic>
    </p:spTree>
    <p:extLst>
      <p:ext uri="{BB962C8B-B14F-4D97-AF65-F5344CB8AC3E}">
        <p14:creationId xmlns:p14="http://schemas.microsoft.com/office/powerpoint/2010/main" val="132313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7" y="111276"/>
            <a:ext cx="10131425" cy="1456267"/>
          </a:xfrm>
        </p:spPr>
        <p:txBody>
          <a:bodyPr/>
          <a:lstStyle/>
          <a:p>
            <a:r>
              <a:rPr lang="en-US" b="1" smtClean="0"/>
              <a:t>Findings</a:t>
            </a:r>
            <a:r>
              <a:rPr lang="en-US" b="1" dirty="0" smtClean="0"/>
              <a:t>: Demographics</a:t>
            </a:r>
            <a:endParaRPr lang="en-US" b="1" dirty="0"/>
          </a:p>
        </p:txBody>
      </p:sp>
      <p:sp>
        <p:nvSpPr>
          <p:cNvPr id="7" name="Content Placeholder 6"/>
          <p:cNvSpPr>
            <a:spLocks noGrp="1"/>
          </p:cNvSpPr>
          <p:nvPr>
            <p:ph idx="1"/>
          </p:nvPr>
        </p:nvSpPr>
        <p:spPr>
          <a:xfrm>
            <a:off x="685797" y="1377538"/>
            <a:ext cx="10131425" cy="4685806"/>
          </a:xfrm>
        </p:spPr>
        <p:txBody>
          <a:bodyPr/>
          <a:lstStyle/>
          <a:p>
            <a:r>
              <a:rPr lang="en-US" sz="2400" dirty="0" smtClean="0"/>
              <a:t>Austria</a:t>
            </a:r>
          </a:p>
          <a:p>
            <a:pPr marL="0" indent="0">
              <a:buNone/>
            </a:pPr>
            <a:r>
              <a:rPr lang="en-US" dirty="0" smtClean="0"/>
              <a:t>         </a:t>
            </a:r>
            <a:r>
              <a:rPr lang="en-US" sz="2000" dirty="0" smtClean="0"/>
              <a:t>- Age: &lt;26 years = 9%   </a:t>
            </a:r>
          </a:p>
          <a:p>
            <a:pPr marL="0" indent="0">
              <a:buNone/>
            </a:pPr>
            <a:r>
              <a:rPr lang="en-US" sz="2000" dirty="0" smtClean="0"/>
              <a:t>         - Participation: &lt;2 years = 27%</a:t>
            </a:r>
          </a:p>
          <a:p>
            <a:pPr marL="0" indent="0">
              <a:buNone/>
            </a:pPr>
            <a:r>
              <a:rPr lang="en-US" sz="2000" dirty="0" smtClean="0"/>
              <a:t>         - Importance: Facebook = 52%</a:t>
            </a:r>
            <a:endParaRPr lang="en-US" sz="2000" dirty="0"/>
          </a:p>
          <a:p>
            <a:endParaRPr lang="en-US" dirty="0" smtClean="0"/>
          </a:p>
          <a:p>
            <a:r>
              <a:rPr lang="en-US" sz="2400" dirty="0" smtClean="0"/>
              <a:t>Czech Republic</a:t>
            </a:r>
          </a:p>
          <a:p>
            <a:pPr marL="0" indent="0">
              <a:buNone/>
            </a:pPr>
            <a:r>
              <a:rPr lang="en-US" dirty="0" smtClean="0"/>
              <a:t>         </a:t>
            </a:r>
            <a:r>
              <a:rPr lang="en-US" sz="2000" dirty="0" smtClean="0"/>
              <a:t>- Age: &lt;26 years = 45%   </a:t>
            </a:r>
          </a:p>
          <a:p>
            <a:pPr marL="0" indent="0">
              <a:buNone/>
            </a:pPr>
            <a:r>
              <a:rPr lang="en-US" sz="2000" dirty="0" smtClean="0"/>
              <a:t>         - Participation: &lt;2 years = 65%</a:t>
            </a:r>
          </a:p>
          <a:p>
            <a:pPr marL="0" indent="0">
              <a:buNone/>
            </a:pPr>
            <a:r>
              <a:rPr lang="en-US" sz="2000" dirty="0" smtClean="0"/>
              <a:t>         - Importance: Facebook = 94%</a:t>
            </a:r>
            <a:endParaRPr lang="en-US" sz="2000" dirty="0"/>
          </a:p>
        </p:txBody>
      </p:sp>
    </p:spTree>
    <p:extLst>
      <p:ext uri="{BB962C8B-B14F-4D97-AF65-F5344CB8AC3E}">
        <p14:creationId xmlns:p14="http://schemas.microsoft.com/office/powerpoint/2010/main" val="187193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340426"/>
            <a:ext cx="10131425" cy="1456267"/>
          </a:xfrm>
        </p:spPr>
        <p:txBody>
          <a:bodyPr>
            <a:normAutofit/>
          </a:bodyPr>
          <a:lstStyle/>
          <a:p>
            <a:r>
              <a:rPr lang="en-US" sz="3400" b="1" dirty="0" smtClean="0"/>
              <a:t>Findings: Values (Austria)</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366776"/>
              </p:ext>
            </p:extLst>
          </p:nvPr>
        </p:nvGraphicFramePr>
        <p:xfrm>
          <a:off x="685800" y="676275"/>
          <a:ext cx="10131425" cy="6080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62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28" y="-272716"/>
            <a:ext cx="10131425" cy="1456267"/>
          </a:xfrm>
        </p:spPr>
        <p:txBody>
          <a:bodyPr>
            <a:normAutofit/>
          </a:bodyPr>
          <a:lstStyle/>
          <a:p>
            <a:r>
              <a:rPr lang="en-US" sz="3400" b="1" dirty="0" smtClean="0"/>
              <a:t>Findings: Values (Czech Republic)</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964201"/>
              </p:ext>
            </p:extLst>
          </p:nvPr>
        </p:nvGraphicFramePr>
        <p:xfrm>
          <a:off x="685800" y="753979"/>
          <a:ext cx="10131425" cy="5983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63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38" y="-368969"/>
            <a:ext cx="10131425" cy="1456267"/>
          </a:xfrm>
        </p:spPr>
        <p:txBody>
          <a:bodyPr>
            <a:normAutofit/>
          </a:bodyPr>
          <a:lstStyle/>
          <a:p>
            <a:r>
              <a:rPr lang="en-US" sz="3400" b="1" dirty="0" smtClean="0"/>
              <a:t>Findings: Policy Alignment (Austria)</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1275168"/>
              </p:ext>
            </p:extLst>
          </p:nvPr>
        </p:nvGraphicFramePr>
        <p:xfrm>
          <a:off x="685800" y="770021"/>
          <a:ext cx="10131425" cy="5967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8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64" y="-304800"/>
            <a:ext cx="10131425" cy="1456267"/>
          </a:xfrm>
        </p:spPr>
        <p:txBody>
          <a:bodyPr>
            <a:normAutofit/>
          </a:bodyPr>
          <a:lstStyle/>
          <a:p>
            <a:r>
              <a:rPr lang="en-US" sz="3400" b="1" dirty="0" smtClean="0"/>
              <a:t>Findings: Policy Alignment (Czech republic)</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8624646"/>
              </p:ext>
            </p:extLst>
          </p:nvPr>
        </p:nvGraphicFramePr>
        <p:xfrm>
          <a:off x="685800" y="802105"/>
          <a:ext cx="10131425" cy="5887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3839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88967"/>
            <a:ext cx="10131425" cy="1456267"/>
          </a:xfrm>
        </p:spPr>
        <p:txBody>
          <a:bodyPr/>
          <a:lstStyle/>
          <a:p>
            <a:r>
              <a:rPr lang="en-US" b="1" dirty="0" smtClean="0"/>
              <a:t>Conclusions: Publics and Participants</a:t>
            </a:r>
            <a:endParaRPr lang="en-US" b="1" dirty="0"/>
          </a:p>
        </p:txBody>
      </p:sp>
      <p:sp>
        <p:nvSpPr>
          <p:cNvPr id="3" name="Content Placeholder 2"/>
          <p:cNvSpPr>
            <a:spLocks noGrp="1"/>
          </p:cNvSpPr>
          <p:nvPr>
            <p:ph idx="1"/>
          </p:nvPr>
        </p:nvSpPr>
        <p:spPr>
          <a:xfrm>
            <a:off x="685799" y="2124254"/>
            <a:ext cx="10131425" cy="4519990"/>
          </a:xfrm>
        </p:spPr>
        <p:txBody>
          <a:bodyPr>
            <a:normAutofit/>
          </a:bodyPr>
          <a:lstStyle/>
          <a:p>
            <a:r>
              <a:rPr lang="en-US" sz="2400" dirty="0" smtClean="0"/>
              <a:t>Austria</a:t>
            </a:r>
          </a:p>
          <a:p>
            <a:pPr marL="0" indent="0">
              <a:buNone/>
            </a:pPr>
            <a:r>
              <a:rPr lang="en-US" sz="2000" b="1" i="1" dirty="0" smtClean="0"/>
              <a:t>         - Legitimate and sustainable community broadcasting sector supported by government</a:t>
            </a:r>
          </a:p>
          <a:p>
            <a:pPr marL="0" indent="0">
              <a:buNone/>
            </a:pPr>
            <a:r>
              <a:rPr lang="en-US" sz="2000" b="1" i="1" dirty="0" smtClean="0"/>
              <a:t>         - Mixed-model broadcasters providing social, cultural and political programs</a:t>
            </a:r>
          </a:p>
          <a:p>
            <a:pPr marL="0" indent="0">
              <a:buNone/>
            </a:pPr>
            <a:r>
              <a:rPr lang="en-US" sz="2000" b="1" i="1" dirty="0" smtClean="0"/>
              <a:t>         - Concerns about age of participants and technology </a:t>
            </a:r>
          </a:p>
          <a:p>
            <a:endParaRPr lang="en-US" dirty="0"/>
          </a:p>
          <a:p>
            <a:r>
              <a:rPr lang="en-US" sz="2400" dirty="0" smtClean="0"/>
              <a:t>Czech Republic</a:t>
            </a:r>
          </a:p>
          <a:p>
            <a:pPr marL="0" indent="0">
              <a:buNone/>
            </a:pPr>
            <a:r>
              <a:rPr lang="en-US" sz="2000" b="1" i="1" dirty="0" smtClean="0"/>
              <a:t>         - No terrestrial community broadcasting sector</a:t>
            </a:r>
          </a:p>
          <a:p>
            <a:pPr marL="0" indent="0">
              <a:buNone/>
            </a:pPr>
            <a:r>
              <a:rPr lang="en-US" sz="2000" b="1" i="1" dirty="0" smtClean="0"/>
              <a:t>         - Online sector small but growing</a:t>
            </a:r>
          </a:p>
          <a:p>
            <a:pPr marL="0" indent="0">
              <a:buNone/>
            </a:pPr>
            <a:r>
              <a:rPr lang="en-US" sz="2000" b="1" i="1" dirty="0" smtClean="0"/>
              <a:t>         - Young digital natives embracing the community radio concept</a:t>
            </a:r>
          </a:p>
          <a:p>
            <a:endParaRPr lang="en-US" sz="2400" dirty="0" smtClean="0"/>
          </a:p>
          <a:p>
            <a:endParaRPr lang="en-US" sz="2400" dirty="0"/>
          </a:p>
        </p:txBody>
      </p:sp>
    </p:spTree>
    <p:extLst>
      <p:ext uri="{BB962C8B-B14F-4D97-AF65-F5344CB8AC3E}">
        <p14:creationId xmlns:p14="http://schemas.microsoft.com/office/powerpoint/2010/main" val="94798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7720"/>
            <a:ext cx="10131425" cy="1456267"/>
          </a:xfrm>
        </p:spPr>
        <p:txBody>
          <a:bodyPr/>
          <a:lstStyle/>
          <a:p>
            <a:r>
              <a:rPr lang="en-US" b="1" dirty="0" smtClean="0"/>
              <a:t>Aims and Questions</a:t>
            </a:r>
            <a:endParaRPr lang="en-US" b="1" dirty="0"/>
          </a:p>
        </p:txBody>
      </p:sp>
      <p:sp>
        <p:nvSpPr>
          <p:cNvPr id="3" name="Content Placeholder 2"/>
          <p:cNvSpPr>
            <a:spLocks noGrp="1"/>
          </p:cNvSpPr>
          <p:nvPr>
            <p:ph idx="1"/>
          </p:nvPr>
        </p:nvSpPr>
        <p:spPr>
          <a:xfrm>
            <a:off x="685799" y="1750181"/>
            <a:ext cx="10131425" cy="3649133"/>
          </a:xfrm>
        </p:spPr>
        <p:txBody>
          <a:bodyPr>
            <a:normAutofit fontScale="92500" lnSpcReduction="10000"/>
          </a:bodyPr>
          <a:lstStyle/>
          <a:p>
            <a:r>
              <a:rPr lang="en-US" sz="2200" dirty="0" smtClean="0"/>
              <a:t>Volunteer participants are a key component of community broadcasting, and thus an important source for understanding the phenomenon.</a:t>
            </a:r>
          </a:p>
          <a:p>
            <a:pPr marL="0" indent="0">
              <a:buNone/>
            </a:pPr>
            <a:r>
              <a:rPr lang="en-US" sz="2200" dirty="0" smtClean="0"/>
              <a:t>        </a:t>
            </a:r>
          </a:p>
          <a:p>
            <a:pPr marL="0" indent="0">
              <a:buNone/>
            </a:pPr>
            <a:r>
              <a:rPr lang="en-US" sz="2200" dirty="0" smtClean="0"/>
              <a:t> - </a:t>
            </a:r>
            <a:r>
              <a:rPr lang="en-US" sz="2200" b="1" dirty="0" smtClean="0"/>
              <a:t>Question #1: </a:t>
            </a:r>
            <a:r>
              <a:rPr lang="en-US" sz="2200" b="1" i="1" dirty="0" smtClean="0"/>
              <a:t>“What values of community broadcasting are important?”</a:t>
            </a:r>
          </a:p>
          <a:p>
            <a:endParaRPr lang="en-US" sz="2200" dirty="0"/>
          </a:p>
          <a:p>
            <a:r>
              <a:rPr lang="en-US" sz="2200" dirty="0" smtClean="0"/>
              <a:t>Media policy is recognized as a major factor in the efficacy of community broadcasting, so evaluating policy can be a useful tool. </a:t>
            </a:r>
          </a:p>
          <a:p>
            <a:pPr marL="0" indent="0">
              <a:spcAft>
                <a:spcPts val="400"/>
              </a:spcAft>
              <a:buNone/>
            </a:pPr>
            <a:r>
              <a:rPr lang="en-US" sz="2200" dirty="0" smtClean="0"/>
              <a:t>      </a:t>
            </a:r>
            <a:r>
              <a:rPr lang="en-US" sz="2000" dirty="0" smtClean="0"/>
              <a:t> </a:t>
            </a:r>
            <a:r>
              <a:rPr lang="en-US" sz="2200" dirty="0" smtClean="0"/>
              <a:t>  </a:t>
            </a:r>
            <a:r>
              <a:rPr lang="en-US" sz="2200" b="1" dirty="0" smtClean="0"/>
              <a:t> </a:t>
            </a:r>
          </a:p>
          <a:p>
            <a:pPr marL="0" indent="0">
              <a:spcAft>
                <a:spcPts val="400"/>
              </a:spcAft>
              <a:buNone/>
            </a:pPr>
            <a:r>
              <a:rPr lang="en-US" sz="2200" b="1" dirty="0" smtClean="0"/>
              <a:t>- Question #2: </a:t>
            </a:r>
            <a:r>
              <a:rPr lang="en-US" sz="2200" b="1" i="1" dirty="0" smtClean="0"/>
              <a:t>“To what extent do media policies in Austria and the Czech  </a:t>
            </a:r>
          </a:p>
          <a:p>
            <a:pPr marL="0" indent="0">
              <a:spcAft>
                <a:spcPts val="400"/>
              </a:spcAft>
              <a:buNone/>
            </a:pPr>
            <a:r>
              <a:rPr lang="en-US" sz="2200" b="1" i="1" dirty="0"/>
              <a:t> </a:t>
            </a:r>
            <a:r>
              <a:rPr lang="en-US" sz="2200" b="1" i="1" dirty="0" smtClean="0"/>
              <a:t>                                     Republic align with participants’ values?</a:t>
            </a:r>
            <a:endParaRPr lang="en-US" sz="2200" b="1" i="1" dirty="0"/>
          </a:p>
        </p:txBody>
      </p:sp>
    </p:spTree>
    <p:extLst>
      <p:ext uri="{BB962C8B-B14F-4D97-AF65-F5344CB8AC3E}">
        <p14:creationId xmlns:p14="http://schemas.microsoft.com/office/powerpoint/2010/main" val="896395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96163"/>
            <a:ext cx="10131425" cy="1456267"/>
          </a:xfrm>
        </p:spPr>
        <p:txBody>
          <a:bodyPr/>
          <a:lstStyle/>
          <a:p>
            <a:r>
              <a:rPr lang="en-US" b="1" dirty="0" smtClean="0"/>
              <a:t>Conclusions: Values</a:t>
            </a:r>
            <a:endParaRPr lang="en-US" b="1" dirty="0"/>
          </a:p>
        </p:txBody>
      </p:sp>
      <p:sp>
        <p:nvSpPr>
          <p:cNvPr id="3" name="Content Placeholder 2"/>
          <p:cNvSpPr>
            <a:spLocks noGrp="1"/>
          </p:cNvSpPr>
          <p:nvPr>
            <p:ph idx="1"/>
          </p:nvPr>
        </p:nvSpPr>
        <p:spPr>
          <a:xfrm>
            <a:off x="685799" y="1741494"/>
            <a:ext cx="10131425" cy="5116506"/>
          </a:xfrm>
        </p:spPr>
        <p:txBody>
          <a:bodyPr/>
          <a:lstStyle/>
          <a:p>
            <a:r>
              <a:rPr lang="en-US" sz="2200" b="1" i="1" dirty="0" smtClean="0"/>
              <a:t>Findings emphasize the overall importance participants place on the role of community broadcasting as a unique and legitimate space for communicative action.</a:t>
            </a:r>
          </a:p>
          <a:p>
            <a:r>
              <a:rPr lang="en-US" sz="2200" b="1" i="1" dirty="0" smtClean="0"/>
              <a:t>Findings support theoretical approaches that contend community broadcasters supplement mainstream media content, seek to provide accurate representations, and resist dominant paradigms.</a:t>
            </a:r>
          </a:p>
          <a:p>
            <a:r>
              <a:rPr lang="en-US" sz="2200" b="1" i="1" dirty="0"/>
              <a:t>Low scores for some </a:t>
            </a:r>
            <a:r>
              <a:rPr lang="en-US" sz="2200" b="1" i="1" dirty="0" smtClean="0"/>
              <a:t>values </a:t>
            </a:r>
            <a:r>
              <a:rPr lang="en-US" sz="2200" b="1" i="1" dirty="0"/>
              <a:t>perhaps reflect the respective societal </a:t>
            </a:r>
            <a:r>
              <a:rPr lang="en-US" sz="2200" b="1" i="1" dirty="0" smtClean="0"/>
              <a:t>paradigm in each subject nation, </a:t>
            </a:r>
            <a:r>
              <a:rPr lang="en-US" sz="2200" b="1" i="1" dirty="0"/>
              <a:t>but also </a:t>
            </a:r>
            <a:r>
              <a:rPr lang="en-US" sz="2200" b="1" i="1" dirty="0" smtClean="0"/>
              <a:t>inform the body of knowledge about community broadcasting, and suggest </a:t>
            </a:r>
            <a:r>
              <a:rPr lang="en-US" sz="2200" b="1" i="1" dirty="0"/>
              <a:t>the need for further research to better understand the views of participants</a:t>
            </a:r>
            <a:r>
              <a:rPr lang="en-US" sz="2200" b="1" i="1" dirty="0" smtClean="0"/>
              <a:t>.</a:t>
            </a:r>
          </a:p>
          <a:p>
            <a:r>
              <a:rPr lang="en-US" sz="2200" b="1" i="1" dirty="0"/>
              <a:t>The issue of gender balance </a:t>
            </a:r>
            <a:r>
              <a:rPr lang="en-US" sz="2200" b="1" i="1" dirty="0" smtClean="0"/>
              <a:t>is </a:t>
            </a:r>
            <a:r>
              <a:rPr lang="en-US" sz="2200" b="1" i="1" dirty="0"/>
              <a:t>highlighted by the fractured composition of support, and the conspicuous absence of the term from both policy documents</a:t>
            </a:r>
            <a:r>
              <a:rPr lang="en-US" sz="2200" b="1" i="1" dirty="0" smtClean="0"/>
              <a:t>.</a:t>
            </a:r>
          </a:p>
          <a:p>
            <a:endParaRPr lang="en-US" sz="2000" dirty="0"/>
          </a:p>
          <a:p>
            <a:endParaRPr lang="en-US" dirty="0"/>
          </a:p>
        </p:txBody>
      </p:sp>
    </p:spTree>
    <p:extLst>
      <p:ext uri="{BB962C8B-B14F-4D97-AF65-F5344CB8AC3E}">
        <p14:creationId xmlns:p14="http://schemas.microsoft.com/office/powerpoint/2010/main" val="688803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588"/>
            <a:ext cx="10131425" cy="1456267"/>
          </a:xfrm>
        </p:spPr>
        <p:txBody>
          <a:bodyPr/>
          <a:lstStyle/>
          <a:p>
            <a:r>
              <a:rPr lang="en-US" b="1" dirty="0" smtClean="0"/>
              <a:t>Conclusions: Policy Alignment</a:t>
            </a:r>
            <a:endParaRPr lang="en-US" b="1" dirty="0"/>
          </a:p>
        </p:txBody>
      </p:sp>
      <p:sp>
        <p:nvSpPr>
          <p:cNvPr id="3" name="Content Placeholder 2"/>
          <p:cNvSpPr>
            <a:spLocks noGrp="1"/>
          </p:cNvSpPr>
          <p:nvPr>
            <p:ph idx="1"/>
          </p:nvPr>
        </p:nvSpPr>
        <p:spPr>
          <a:xfrm>
            <a:off x="685800" y="1590855"/>
            <a:ext cx="10131425" cy="4512623"/>
          </a:xfrm>
        </p:spPr>
        <p:txBody>
          <a:bodyPr>
            <a:normAutofit lnSpcReduction="10000"/>
          </a:bodyPr>
          <a:lstStyle/>
          <a:p>
            <a:r>
              <a:rPr lang="en-US" sz="2400" dirty="0" smtClean="0"/>
              <a:t>Austria </a:t>
            </a:r>
          </a:p>
          <a:p>
            <a:r>
              <a:rPr lang="en-US" sz="2200" b="1" i="1" dirty="0" smtClean="0"/>
              <a:t>The policy document “Funding Guidelines for Non-Commercial Broadcasting” is well-aligned with the views of Austrian survey participants, suggesting an endorsement of the collaborative process by which it was enacted, and informing the body of knowledge about best practices in policy development.</a:t>
            </a:r>
            <a:endParaRPr lang="en-US" sz="2200" b="1" i="1" dirty="0"/>
          </a:p>
          <a:p>
            <a:endParaRPr lang="en-US" dirty="0" smtClean="0"/>
          </a:p>
          <a:p>
            <a:r>
              <a:rPr lang="en-US" sz="2400" dirty="0" smtClean="0"/>
              <a:t>Czech Republic</a:t>
            </a:r>
          </a:p>
          <a:p>
            <a:r>
              <a:rPr lang="en-US" sz="2000" b="1" i="1" dirty="0" smtClean="0"/>
              <a:t>The ”Proposed Community Broadcasting Policy and Plan for the Czech Republic” exhibits a positive, yet mixed, picture of alignment with the views of Czech survey participants. This suggests its adequacy as a foundation for community broadcasting legislation, and informs the discourse regarding establishment of a legitimate ”third pillar” community broadcasting sector.</a:t>
            </a:r>
            <a:endParaRPr lang="en-US" sz="2000" b="1" i="1" dirty="0"/>
          </a:p>
          <a:p>
            <a:endParaRPr lang="en-US" dirty="0"/>
          </a:p>
        </p:txBody>
      </p:sp>
    </p:spTree>
    <p:extLst>
      <p:ext uri="{BB962C8B-B14F-4D97-AF65-F5344CB8AC3E}">
        <p14:creationId xmlns:p14="http://schemas.microsoft.com/office/powerpoint/2010/main" val="1271868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746553"/>
            <a:ext cx="7197726" cy="2421464"/>
          </a:xfrm>
        </p:spPr>
        <p:txBody>
          <a:bodyPr>
            <a:noAutofit/>
          </a:bodyPr>
          <a:lstStyle/>
          <a:p>
            <a:pPr algn="ctr"/>
            <a:r>
              <a:rPr lang="en-US" sz="3600" b="1" dirty="0" smtClean="0"/>
              <a:t/>
            </a:r>
            <a:br>
              <a:rPr lang="en-US" sz="3600" b="1" dirty="0" smtClean="0"/>
            </a:br>
            <a:r>
              <a:rPr lang="en-US" sz="3600" b="1" dirty="0" smtClean="0"/>
              <a:t>Publics, Participants and Policies: Examining </a:t>
            </a:r>
            <a:r>
              <a:rPr lang="en-US" sz="3600" b="1" dirty="0"/>
              <a:t>Community Broadcasting in Austria and the Czech </a:t>
            </a:r>
            <a:r>
              <a:rPr lang="en-US" sz="3600" b="1" dirty="0" smtClean="0"/>
              <a:t>Republic</a:t>
            </a:r>
            <a:endParaRPr lang="en-US" sz="3600" b="1"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smtClean="0"/>
              <a:t>Henry G. Loeser</a:t>
            </a:r>
          </a:p>
          <a:p>
            <a:r>
              <a:rPr lang="en-US" dirty="0" smtClean="0"/>
              <a:t>Masaryk University</a:t>
            </a:r>
          </a:p>
          <a:p>
            <a:r>
              <a:rPr lang="en-US" dirty="0" smtClean="0"/>
              <a:t>hloeser@radioexpert.org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5" y="555172"/>
            <a:ext cx="1883228" cy="1883228"/>
          </a:xfrm>
          <a:prstGeom prst="rect">
            <a:avLst/>
          </a:prstGeom>
        </p:spPr>
      </p:pic>
    </p:spTree>
    <p:extLst>
      <p:ext uri="{BB962C8B-B14F-4D97-AF65-F5344CB8AC3E}">
        <p14:creationId xmlns:p14="http://schemas.microsoft.com/office/powerpoint/2010/main" val="63181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5019"/>
            <a:ext cx="10131425" cy="1456267"/>
          </a:xfrm>
        </p:spPr>
        <p:txBody>
          <a:bodyPr/>
          <a:lstStyle/>
          <a:p>
            <a:r>
              <a:rPr lang="en-US" b="1" dirty="0" smtClean="0"/>
              <a:t>Research Project Summary</a:t>
            </a:r>
            <a:endParaRPr lang="en-US" b="1" dirty="0"/>
          </a:p>
        </p:txBody>
      </p:sp>
      <p:sp>
        <p:nvSpPr>
          <p:cNvPr id="3" name="Content Placeholder 2"/>
          <p:cNvSpPr>
            <a:spLocks noGrp="1"/>
          </p:cNvSpPr>
          <p:nvPr>
            <p:ph idx="1"/>
          </p:nvPr>
        </p:nvSpPr>
        <p:spPr>
          <a:xfrm>
            <a:off x="685801" y="1650670"/>
            <a:ext cx="10131425" cy="4717473"/>
          </a:xfrm>
        </p:spPr>
        <p:txBody>
          <a:bodyPr>
            <a:normAutofit/>
          </a:bodyPr>
          <a:lstStyle/>
          <a:p>
            <a:pPr>
              <a:lnSpc>
                <a:spcPct val="110000"/>
              </a:lnSpc>
            </a:pPr>
            <a:r>
              <a:rPr lang="en-US" sz="2200" dirty="0" smtClean="0"/>
              <a:t>Online surveys by volunteer participants in Austria (n=340) and the Czech Republic (n=85):</a:t>
            </a:r>
          </a:p>
          <a:p>
            <a:pPr marL="0" indent="0">
              <a:lnSpc>
                <a:spcPct val="110000"/>
              </a:lnSpc>
              <a:buNone/>
            </a:pPr>
            <a:r>
              <a:rPr lang="en-US" sz="2200" b="1" i="1" dirty="0" smtClean="0"/>
              <a:t>         - Measure the importance of community broadcasting values</a:t>
            </a:r>
          </a:p>
          <a:p>
            <a:pPr marL="0" indent="0">
              <a:lnSpc>
                <a:spcPct val="110000"/>
              </a:lnSpc>
              <a:buNone/>
            </a:pPr>
            <a:r>
              <a:rPr lang="en-US" sz="2200" b="1" i="1" dirty="0" smtClean="0"/>
              <a:t>         - Evaluate alignment of community broadcasting policy</a:t>
            </a:r>
          </a:p>
          <a:p>
            <a:pPr marL="0" indent="0">
              <a:lnSpc>
                <a:spcPct val="110000"/>
              </a:lnSpc>
              <a:buNone/>
            </a:pPr>
            <a:endParaRPr lang="en-US" sz="2200" b="1" i="1" dirty="0" smtClean="0"/>
          </a:p>
          <a:p>
            <a:pPr>
              <a:lnSpc>
                <a:spcPct val="110000"/>
              </a:lnSpc>
            </a:pPr>
            <a:r>
              <a:rPr lang="en-US" sz="2200" dirty="0" smtClean="0"/>
              <a:t>Findings reveal that surveyed participants in Austria and the Czech Republic consider most (but not all) widely-recognized values of community broadcasting as important.</a:t>
            </a:r>
          </a:p>
          <a:p>
            <a:pPr>
              <a:lnSpc>
                <a:spcPct val="110000"/>
              </a:lnSpc>
            </a:pPr>
            <a:r>
              <a:rPr lang="en-US" sz="2200" dirty="0" smtClean="0"/>
              <a:t>Findings reveal that community broadcasting policy documents from both countries show some elements of positive alignment with surveyed participants’ views.</a:t>
            </a:r>
          </a:p>
          <a:p>
            <a:endParaRPr lang="en-US" dirty="0"/>
          </a:p>
        </p:txBody>
      </p:sp>
    </p:spTree>
    <p:extLst>
      <p:ext uri="{BB962C8B-B14F-4D97-AF65-F5344CB8AC3E}">
        <p14:creationId xmlns:p14="http://schemas.microsoft.com/office/powerpoint/2010/main" val="1222939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Broadcasting </a:t>
            </a:r>
            <a:endParaRPr lang="en-US" b="1" dirty="0"/>
          </a:p>
        </p:txBody>
      </p:sp>
      <p:sp>
        <p:nvSpPr>
          <p:cNvPr id="3" name="Content Placeholder 2"/>
          <p:cNvSpPr>
            <a:spLocks noGrp="1"/>
          </p:cNvSpPr>
          <p:nvPr>
            <p:ph idx="1"/>
          </p:nvPr>
        </p:nvSpPr>
        <p:spPr>
          <a:xfrm>
            <a:off x="685800" y="1868936"/>
            <a:ext cx="10131425" cy="3637258"/>
          </a:xfrm>
        </p:spPr>
        <p:txBody>
          <a:bodyPr>
            <a:normAutofit/>
          </a:bodyPr>
          <a:lstStyle/>
          <a:p>
            <a:r>
              <a:rPr lang="en-US" sz="2400" dirty="0" smtClean="0"/>
              <a:t>Definitions, Descriptions and </a:t>
            </a:r>
            <a:r>
              <a:rPr lang="en-US" sz="2400" dirty="0"/>
              <a:t>V</a:t>
            </a:r>
            <a:r>
              <a:rPr lang="en-US" sz="2400" dirty="0" smtClean="0"/>
              <a:t>alues</a:t>
            </a:r>
          </a:p>
          <a:p>
            <a:pPr marL="0" indent="0">
              <a:buNone/>
            </a:pPr>
            <a:r>
              <a:rPr lang="en-US" sz="2000" dirty="0" smtClean="0"/>
              <a:t>         - IAMCR, Jankowski, </a:t>
            </a:r>
            <a:r>
              <a:rPr lang="en-US" sz="2000" dirty="0"/>
              <a:t>L</a:t>
            </a:r>
            <a:r>
              <a:rPr lang="en-US" sz="2000" dirty="0" smtClean="0"/>
              <a:t>ewis, Howley</a:t>
            </a:r>
          </a:p>
          <a:p>
            <a:pPr marL="0" indent="0">
              <a:buNone/>
            </a:pPr>
            <a:r>
              <a:rPr lang="en-US" sz="2000" dirty="0" smtClean="0"/>
              <a:t>         - Radio &amp; TV orgs, AMARC, CBA, NFCB, CMFE, UNESCO, COE, VFRO</a:t>
            </a:r>
          </a:p>
          <a:p>
            <a:pPr marL="0" indent="0">
              <a:buNone/>
            </a:pPr>
            <a:r>
              <a:rPr lang="en-US" sz="2000" dirty="0" smtClean="0"/>
              <a:t>         - National policy &amp; regulatory texts / guidelines</a:t>
            </a:r>
          </a:p>
          <a:p>
            <a:r>
              <a:rPr lang="en-US" sz="2400" dirty="0" smtClean="0"/>
              <a:t>Worldwide History</a:t>
            </a:r>
          </a:p>
          <a:p>
            <a:pPr marL="0" indent="0">
              <a:buNone/>
            </a:pPr>
            <a:r>
              <a:rPr lang="en-US" sz="2000" dirty="0" smtClean="0"/>
              <a:t>         - The Americas, Australia, Africa, Europe</a:t>
            </a:r>
          </a:p>
        </p:txBody>
      </p:sp>
    </p:spTree>
    <p:extLst>
      <p:ext uri="{BB962C8B-B14F-4D97-AF65-F5344CB8AC3E}">
        <p14:creationId xmlns:p14="http://schemas.microsoft.com/office/powerpoint/2010/main" val="450854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611" y="2141538"/>
            <a:ext cx="5213802" cy="3649662"/>
          </a:xfrm>
        </p:spPr>
      </p:pic>
      <p:sp>
        <p:nvSpPr>
          <p:cNvPr id="5" name="TextBox 4"/>
          <p:cNvSpPr txBox="1"/>
          <p:nvPr/>
        </p:nvSpPr>
        <p:spPr>
          <a:xfrm>
            <a:off x="1828800" y="6137910"/>
            <a:ext cx="6541043" cy="369332"/>
          </a:xfrm>
          <a:prstGeom prst="rect">
            <a:avLst/>
          </a:prstGeom>
          <a:noFill/>
        </p:spPr>
        <p:txBody>
          <a:bodyPr wrap="square" rtlCol="0">
            <a:spAutoFit/>
          </a:bodyPr>
          <a:lstStyle/>
          <a:p>
            <a:r>
              <a:rPr lang="en-US" dirty="0" smtClean="0"/>
              <a:t>14 FM Community Radios;  3 Community Televisions </a:t>
            </a:r>
            <a:endParaRPr lang="en-US" dirty="0"/>
          </a:p>
        </p:txBody>
      </p:sp>
    </p:spTree>
    <p:extLst>
      <p:ext uri="{BB962C8B-B14F-4D97-AF65-F5344CB8AC3E}">
        <p14:creationId xmlns:p14="http://schemas.microsoft.com/office/powerpoint/2010/main" val="45001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Czech Republic</a:t>
            </a:r>
            <a:endParaRPr lang="en-US" dirty="0"/>
          </a:p>
        </p:txBody>
      </p:sp>
      <p:pic>
        <p:nvPicPr>
          <p:cNvPr id="1026" name="Picture 2" descr="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450" y="2141538"/>
            <a:ext cx="5792125" cy="3649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48790" y="6149340"/>
            <a:ext cx="6898785" cy="369332"/>
          </a:xfrm>
          <a:prstGeom prst="rect">
            <a:avLst/>
          </a:prstGeom>
          <a:noFill/>
        </p:spPr>
        <p:txBody>
          <a:bodyPr wrap="square" rtlCol="0">
            <a:spAutoFit/>
          </a:bodyPr>
          <a:lstStyle/>
          <a:p>
            <a:r>
              <a:rPr lang="en-US" dirty="0" smtClean="0"/>
              <a:t>No FM Community Radio / </a:t>
            </a:r>
            <a:r>
              <a:rPr lang="en-US" dirty="0"/>
              <a:t>N</a:t>
            </a:r>
            <a:r>
              <a:rPr lang="en-US" dirty="0" smtClean="0"/>
              <a:t>o Television  (6 online community radios)</a:t>
            </a:r>
            <a:endParaRPr lang="en-US" dirty="0"/>
          </a:p>
        </p:txBody>
      </p:sp>
    </p:spTree>
    <p:extLst>
      <p:ext uri="{BB962C8B-B14F-4D97-AF65-F5344CB8AC3E}">
        <p14:creationId xmlns:p14="http://schemas.microsoft.com/office/powerpoint/2010/main" val="3262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9354"/>
            <a:ext cx="10131425" cy="1456267"/>
          </a:xfrm>
        </p:spPr>
        <p:txBody>
          <a:bodyPr/>
          <a:lstStyle/>
          <a:p>
            <a:r>
              <a:rPr lang="en-US" b="1" dirty="0" smtClean="0"/>
              <a:t>Theory and Literature</a:t>
            </a:r>
            <a:endParaRPr lang="en-US" b="1" dirty="0"/>
          </a:p>
        </p:txBody>
      </p:sp>
      <p:sp>
        <p:nvSpPr>
          <p:cNvPr id="3" name="Content Placeholder 2"/>
          <p:cNvSpPr>
            <a:spLocks noGrp="1"/>
          </p:cNvSpPr>
          <p:nvPr>
            <p:ph idx="1"/>
          </p:nvPr>
        </p:nvSpPr>
        <p:spPr>
          <a:xfrm>
            <a:off x="685800" y="1565125"/>
            <a:ext cx="10131425" cy="4715932"/>
          </a:xfrm>
        </p:spPr>
        <p:txBody>
          <a:bodyPr>
            <a:normAutofit fontScale="92500" lnSpcReduction="20000"/>
          </a:bodyPr>
          <a:lstStyle/>
          <a:p>
            <a:endParaRPr lang="en-US" sz="2400" dirty="0" smtClean="0"/>
          </a:p>
          <a:p>
            <a:r>
              <a:rPr lang="en-US" sz="2600" dirty="0" smtClean="0"/>
              <a:t>Community</a:t>
            </a:r>
          </a:p>
          <a:p>
            <a:pPr>
              <a:lnSpc>
                <a:spcPct val="110000"/>
              </a:lnSpc>
              <a:spcAft>
                <a:spcPts val="400"/>
              </a:spcAft>
              <a:buFont typeface="Arial" charset="0"/>
              <a:buChar char="•"/>
            </a:pPr>
            <a:r>
              <a:rPr lang="en-US" sz="1900" dirty="0" smtClean="0"/>
              <a:t>Toennis</a:t>
            </a:r>
            <a:r>
              <a:rPr lang="en-US" sz="1900" dirty="0"/>
              <a:t>: </a:t>
            </a:r>
            <a:r>
              <a:rPr lang="en-US" sz="1900" dirty="0" smtClean="0"/>
              <a:t>“gemeinschaft” / Williams</a:t>
            </a:r>
            <a:r>
              <a:rPr lang="en-US" sz="1900" dirty="0"/>
              <a:t>: </a:t>
            </a:r>
            <a:r>
              <a:rPr lang="en-US" sz="1900" dirty="0" smtClean="0"/>
              <a:t>“knowable communities” / Deleuze</a:t>
            </a:r>
            <a:r>
              <a:rPr lang="en-US" sz="1900" dirty="0"/>
              <a:t>, La Tour: </a:t>
            </a:r>
            <a:r>
              <a:rPr lang="en-US" sz="1900" dirty="0" smtClean="0"/>
              <a:t>“rhizome effect” / Putnam</a:t>
            </a:r>
            <a:r>
              <a:rPr lang="en-US" sz="1900" dirty="0"/>
              <a:t>: “community networks</a:t>
            </a:r>
            <a:r>
              <a:rPr lang="en-US" sz="1900" dirty="0" smtClean="0"/>
              <a:t>”</a:t>
            </a:r>
          </a:p>
          <a:p>
            <a:endParaRPr lang="en-US" sz="2400" dirty="0" smtClean="0"/>
          </a:p>
          <a:p>
            <a:r>
              <a:rPr lang="en-US" sz="2600" dirty="0" smtClean="0"/>
              <a:t>Civil Society</a:t>
            </a:r>
          </a:p>
          <a:p>
            <a:r>
              <a:rPr lang="en-US" sz="1900" dirty="0"/>
              <a:t>Aristotle: “society apart from family &amp; </a:t>
            </a:r>
            <a:r>
              <a:rPr lang="en-US" sz="1900" dirty="0" smtClean="0"/>
              <a:t>government</a:t>
            </a:r>
            <a:r>
              <a:rPr lang="en-US" sz="1900" dirty="0"/>
              <a:t>” </a:t>
            </a:r>
            <a:r>
              <a:rPr lang="en-US" sz="1900" dirty="0" smtClean="0"/>
              <a:t>/ Hegel: “burgerliche gessellschaft” / Heller: mosaic of identities” / </a:t>
            </a:r>
            <a:r>
              <a:rPr lang="en-US" sz="1900" dirty="0"/>
              <a:t>Habermas: </a:t>
            </a:r>
            <a:r>
              <a:rPr lang="en-US" sz="1900" dirty="0" smtClean="0"/>
              <a:t>“communicative action </a:t>
            </a:r>
            <a:r>
              <a:rPr lang="en-US" sz="1900" dirty="0"/>
              <a:t>in possibility spaces” / </a:t>
            </a:r>
            <a:r>
              <a:rPr lang="en-US" sz="1900" dirty="0" smtClean="0"/>
              <a:t>Bordieau, Giddens</a:t>
            </a:r>
            <a:r>
              <a:rPr lang="en-US" sz="1900" dirty="0"/>
              <a:t>:</a:t>
            </a:r>
            <a:r>
              <a:rPr lang="en-US" sz="1900" dirty="0" smtClean="0"/>
              <a:t> “media </a:t>
            </a:r>
            <a:r>
              <a:rPr lang="en-US" sz="1900" dirty="0"/>
              <a:t>reproduces </a:t>
            </a:r>
            <a:r>
              <a:rPr lang="en-US" sz="1900" dirty="0" smtClean="0"/>
              <a:t>culture in civil society”</a:t>
            </a:r>
          </a:p>
          <a:p>
            <a:endParaRPr lang="en-US" sz="2400" dirty="0" smtClean="0"/>
          </a:p>
          <a:p>
            <a:r>
              <a:rPr lang="en-US" sz="2600" dirty="0" smtClean="0"/>
              <a:t>The Public Sphere</a:t>
            </a:r>
          </a:p>
          <a:p>
            <a:r>
              <a:rPr lang="en-US" sz="1900" dirty="0" smtClean="0"/>
              <a:t>Habermas</a:t>
            </a:r>
            <a:r>
              <a:rPr lang="en-US" sz="1900" dirty="0"/>
              <a:t>: </a:t>
            </a:r>
            <a:r>
              <a:rPr lang="en-US" sz="1900" dirty="0" smtClean="0"/>
              <a:t>“forum </a:t>
            </a:r>
            <a:r>
              <a:rPr lang="en-US" sz="1900" dirty="0"/>
              <a:t>for culture and </a:t>
            </a:r>
            <a:r>
              <a:rPr lang="en-US" sz="1900" dirty="0" smtClean="0"/>
              <a:t>politics co-opted” </a:t>
            </a:r>
            <a:r>
              <a:rPr lang="en-US" sz="1900" dirty="0"/>
              <a:t>/ </a:t>
            </a:r>
            <a:r>
              <a:rPr lang="en-US" sz="1900" dirty="0" smtClean="0"/>
              <a:t>Edwards: “multiple public spheres” / Fraser: “issues of class &amp; gender” / Foucalt</a:t>
            </a:r>
            <a:r>
              <a:rPr lang="en-US" sz="1900" dirty="0"/>
              <a:t>: </a:t>
            </a:r>
            <a:r>
              <a:rPr lang="en-US" sz="1900" dirty="0" smtClean="0"/>
              <a:t>“multidirectional </a:t>
            </a:r>
            <a:r>
              <a:rPr lang="en-US" sz="1900" dirty="0"/>
              <a:t>power generation from </a:t>
            </a:r>
            <a:r>
              <a:rPr lang="en-US" sz="1900" dirty="0" smtClean="0"/>
              <a:t>discourse” / Herbst: “mobilize political resources”</a:t>
            </a:r>
            <a:endParaRPr lang="en-US" sz="1900" dirty="0"/>
          </a:p>
          <a:p>
            <a:endParaRPr lang="en-US" sz="2400" dirty="0" smtClean="0"/>
          </a:p>
          <a:p>
            <a:endParaRPr lang="en-US" sz="2400" dirty="0" smtClean="0"/>
          </a:p>
        </p:txBody>
      </p:sp>
    </p:spTree>
    <p:extLst>
      <p:ext uri="{BB962C8B-B14F-4D97-AF65-F5344CB8AC3E}">
        <p14:creationId xmlns:p14="http://schemas.microsoft.com/office/powerpoint/2010/main" val="1088883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489856"/>
            <a:ext cx="10131425" cy="1456267"/>
          </a:xfrm>
        </p:spPr>
        <p:txBody>
          <a:bodyPr>
            <a:normAutofit fontScale="90000"/>
          </a:bodyPr>
          <a:lstStyle/>
          <a:p>
            <a:r>
              <a:rPr lang="en-US" sz="4000" dirty="0" smtClean="0"/>
              <a:t>Theory and Literature</a:t>
            </a:r>
            <a:r>
              <a:rPr lang="en-US" sz="3400" dirty="0" smtClean="0"/>
              <a:t/>
            </a:r>
            <a:br>
              <a:rPr lang="en-US" sz="3400" dirty="0" smtClean="0"/>
            </a:br>
            <a:r>
              <a:rPr lang="en-US" sz="3400" dirty="0" smtClean="0"/>
              <a:t> </a:t>
            </a:r>
            <a:br>
              <a:rPr lang="en-US" sz="3400" dirty="0" smtClean="0"/>
            </a:br>
            <a:r>
              <a:rPr lang="en-US" sz="2800" dirty="0" smtClean="0">
                <a:latin typeface="+mn-lt"/>
              </a:rPr>
              <a:t>Community Broadcasting</a:t>
            </a:r>
            <a:endParaRPr lang="en-US" sz="2800" dirty="0">
              <a:latin typeface="+mn-lt"/>
            </a:endParaRPr>
          </a:p>
        </p:txBody>
      </p:sp>
      <p:sp>
        <p:nvSpPr>
          <p:cNvPr id="3" name="Content Placeholder 2"/>
          <p:cNvSpPr>
            <a:spLocks noGrp="1"/>
          </p:cNvSpPr>
          <p:nvPr>
            <p:ph idx="1"/>
          </p:nvPr>
        </p:nvSpPr>
        <p:spPr>
          <a:xfrm>
            <a:off x="772887" y="2838753"/>
            <a:ext cx="10131425" cy="3649133"/>
          </a:xfrm>
        </p:spPr>
        <p:txBody>
          <a:bodyPr>
            <a:normAutofit lnSpcReduction="10000"/>
          </a:bodyPr>
          <a:lstStyle/>
          <a:p>
            <a:r>
              <a:rPr lang="en-US" sz="2400" dirty="0" smtClean="0"/>
              <a:t>Publics</a:t>
            </a:r>
          </a:p>
          <a:p>
            <a:r>
              <a:rPr lang="en-US" dirty="0" smtClean="0"/>
              <a:t>Ibrahim</a:t>
            </a:r>
            <a:r>
              <a:rPr lang="en-US" dirty="0"/>
              <a:t>: “90% community” / Carpentier et al: “Rhizome effect within/without civil society” / Herman &amp; Chomsky: “vs. dominant media” </a:t>
            </a:r>
            <a:endParaRPr lang="en-US" dirty="0" smtClean="0"/>
          </a:p>
          <a:p>
            <a:r>
              <a:rPr lang="en-US" sz="2400" dirty="0" smtClean="0"/>
              <a:t>Participation</a:t>
            </a:r>
          </a:p>
          <a:p>
            <a:r>
              <a:rPr lang="en-US" dirty="0" smtClean="0"/>
              <a:t>Melucci: “as actor and member” / Lewis: “access” / Carey: “defines social roles” / Rodriguez: “promotes democratic ideals” / Carpentier: “</a:t>
            </a:r>
            <a:r>
              <a:rPr lang="en-US" dirty="0"/>
              <a:t>supplement mainstream media content, seek to provide accurate representations, and resist dominant </a:t>
            </a:r>
            <a:r>
              <a:rPr lang="en-US" dirty="0" smtClean="0"/>
              <a:t>paradigms”</a:t>
            </a:r>
          </a:p>
          <a:p>
            <a:r>
              <a:rPr lang="en-US" sz="2400" dirty="0" smtClean="0"/>
              <a:t>Policy</a:t>
            </a:r>
          </a:p>
          <a:p>
            <a:r>
              <a:rPr lang="en-US" dirty="0" smtClean="0"/>
              <a:t>Buckley: “has a profound effect” “should be developed in consultation with civil society” / Hallin &amp; Mancini: product of larger political paradigm” / EPRA: “community media are essential to pluralism”</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9196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3633"/>
            <a:ext cx="10131425" cy="1456267"/>
          </a:xfrm>
        </p:spPr>
        <p:txBody>
          <a:bodyPr/>
          <a:lstStyle/>
          <a:p>
            <a:r>
              <a:rPr lang="en-US" dirty="0" smtClean="0"/>
              <a:t>Methods: Text analysis</a:t>
            </a:r>
            <a:endParaRPr lang="en-US" dirty="0"/>
          </a:p>
        </p:txBody>
      </p:sp>
      <p:sp>
        <p:nvSpPr>
          <p:cNvPr id="3" name="Content Placeholder 2"/>
          <p:cNvSpPr>
            <a:spLocks noGrp="1"/>
          </p:cNvSpPr>
          <p:nvPr>
            <p:ph idx="1"/>
          </p:nvPr>
        </p:nvSpPr>
        <p:spPr/>
        <p:txBody>
          <a:bodyPr>
            <a:normAutofit/>
          </a:bodyPr>
          <a:lstStyle/>
          <a:p>
            <a:r>
              <a:rPr lang="en-US" sz="2400" b="1" dirty="0" smtClean="0"/>
              <a:t>Austria</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433" y="1739900"/>
            <a:ext cx="6602258" cy="4622858"/>
          </a:xfrm>
          <a:prstGeom prst="rect">
            <a:avLst/>
          </a:prstGeom>
        </p:spPr>
      </p:pic>
    </p:spTree>
    <p:extLst>
      <p:ext uri="{BB962C8B-B14F-4D97-AF65-F5344CB8AC3E}">
        <p14:creationId xmlns:p14="http://schemas.microsoft.com/office/powerpoint/2010/main" val="2763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677</TotalTime>
  <Words>1067</Words>
  <Application>Microsoft Macintosh PowerPoint</Application>
  <PresentationFormat>Widescreen</PresentationFormat>
  <Paragraphs>118</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Arial</vt:lpstr>
      <vt:lpstr>Celestial</vt:lpstr>
      <vt:lpstr> Publics, Participants and Policies: Examining Community Broadcasting in Austria and the Czech Republic</vt:lpstr>
      <vt:lpstr>Aims and Questions</vt:lpstr>
      <vt:lpstr>Research Project Summary</vt:lpstr>
      <vt:lpstr>Community Broadcasting </vt:lpstr>
      <vt:lpstr>Austria</vt:lpstr>
      <vt:lpstr>Czech Republic</vt:lpstr>
      <vt:lpstr>Theory and Literature</vt:lpstr>
      <vt:lpstr>Theory and Literature   Community Broadcasting</vt:lpstr>
      <vt:lpstr>Methods: Text analysis</vt:lpstr>
      <vt:lpstr>Methods: Text Analysis</vt:lpstr>
      <vt:lpstr>Methods: Population and sample</vt:lpstr>
      <vt:lpstr>Methods: Survey Instrument </vt:lpstr>
      <vt:lpstr>Methods: Data analysis</vt:lpstr>
      <vt:lpstr>Findings: Demographics</vt:lpstr>
      <vt:lpstr>Findings: Values (Austria)</vt:lpstr>
      <vt:lpstr>Findings: Values (Czech Republic)</vt:lpstr>
      <vt:lpstr>Findings: Policy Alignment (Austria)</vt:lpstr>
      <vt:lpstr>Findings: Policy Alignment (Czech republic)</vt:lpstr>
      <vt:lpstr>Conclusions: Publics and Participants</vt:lpstr>
      <vt:lpstr>Conclusions: Values</vt:lpstr>
      <vt:lpstr>Conclusions: Policy Alignment</vt:lpstr>
      <vt:lpstr> Publics, Participants and Policies: Examining Community Broadcasting in Austria and the Czech Republic</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Publics, Participants and Policies: Examining Community Broadcasting in Austria and the Czech Republic</dc:title>
  <dc:creator>David Humpolík</dc:creator>
  <cp:lastModifiedBy>David Humpolík</cp:lastModifiedBy>
  <cp:revision>72</cp:revision>
  <dcterms:created xsi:type="dcterms:W3CDTF">2016-06-07T08:56:49Z</dcterms:created>
  <dcterms:modified xsi:type="dcterms:W3CDTF">2017-10-04T08:25:58Z</dcterms:modified>
</cp:coreProperties>
</file>