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472" r:id="rId4"/>
    <p:sldId id="473" r:id="rId5"/>
    <p:sldId id="371" r:id="rId6"/>
    <p:sldId id="374" r:id="rId7"/>
    <p:sldId id="375" r:id="rId8"/>
    <p:sldId id="460" r:id="rId9"/>
    <p:sldId id="471" r:id="rId10"/>
    <p:sldId id="377" r:id="rId11"/>
    <p:sldId id="407" r:id="rId12"/>
    <p:sldId id="452" r:id="rId13"/>
    <p:sldId id="461" r:id="rId14"/>
    <p:sldId id="453" r:id="rId15"/>
    <p:sldId id="454" r:id="rId16"/>
    <p:sldId id="463" r:id="rId17"/>
    <p:sldId id="464" r:id="rId18"/>
    <p:sldId id="465" r:id="rId19"/>
    <p:sldId id="466" r:id="rId20"/>
    <p:sldId id="469" r:id="rId21"/>
    <p:sldId id="470" r:id="rId22"/>
    <p:sldId id="455" r:id="rId23"/>
    <p:sldId id="456" r:id="rId24"/>
    <p:sldId id="467" r:id="rId25"/>
    <p:sldId id="458" r:id="rId26"/>
    <p:sldId id="403" r:id="rId27"/>
    <p:sldId id="474" r:id="rId28"/>
    <p:sldId id="475" r:id="rId29"/>
    <p:sldId id="476" r:id="rId30"/>
    <p:sldId id="477" r:id="rId31"/>
    <p:sldId id="478" r:id="rId32"/>
    <p:sldId id="468" r:id="rId33"/>
    <p:sldId id="479" r:id="rId34"/>
    <p:sldId id="480" r:id="rId35"/>
    <p:sldId id="481" r:id="rId36"/>
    <p:sldId id="4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151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835775765464663E-2"/>
          <c:y val="8.2763076496263785E-2"/>
          <c:w val="0.95712212993734747"/>
          <c:h val="0.65186303036678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List1!$J$3</c:f>
              <c:strCache>
                <c:ptCount val="1"/>
                <c:pt idx="0">
                  <c:v>I was happy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List1!$K$3</c:f>
              <c:numCache>
                <c:formatCode>###0.0</c:formatCode>
                <c:ptCount val="1"/>
                <c:pt idx="0">
                  <c:v>77.829842948255205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F-4EF7-B3F8-46B3847EC6C7}"/>
            </c:ext>
          </c:extLst>
        </c:ser>
        <c:ser>
          <c:idx val="1"/>
          <c:order val="1"/>
          <c:tx>
            <c:strRef>
              <c:f>List1!$J$4</c:f>
              <c:strCache>
                <c:ptCount val="1"/>
                <c:pt idx="0">
                  <c:v>I was not happy or upset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List1!$K$4</c:f>
              <c:numCache>
                <c:formatCode>###0.0</c:formatCode>
                <c:ptCount val="1"/>
                <c:pt idx="0">
                  <c:v>11.020358471156461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F-4EF7-B3F8-46B3847EC6C7}"/>
            </c:ext>
          </c:extLst>
        </c:ser>
        <c:ser>
          <c:idx val="2"/>
          <c:order val="2"/>
          <c:tx>
            <c:strRef>
              <c:f>List1!$J$5</c:f>
              <c:strCache>
                <c:ptCount val="1"/>
                <c:pt idx="0">
                  <c:v>I was a little upset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List1!$K$5</c:f>
              <c:numCache>
                <c:formatCode>###0.0</c:formatCode>
                <c:ptCount val="1"/>
                <c:pt idx="0">
                  <c:v>9.706120518573071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F-4EF7-B3F8-46B3847EC6C7}"/>
            </c:ext>
          </c:extLst>
        </c:ser>
        <c:ser>
          <c:idx val="3"/>
          <c:order val="3"/>
          <c:tx>
            <c:strRef>
              <c:f>List1!$J$6</c:f>
              <c:strCache>
                <c:ptCount val="1"/>
                <c:pt idx="0">
                  <c:v>I was fairly upset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27732557800541E-16"/>
                  <c:y val="-0.19277108433734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0F-4EF7-B3F8-46B3847EC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List1!$K$6</c:f>
              <c:numCache>
                <c:formatCode>####.0</c:formatCode>
                <c:ptCount val="1"/>
                <c:pt idx="0">
                  <c:v>0.60602029601288943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0F-4EF7-B3F8-46B3847EC6C7}"/>
            </c:ext>
          </c:extLst>
        </c:ser>
        <c:ser>
          <c:idx val="4"/>
          <c:order val="4"/>
          <c:tx>
            <c:strRef>
              <c:f>List1!$J$7</c:f>
              <c:strCache>
                <c:ptCount val="1"/>
                <c:pt idx="0">
                  <c:v>I was very upset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84987277353689E-2"/>
                  <c:y val="3.2128514056224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0F-4EF7-B3F8-46B3847EC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List1!$K$7</c:f>
              <c:numCache>
                <c:formatCode>####.0</c:formatCode>
                <c:ptCount val="1"/>
                <c:pt idx="0">
                  <c:v>0.83765776600237507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0F-4EF7-B3F8-46B3847EC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102112"/>
        <c:axId val="341518032"/>
      </c:barChart>
      <c:catAx>
        <c:axId val="36010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518032"/>
        <c:crosses val="autoZero"/>
        <c:auto val="1"/>
        <c:lblAlgn val="ctr"/>
        <c:lblOffset val="100"/>
        <c:noMultiLvlLbl val="0"/>
      </c:catAx>
      <c:valAx>
        <c:axId val="34151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01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835775765464663E-2"/>
          <c:y val="8.2763076496263785E-2"/>
          <c:w val="0.95712212993734747"/>
          <c:h val="0.65186303036678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List1!$J$3</c:f>
              <c:strCache>
                <c:ptCount val="1"/>
                <c:pt idx="0">
                  <c:v>I was happy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List1!$K$3</c:f>
              <c:numCache>
                <c:formatCode>###0.0</c:formatCode>
                <c:ptCount val="1"/>
                <c:pt idx="0">
                  <c:v>77.829842948255205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F-4EF7-B3F8-46B3847EC6C7}"/>
            </c:ext>
          </c:extLst>
        </c:ser>
        <c:ser>
          <c:idx val="1"/>
          <c:order val="1"/>
          <c:tx>
            <c:strRef>
              <c:f>List1!$J$4</c:f>
              <c:strCache>
                <c:ptCount val="1"/>
                <c:pt idx="0">
                  <c:v>I was not happy or upset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List1!$K$4</c:f>
              <c:numCache>
                <c:formatCode>###0.0</c:formatCode>
                <c:ptCount val="1"/>
                <c:pt idx="0">
                  <c:v>11.020358471156461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F-4EF7-B3F8-46B3847EC6C7}"/>
            </c:ext>
          </c:extLst>
        </c:ser>
        <c:ser>
          <c:idx val="2"/>
          <c:order val="2"/>
          <c:tx>
            <c:strRef>
              <c:f>List1!$J$5</c:f>
              <c:strCache>
                <c:ptCount val="1"/>
                <c:pt idx="0">
                  <c:v>I was a little upset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List1!$K$5</c:f>
              <c:numCache>
                <c:formatCode>###0.0</c:formatCode>
                <c:ptCount val="1"/>
                <c:pt idx="0">
                  <c:v>9.706120518573071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F-4EF7-B3F8-46B3847EC6C7}"/>
            </c:ext>
          </c:extLst>
        </c:ser>
        <c:ser>
          <c:idx val="3"/>
          <c:order val="3"/>
          <c:tx>
            <c:strRef>
              <c:f>List1!$J$6</c:f>
              <c:strCache>
                <c:ptCount val="1"/>
                <c:pt idx="0">
                  <c:v>I was fairly upset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27732557800541E-16"/>
                  <c:y val="-0.19277108433734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0F-4EF7-B3F8-46B3847EC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List1!$K$6</c:f>
              <c:numCache>
                <c:formatCode>####.0</c:formatCode>
                <c:ptCount val="1"/>
                <c:pt idx="0">
                  <c:v>0.60602029601288943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0F-4EF7-B3F8-46B3847EC6C7}"/>
            </c:ext>
          </c:extLst>
        </c:ser>
        <c:ser>
          <c:idx val="4"/>
          <c:order val="4"/>
          <c:tx>
            <c:strRef>
              <c:f>List1!$J$7</c:f>
              <c:strCache>
                <c:ptCount val="1"/>
                <c:pt idx="0">
                  <c:v>I was very upset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84987277353689E-2"/>
                  <c:y val="3.2128514056224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0F-4EF7-B3F8-46B3847EC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List1!$K$7</c:f>
              <c:numCache>
                <c:formatCode>####.0</c:formatCode>
                <c:ptCount val="1"/>
                <c:pt idx="0">
                  <c:v>0.83765776600237507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0F-4EF7-B3F8-46B3847EC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102112"/>
        <c:axId val="341518032"/>
      </c:barChart>
      <c:catAx>
        <c:axId val="36010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518032"/>
        <c:crosses val="autoZero"/>
        <c:auto val="1"/>
        <c:lblAlgn val="ctr"/>
        <c:lblOffset val="100"/>
        <c:noMultiLvlLbl val="0"/>
      </c:catAx>
      <c:valAx>
        <c:axId val="34151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01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9940-59E2-4DB1-AA1E-2DFB9DC688CD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D0C0D-BBAF-47FB-88CB-D21A534D6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00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0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4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3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3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2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5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0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7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48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26C9-88E2-4368-8705-5B4F06008A55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78E4-CB32-4354-8783-185BD141E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88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2" Type="http://schemas.openxmlformats.org/officeDocument/2006/relationships/hyperlink" Target="https://www.youtube.com/watch?v=DEllhM2K_-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rtis.muni.cz/media/3137006/eu_kids_online_report_2018_cz_main.pdf" TargetMode="Externa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eanonlinegroomingprojec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F78AB-2901-4371-853F-1C01AA9F9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Riziková komunikace dětí a dospívajících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562CA2-3D8B-4165-8909-07C5B4FF6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ZURn6211</a:t>
            </a:r>
          </a:p>
          <a:p>
            <a:r>
              <a:rPr lang="cs-CZ" dirty="0" smtClean="0"/>
              <a:t>Lenka </a:t>
            </a:r>
            <a:r>
              <a:rPr lang="cs-CZ" dirty="0"/>
              <a:t>Dědková</a:t>
            </a:r>
          </a:p>
        </p:txBody>
      </p:sp>
    </p:spTree>
    <p:extLst>
      <p:ext uri="{BB962C8B-B14F-4D97-AF65-F5344CB8AC3E}">
        <p14:creationId xmlns:p14="http://schemas.microsoft.com/office/powerpoint/2010/main" val="15794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B4B59-FD6E-4F80-9909-0518229C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Nicméně…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D6F78E-CC89-4C26-9290-5B5125AB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584448"/>
          </a:xfrm>
        </p:spPr>
        <p:txBody>
          <a:bodyPr>
            <a:normAutofit/>
          </a:bodyPr>
          <a:lstStyle/>
          <a:p>
            <a:r>
              <a:rPr lang="cs-CZ" dirty="0"/>
              <a:t>… pokud se dětí zeptáme obecněji na to, co je ne internetu pro ně potenciálně nepříjemné, pak častěji zmiňují jiné věci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Polovina dětí popisuje „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(shlížení pornografie, násilného obsahu)</a:t>
            </a:r>
          </a:p>
          <a:p>
            <a:pPr lvl="1"/>
            <a:r>
              <a:rPr lang="cs-CZ" dirty="0"/>
              <a:t>Pětina dětí zmiňuje „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(šikana, </a:t>
            </a:r>
            <a:r>
              <a:rPr lang="cs-CZ" dirty="0" err="1"/>
              <a:t>hacking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14% dětí zmiňuje některý z „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(předstírání, lhaní, setkávání se s lidmi z internetu, sexuální obtěžování)</a:t>
            </a:r>
          </a:p>
          <a:p>
            <a:endParaRPr lang="cs-CZ" dirty="0"/>
          </a:p>
          <a:p>
            <a:r>
              <a:rPr lang="cs-CZ" dirty="0"/>
              <a:t>Samy se totiž s „online predátory“ a podobnými prototypickými darebáky nepotkávají, častěji zažívají jiné negativní situace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2210BA-3FE4-419B-8A5C-DD6D4B743B1A}"/>
              </a:ext>
            </a:extLst>
          </p:cNvPr>
          <p:cNvSpPr txBox="1"/>
          <p:nvPr/>
        </p:nvSpPr>
        <p:spPr>
          <a:xfrm>
            <a:off x="118872" y="6272784"/>
            <a:ext cx="980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Livingstone</a:t>
            </a:r>
            <a:r>
              <a:rPr lang="cs-CZ" sz="1200" dirty="0"/>
              <a:t>, S., </a:t>
            </a:r>
            <a:r>
              <a:rPr lang="cs-CZ" sz="1200" dirty="0" err="1"/>
              <a:t>Kirwil</a:t>
            </a:r>
            <a:r>
              <a:rPr lang="cs-CZ" sz="1200" dirty="0"/>
              <a:t>, L., Ponte, C., &amp; </a:t>
            </a:r>
            <a:r>
              <a:rPr lang="cs-CZ" sz="1200" dirty="0" err="1"/>
              <a:t>Staksrud</a:t>
            </a:r>
            <a:r>
              <a:rPr lang="cs-CZ" sz="1200" dirty="0"/>
              <a:t>, E. (2014) In </a:t>
            </a:r>
            <a:r>
              <a:rPr lang="cs-CZ" sz="1200" dirty="0" err="1"/>
              <a:t>their</a:t>
            </a:r>
            <a:r>
              <a:rPr lang="cs-CZ" sz="1200" dirty="0"/>
              <a:t> </a:t>
            </a:r>
            <a:r>
              <a:rPr lang="cs-CZ" sz="1200" dirty="0" err="1"/>
              <a:t>own</a:t>
            </a:r>
            <a:r>
              <a:rPr lang="cs-CZ" sz="1200" dirty="0"/>
              <a:t> </a:t>
            </a:r>
            <a:r>
              <a:rPr lang="cs-CZ" sz="1200" dirty="0" err="1"/>
              <a:t>words</a:t>
            </a:r>
            <a:r>
              <a:rPr lang="cs-CZ" sz="1200" dirty="0"/>
              <a:t>: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dirty="0" err="1"/>
              <a:t>bothers</a:t>
            </a:r>
            <a:r>
              <a:rPr lang="cs-CZ" sz="1200" dirty="0"/>
              <a:t> </a:t>
            </a:r>
            <a:r>
              <a:rPr lang="cs-CZ" sz="1200" dirty="0" err="1"/>
              <a:t>children</a:t>
            </a:r>
            <a:r>
              <a:rPr lang="cs-CZ" sz="1200" dirty="0"/>
              <a:t> online? </a:t>
            </a:r>
            <a:r>
              <a:rPr lang="cs-CZ" sz="1200" dirty="0" err="1"/>
              <a:t>European</a:t>
            </a:r>
            <a:r>
              <a:rPr lang="cs-CZ" sz="1200" dirty="0"/>
              <a:t> </a:t>
            </a:r>
            <a:r>
              <a:rPr lang="cs-CZ" sz="1200" dirty="0" err="1"/>
              <a:t>Journal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Communication</a:t>
            </a:r>
            <a:r>
              <a:rPr lang="cs-CZ" sz="1200" dirty="0"/>
              <a:t>, 29(3), 271-288. </a:t>
            </a:r>
            <a:r>
              <a:rPr lang="cs-CZ" sz="1200" dirty="0" err="1"/>
              <a:t>doi</a:t>
            </a:r>
            <a:r>
              <a:rPr lang="cs-CZ" sz="1200" dirty="0"/>
              <a:t>: 10.1177/0267323114521045.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5514" y="1179512"/>
            <a:ext cx="3816350" cy="4498975"/>
          </a:xfrm>
        </p:spPr>
        <p:txBody>
          <a:bodyPr/>
          <a:lstStyle/>
          <a:p>
            <a:r>
              <a:rPr lang="cs-CZ" altLang="cs-CZ" dirty="0"/>
              <a:t>11% dětí, které se s někým sešly, řeklo, že setkání bylo „</a:t>
            </a:r>
            <a:r>
              <a:rPr lang="cs-CZ" altLang="cs-CZ" dirty="0" err="1"/>
              <a:t>bothering</a:t>
            </a:r>
            <a:r>
              <a:rPr lang="cs-CZ" altLang="cs-CZ" dirty="0"/>
              <a:t>“</a:t>
            </a:r>
          </a:p>
          <a:p>
            <a:pPr lvl="1"/>
            <a:r>
              <a:rPr lang="cs-CZ" altLang="cs-CZ" dirty="0"/>
              <a:t>Polovina z nich v další otázce na to, jak moc byli „</a:t>
            </a:r>
            <a:r>
              <a:rPr lang="cs-CZ" altLang="cs-CZ" dirty="0" err="1"/>
              <a:t>upset</a:t>
            </a:r>
            <a:r>
              <a:rPr lang="cs-CZ" altLang="cs-CZ" dirty="0"/>
              <a:t>“, odpověděla, že vůbec nebo jen trochu</a:t>
            </a:r>
          </a:p>
          <a:p>
            <a:pPr lvl="1"/>
            <a:r>
              <a:rPr lang="cs-CZ" altLang="cs-CZ" dirty="0"/>
              <a:t>I v rámci negativních setkání byla většina s vrstevníkem nebo člověkem jen o pár let mladším/starším</a:t>
            </a:r>
          </a:p>
          <a:p>
            <a:pPr lvl="1"/>
            <a:endParaRPr lang="cs-CZ" altLang="cs-CZ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altLang="cs-CZ" sz="2200" dirty="0"/>
              <a:t>V jiných výzkumech je podíl negativních zkušeností ještě nižší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76" y="1054292"/>
            <a:ext cx="43926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E7AFBE0-E069-431D-B51E-D6176A02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94" y="6003450"/>
            <a:ext cx="57249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err="1"/>
              <a:t>Livingstone</a:t>
            </a:r>
            <a:r>
              <a:rPr lang="cs-CZ" sz="1400" dirty="0"/>
              <a:t>, S., </a:t>
            </a:r>
            <a:r>
              <a:rPr lang="cs-CZ" sz="1400" dirty="0" err="1"/>
              <a:t>Haddon</a:t>
            </a:r>
            <a:r>
              <a:rPr lang="cs-CZ" sz="1400" dirty="0"/>
              <a:t>, L., </a:t>
            </a:r>
            <a:r>
              <a:rPr lang="cs-CZ" sz="1400" dirty="0" err="1"/>
              <a:t>Görzig</a:t>
            </a:r>
            <a:r>
              <a:rPr lang="cs-CZ" sz="1400" dirty="0"/>
              <a:t>, A., &amp; </a:t>
            </a:r>
            <a:r>
              <a:rPr lang="cs-CZ" sz="1400" dirty="0" err="1"/>
              <a:t>Ólafsson</a:t>
            </a:r>
            <a:r>
              <a:rPr lang="cs-CZ" sz="1400" dirty="0"/>
              <a:t>, K. (2011). </a:t>
            </a:r>
            <a:r>
              <a:rPr lang="cs-CZ" sz="1400" i="1" dirty="0"/>
              <a:t>Risk and </a:t>
            </a:r>
            <a:r>
              <a:rPr lang="cs-CZ" sz="1400" i="1" dirty="0" err="1"/>
              <a:t>safety</a:t>
            </a:r>
            <a:r>
              <a:rPr lang="cs-CZ" sz="1400" i="1" dirty="0"/>
              <a:t> on </a:t>
            </a:r>
            <a:r>
              <a:rPr lang="cs-CZ" sz="1400" i="1" dirty="0" err="1"/>
              <a:t>the</a:t>
            </a:r>
            <a:r>
              <a:rPr lang="cs-CZ" sz="1400" i="1" dirty="0"/>
              <a:t> Internet: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perspective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European</a:t>
            </a:r>
            <a:r>
              <a:rPr lang="cs-CZ" sz="1400" i="1" dirty="0"/>
              <a:t> </a:t>
            </a:r>
            <a:r>
              <a:rPr lang="cs-CZ" sz="1400" i="1" dirty="0" err="1"/>
              <a:t>children</a:t>
            </a:r>
            <a:r>
              <a:rPr lang="cs-CZ" sz="1400" i="1" dirty="0"/>
              <a:t>. Full </a:t>
            </a:r>
            <a:r>
              <a:rPr lang="cs-CZ" sz="1400" i="1" dirty="0" err="1"/>
              <a:t>findings</a:t>
            </a:r>
            <a:r>
              <a:rPr lang="cs-CZ" sz="1400" dirty="0"/>
              <a:t>. LSE, London: EU </a:t>
            </a:r>
            <a:r>
              <a:rPr lang="cs-CZ" sz="1400" dirty="0" err="1"/>
              <a:t>Kids</a:t>
            </a:r>
            <a:r>
              <a:rPr lang="cs-CZ" sz="1400" dirty="0"/>
              <a:t> Online.</a:t>
            </a:r>
          </a:p>
        </p:txBody>
      </p:sp>
    </p:spTree>
    <p:extLst>
      <p:ext uri="{BB962C8B-B14F-4D97-AF65-F5344CB8AC3E}">
        <p14:creationId xmlns:p14="http://schemas.microsoft.com/office/powerpoint/2010/main" val="179493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IV (CZ)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3784540" cy="4023360"/>
          </a:xfrm>
        </p:spPr>
        <p:txBody>
          <a:bodyPr/>
          <a:lstStyle/>
          <a:p>
            <a:r>
              <a:rPr lang="en-US" dirty="0"/>
              <a:t>Thinking of the LAST TIME you met anyone face-to-face that you first got to know on the internet, how did you feel about it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smtClean="0"/>
              <a:t>(N = 519)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38" y="344555"/>
            <a:ext cx="6543337" cy="4286612"/>
          </a:xfrm>
          <a:prstGeom prst="rect">
            <a:avLst/>
          </a:prstGeom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878985"/>
              </p:ext>
            </p:extLst>
          </p:nvPr>
        </p:nvGraphicFramePr>
        <p:xfrm>
          <a:off x="322460" y="4549408"/>
          <a:ext cx="11123407" cy="214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15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EA555-A21B-4215-A821-CA1F761F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predátoři v </a:t>
            </a:r>
            <a:r>
              <a:rPr lang="cs-CZ" dirty="0" err="1"/>
              <a:t>usa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AFC55-EBB2-491A-8B3E-FB25C255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err="1"/>
              <a:t>National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Juvenile</a:t>
            </a:r>
            <a:r>
              <a:rPr lang="cs-CZ" altLang="cs-CZ" sz="2400" dirty="0"/>
              <a:t> Online </a:t>
            </a:r>
            <a:r>
              <a:rPr lang="cs-CZ" altLang="cs-CZ" sz="2400" dirty="0" err="1"/>
              <a:t>Victimization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survey</a:t>
            </a:r>
            <a:endParaRPr lang="cs-CZ" altLang="cs-CZ" sz="2400" dirty="0"/>
          </a:p>
          <a:p>
            <a:r>
              <a:rPr lang="cs-CZ" sz="2400" dirty="0"/>
              <a:t>Vzorek sexuálních kriminálních případů dospělý x nezletilý, kde se oběť a pachatel setkali na internetu</a:t>
            </a:r>
          </a:p>
          <a:p>
            <a:r>
              <a:rPr lang="cs-CZ" sz="2400" dirty="0"/>
              <a:t>Zaměřili se na porovnání stereotypních představ a toho, co na vzorku zjistili:</a:t>
            </a:r>
          </a:p>
          <a:p>
            <a:pPr lvl="1"/>
            <a:r>
              <a:rPr lang="cs-CZ" dirty="0"/>
              <a:t>Oběti jsou dospívající, ne děti</a:t>
            </a:r>
          </a:p>
          <a:p>
            <a:pPr lvl="1"/>
            <a:r>
              <a:rPr lang="cs-CZ" dirty="0" smtClean="0"/>
              <a:t>Pachatelé </a:t>
            </a:r>
            <a:r>
              <a:rPr lang="cs-CZ" dirty="0"/>
              <a:t>nejsou pedofilové (spíše </a:t>
            </a:r>
            <a:r>
              <a:rPr lang="cs-CZ" dirty="0" err="1"/>
              <a:t>hebefilní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Nelžou o věku, vzhledu ani o svých motivech (mít s dotyčným sexuální vztah)</a:t>
            </a:r>
          </a:p>
          <a:p>
            <a:pPr lvl="1"/>
            <a:r>
              <a:rPr lang="cs-CZ" dirty="0"/>
              <a:t>Nebývají impulzivní</a:t>
            </a:r>
          </a:p>
          <a:p>
            <a:pPr lvl="1"/>
            <a:r>
              <a:rPr lang="cs-CZ" dirty="0" smtClean="0"/>
              <a:t>Polovina </a:t>
            </a:r>
            <a:r>
              <a:rPr lang="cs-CZ" dirty="0"/>
              <a:t>obětí byla zamilovaná, s pachatelem se potkávali opakovaně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A19995-BCFF-4811-A0C9-CC6FECF897C0}"/>
              </a:ext>
            </a:extLst>
          </p:cNvPr>
          <p:cNvSpPr txBox="1"/>
          <p:nvPr/>
        </p:nvSpPr>
        <p:spPr>
          <a:xfrm>
            <a:off x="347472" y="6210446"/>
            <a:ext cx="6528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100" dirty="0"/>
              <a:t>Wolak, J., </a:t>
            </a:r>
            <a:r>
              <a:rPr lang="en-US" altLang="cs-CZ" sz="1100" dirty="0" err="1"/>
              <a:t>Finkelhor</a:t>
            </a:r>
            <a:r>
              <a:rPr lang="en-US" altLang="cs-CZ" sz="1100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7420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70E5-E5FE-4C94-BA95-EAAD7518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Ohrožená populace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E95DD-4B29-4E84-8052-49EBCAA54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Dívky a chlapci s homosexuální nebo zatím nejistou orientací (75 % obětí jsou dívky, z 25 % chlapců je většina s muži)</a:t>
            </a:r>
          </a:p>
          <a:p>
            <a:r>
              <a:rPr lang="cs-CZ" altLang="cs-CZ" dirty="0"/>
              <a:t>Slabé vztahy s rodiči, konflikty s rodiči, rodiče nesledují, co děti dělají</a:t>
            </a:r>
          </a:p>
          <a:p>
            <a:r>
              <a:rPr lang="cs-CZ" altLang="cs-CZ" dirty="0"/>
              <a:t>Depresivní, osamělí, problémy se soc. interakcí</a:t>
            </a:r>
          </a:p>
          <a:p>
            <a:r>
              <a:rPr lang="cs-CZ" altLang="cs-CZ" dirty="0"/>
              <a:t>Oběti </a:t>
            </a:r>
            <a:r>
              <a:rPr lang="cs-CZ" altLang="cs-CZ" dirty="0" err="1"/>
              <a:t>offline</a:t>
            </a:r>
            <a:r>
              <a:rPr lang="cs-CZ" altLang="cs-CZ" dirty="0"/>
              <a:t> fyzického nebo sexuálního zneužití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2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067" y="1912375"/>
            <a:ext cx="9720073" cy="4023360"/>
          </a:xfrm>
        </p:spPr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31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3647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8544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7248129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více reálný (častý)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se staršími lidmi za účelem sexuálního styku</a:t>
            </a:r>
          </a:p>
          <a:p>
            <a:pPr lvl="1"/>
            <a:r>
              <a:rPr lang="cs-CZ" dirty="0" smtClean="0"/>
              <a:t>I zde je ale otázka, do jaké míry jsou zmanipulovaní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8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to nový strach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Pedofilové lidi „děsí“ dlouhodobě</a:t>
            </a:r>
          </a:p>
          <a:p>
            <a:r>
              <a:rPr lang="cs-CZ" dirty="0" smtClean="0"/>
              <a:t>Populární téma v médiích</a:t>
            </a:r>
          </a:p>
          <a:p>
            <a:r>
              <a:rPr lang="cs-CZ" dirty="0" smtClean="0"/>
              <a:t>Mediální panika popsaná i u </a:t>
            </a:r>
            <a:r>
              <a:rPr lang="cs-CZ" dirty="0" err="1" smtClean="0"/>
              <a:t>offline</a:t>
            </a:r>
            <a:r>
              <a:rPr lang="cs-CZ" dirty="0" smtClean="0"/>
              <a:t> pedofilů</a:t>
            </a:r>
          </a:p>
          <a:p>
            <a:endParaRPr lang="cs-CZ" dirty="0"/>
          </a:p>
          <a:p>
            <a:r>
              <a:rPr lang="cs-CZ" dirty="0" smtClean="0"/>
              <a:t>Proč je to tak děsivé – dětství jako období nevinnosti</a:t>
            </a:r>
          </a:p>
          <a:p>
            <a:r>
              <a:rPr lang="cs-CZ" dirty="0" smtClean="0"/>
              <a:t>Sexuální zneužití jako ultimativní ohrožení dětské nevinnosti</a:t>
            </a:r>
          </a:p>
          <a:p>
            <a:endParaRPr lang="cs-CZ" dirty="0"/>
          </a:p>
          <a:p>
            <a:r>
              <a:rPr lang="cs-CZ" dirty="0" smtClean="0"/>
              <a:t>Internet vnímán jako ještě horší z hlediska pedofilů než </a:t>
            </a:r>
            <a:r>
              <a:rPr lang="cs-CZ" dirty="0" err="1" smtClean="0"/>
              <a:t>offline</a:t>
            </a:r>
            <a:r>
              <a:rPr lang="cs-CZ" dirty="0" smtClean="0"/>
              <a:t> prostředí (</a:t>
            </a:r>
            <a:r>
              <a:rPr lang="en-US" dirty="0"/>
              <a:t>Williams</a:t>
            </a:r>
            <a:r>
              <a:rPr lang="cs-CZ" dirty="0"/>
              <a:t> </a:t>
            </a:r>
            <a:r>
              <a:rPr lang="en-US" dirty="0"/>
              <a:t>&amp; Hudson, </a:t>
            </a:r>
            <a:r>
              <a:rPr lang="en-US" dirty="0" smtClean="0"/>
              <a:t>2013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8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Výrazné dopady na prevenci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Legislativa (UK, USA)</a:t>
            </a:r>
          </a:p>
          <a:p>
            <a:endParaRPr lang="cs-CZ" dirty="0"/>
          </a:p>
          <a:p>
            <a:r>
              <a:rPr lang="cs-CZ" dirty="0" smtClean="0"/>
              <a:t>Preventivní programy pro děti a dospívající</a:t>
            </a:r>
          </a:p>
          <a:p>
            <a:endParaRPr lang="cs-CZ" dirty="0"/>
          </a:p>
          <a:p>
            <a:r>
              <a:rPr lang="cs-CZ" dirty="0" smtClean="0"/>
              <a:t>Mylné představy ohledně rizika vedou k mylným snahám o vlastní bezpečí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90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Vnímání rizika</a:t>
            </a:r>
            <a:endParaRPr lang="cs-CZ" altLang="cs-CZ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Obrázek 4" descr="D:\Dropbox\FSS\publications in progress\MEETING - risks perceptions\clanek-analyza\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63" y="1690051"/>
            <a:ext cx="8640960" cy="45365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E7AFBE0-E069-431D-B51E-D6176A02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94" y="6396335"/>
            <a:ext cx="5724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 smtClean="0"/>
              <a:t>Dedkova, L. (2016). </a:t>
            </a:r>
            <a:r>
              <a:rPr lang="cs-CZ" sz="1200" dirty="0" err="1" smtClean="0"/>
              <a:t>Youth</a:t>
            </a:r>
            <a:r>
              <a:rPr lang="cs-CZ" sz="1200" dirty="0" smtClean="0"/>
              <a:t> </a:t>
            </a:r>
            <a:r>
              <a:rPr lang="cs-CZ" sz="1200" dirty="0" err="1" smtClean="0"/>
              <a:t>interaction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online </a:t>
            </a:r>
            <a:r>
              <a:rPr lang="cs-CZ" sz="1200" dirty="0" err="1" smtClean="0"/>
              <a:t>strangers</a:t>
            </a:r>
            <a:r>
              <a:rPr lang="cs-CZ" sz="1200" dirty="0" smtClean="0"/>
              <a:t>. </a:t>
            </a:r>
            <a:r>
              <a:rPr lang="cs-CZ" sz="1200" dirty="0" err="1" smtClean="0"/>
              <a:t>Dissertation</a:t>
            </a:r>
            <a:r>
              <a:rPr lang="cs-CZ" sz="1200" dirty="0" smtClean="0"/>
              <a:t> thesis, Masaryk university.</a:t>
            </a:r>
            <a:endParaRPr 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6196404" y="5142155"/>
            <a:ext cx="1581374" cy="1000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654" y="4357297"/>
            <a:ext cx="1459888" cy="2304661"/>
          </a:xfrm>
        </p:spPr>
        <p:txBody>
          <a:bodyPr>
            <a:normAutofit fontScale="90000"/>
          </a:bodyPr>
          <a:lstStyle/>
          <a:p>
            <a:r>
              <a:rPr lang="cs-CZ" sz="2400" dirty="0" smtClean="0">
                <a:hlinkClick r:id="rId2"/>
              </a:rPr>
              <a:t>Trailer: </a:t>
            </a:r>
            <a:br>
              <a:rPr lang="cs-CZ" sz="2400" dirty="0" smtClean="0">
                <a:hlinkClick r:id="rId2"/>
              </a:rPr>
            </a:br>
            <a:r>
              <a:rPr lang="cs-CZ" sz="2400" dirty="0">
                <a:hlinkClick r:id="rId2"/>
              </a:rPr>
              <a:t/>
            </a:r>
            <a:br>
              <a:rPr lang="cs-CZ" sz="2400" dirty="0">
                <a:hlinkClick r:id="rId2"/>
              </a:rPr>
            </a:b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://www.youtube.com/watch?v=DEllhM2K_-</a:t>
            </a:r>
            <a:r>
              <a:rPr lang="cs-CZ" sz="2400" dirty="0" smtClean="0">
                <a:hlinkClick r:id="rId2"/>
              </a:rPr>
              <a:t>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69"/>
            <a:ext cx="6839943" cy="402272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87" y="311540"/>
            <a:ext cx="3276600" cy="4876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41" y="5046367"/>
            <a:ext cx="2418550" cy="1615591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99" y="4357297"/>
            <a:ext cx="9764488" cy="1028844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78" y="5478471"/>
            <a:ext cx="6142648" cy="12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13" y="1257543"/>
            <a:ext cx="7641540" cy="4465525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E7AFBE0-E069-431D-B51E-D6176A02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94" y="6396335"/>
            <a:ext cx="57249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The Stress appraisal and coping model (Lazarus &amp; </a:t>
            </a:r>
            <a:r>
              <a:rPr lang="en-US" sz="1200" dirty="0" err="1"/>
              <a:t>Folkman</a:t>
            </a:r>
            <a:r>
              <a:rPr lang="en-US" sz="1200" dirty="0"/>
              <a:t>, 1984).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5302301" y="1947134"/>
            <a:ext cx="1765474" cy="5249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60213" y="3453163"/>
            <a:ext cx="5015138" cy="14415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08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F618-9992-441A-A691-F0AF1217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dirty="0"/>
              <a:t>Rizikovost Komunikace pouze na internetu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BC0318-B96D-42E4-92DC-EF471952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Adolescenti 10-17 let (</a:t>
            </a:r>
            <a:r>
              <a:rPr lang="cs-CZ" altLang="cs-CZ" sz="2400" i="1" dirty="0"/>
              <a:t>N</a:t>
            </a:r>
            <a:r>
              <a:rPr lang="cs-CZ" altLang="cs-CZ" sz="2400" dirty="0"/>
              <a:t>=1501)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 kým se baví online – jak dobře dané lidi znají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 skupiny: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Opatrní – jen RL známí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Zprostředkovaní přáteli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Neomezení – ti dále dělení na </a:t>
            </a:r>
            <a:r>
              <a:rPr lang="cs-CZ" altLang="cs-CZ" sz="2000" dirty="0" err="1"/>
              <a:t>high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low</a:t>
            </a:r>
            <a:r>
              <a:rPr lang="cs-CZ" altLang="cs-CZ" sz="2000" dirty="0"/>
              <a:t> risk podle počtu potenciálně rizikových aktivit</a:t>
            </a:r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Agresivní sexuální obtěžování online</a:t>
            </a:r>
            <a:r>
              <a:rPr lang="cs-CZ" altLang="cs-CZ" sz="2400" dirty="0"/>
              <a:t> – nevyžádané </a:t>
            </a:r>
            <a:r>
              <a:rPr lang="cs-CZ" altLang="cs-CZ" sz="2400" dirty="0" err="1"/>
              <a:t>sex.návrhy</a:t>
            </a:r>
            <a:r>
              <a:rPr lang="cs-CZ" altLang="cs-CZ" sz="2400" dirty="0"/>
              <a:t> zahrnující pokus o setkání nebo skutečné setkání </a:t>
            </a:r>
            <a:r>
              <a:rPr lang="cs-CZ" altLang="cs-CZ" sz="2400" dirty="0" err="1"/>
              <a:t>offline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B6BD7-6CA1-481C-B8B0-890FDE59E6DD}"/>
              </a:ext>
            </a:extLst>
          </p:cNvPr>
          <p:cNvSpPr txBox="1"/>
          <p:nvPr/>
        </p:nvSpPr>
        <p:spPr>
          <a:xfrm>
            <a:off x="283464" y="6099048"/>
            <a:ext cx="651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Wolak, J., </a:t>
            </a:r>
            <a:r>
              <a:rPr lang="en-US" sz="1200" dirty="0" err="1"/>
              <a:t>Finkelhor</a:t>
            </a:r>
            <a:r>
              <a:rPr lang="en-US" sz="1200" dirty="0"/>
              <a:t>, D., &amp; Mitchell, K. (2008). Is talking online to unknown people always risky? Distinguishing online interaction styles in a national sample of youth Internet users. </a:t>
            </a:r>
            <a:r>
              <a:rPr lang="en-US" sz="1200" i="1" dirty="0" err="1"/>
              <a:t>CyberPsychology</a:t>
            </a:r>
            <a:r>
              <a:rPr lang="en-US" sz="1200" i="1" dirty="0"/>
              <a:t> &amp; Behavior</a:t>
            </a:r>
            <a:r>
              <a:rPr lang="en-US" sz="1200" dirty="0"/>
              <a:t>, </a:t>
            </a:r>
            <a:r>
              <a:rPr lang="en-US" sz="1200" i="1" dirty="0"/>
              <a:t>11</a:t>
            </a:r>
            <a:r>
              <a:rPr lang="en-US" sz="1200" dirty="0"/>
              <a:t>(3), 340-343.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5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5EC98-5B8B-4155-9C09-17129A6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Podíl rizikové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5A3F9-7ED7-4EFA-BDBD-4EC9A50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1400A3CF-6143-4C12-82F5-DD43A8262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104848"/>
              </p:ext>
            </p:extLst>
          </p:nvPr>
        </p:nvGraphicFramePr>
        <p:xfrm>
          <a:off x="2122608" y="2427752"/>
          <a:ext cx="8352928" cy="34450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2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Sexuální návrhy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high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low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21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Zprostředkovaní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Opatrní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CELKEM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4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/>
              <a:t>Potenciálně rizikové aktivity</a:t>
            </a:r>
            <a:br>
              <a:rPr lang="cs-CZ" altLang="cs-CZ" sz="4000" dirty="0"/>
            </a:br>
            <a:endParaRPr lang="cs-CZ" altLang="cs-CZ" sz="2800" dirty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46673" y="1844825"/>
            <a:ext cx="9419703" cy="42543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Interakce online s neznámými lidmi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Zveřejňování osobních informací nebo fotografií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Zasílání fotografie neznámým lidem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 seznamu přátel lidé, které nezná osobně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Psaní hrubých nebo urážlivých komentářů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Stahování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Vědomé navštěvování „X-</a:t>
            </a:r>
            <a:r>
              <a:rPr lang="cs-CZ" altLang="cs-CZ" sz="2800" dirty="0" err="1"/>
              <a:t>rated</a:t>
            </a:r>
            <a:r>
              <a:rPr lang="cs-CZ" altLang="cs-CZ" sz="2800" dirty="0"/>
              <a:t>“ stránek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Obtěžování nebo ztrapňování </a:t>
            </a:r>
            <a:r>
              <a:rPr lang="cs-CZ" altLang="cs-CZ" sz="2800" dirty="0" err="1"/>
              <a:t>lidí,na</a:t>
            </a:r>
            <a:r>
              <a:rPr lang="cs-CZ" altLang="cs-CZ" sz="2800" dirty="0"/>
              <a:t> které je naštvaný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Bavení se o sexu s neznámými </a:t>
            </a:r>
          </a:p>
        </p:txBody>
      </p:sp>
    </p:spTree>
    <p:extLst>
      <p:ext uri="{BB962C8B-B14F-4D97-AF65-F5344CB8AC3E}">
        <p14:creationId xmlns:p14="http://schemas.microsoft.com/office/powerpoint/2010/main" val="1660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5EC98-5B8B-4155-9C09-17129A6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Podíl rizikové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5A3F9-7ED7-4EFA-BDBD-4EC9A50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1400A3CF-6143-4C12-82F5-DD43A8262FD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22608" y="2427752"/>
          <a:ext cx="8352928" cy="34450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2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Sexuální návrhy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high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low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21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Zprostředkovaní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Opatrní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CELKEM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5A67733-477E-46EE-BEF3-66B722FB27F6}"/>
              </a:ext>
            </a:extLst>
          </p:cNvPr>
          <p:cNvSpPr txBox="1"/>
          <p:nvPr/>
        </p:nvSpPr>
        <p:spPr>
          <a:xfrm>
            <a:off x="170364" y="55769"/>
            <a:ext cx="4730820" cy="3099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High</a:t>
            </a:r>
            <a:r>
              <a:rPr lang="cs-CZ" altLang="cs-CZ" sz="2800" dirty="0">
                <a:solidFill>
                  <a:schemeClr val="accent1"/>
                </a:solidFill>
              </a:rPr>
              <a:t> risk</a:t>
            </a:r>
            <a:r>
              <a:rPr lang="cs-CZ" altLang="cs-CZ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teenageři (13-17 x 10-12</a:t>
            </a:r>
            <a:r>
              <a:rPr lang="cs-CZ" altLang="cs-CZ" sz="2400" dirty="0" smtClean="0"/>
              <a:t>);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více používají internet a zapojují se do interaktivních aktivit </a:t>
            </a:r>
            <a:r>
              <a:rPr lang="cs-CZ" altLang="cs-CZ" sz="2400" dirty="0" smtClean="0"/>
              <a:t>online;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jsou oběťmi 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 obtěžování (rvaček, šikany</a:t>
            </a:r>
            <a:r>
              <a:rPr lang="cs-CZ" altLang="cs-CZ" sz="2400" dirty="0" smtClean="0"/>
              <a:t>);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mají vyšší míru </a:t>
            </a:r>
            <a:r>
              <a:rPr lang="cs-CZ" altLang="cs-CZ" sz="2400" dirty="0" err="1"/>
              <a:t>depresivity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sym typeface="Wingdings" panose="05000000000000000000" pitchFamily="2" charset="2"/>
              </a:rPr>
              <a:t> „</a:t>
            </a:r>
            <a:r>
              <a:rPr lang="cs-CZ" altLang="cs-CZ" sz="2400" dirty="0" err="1">
                <a:sym typeface="Wingdings" panose="05000000000000000000" pitchFamily="2" charset="2"/>
              </a:rPr>
              <a:t>vulnerabilní</a:t>
            </a:r>
            <a:r>
              <a:rPr lang="cs-CZ" altLang="cs-CZ" sz="2400" dirty="0">
                <a:sym typeface="Wingdings" panose="05000000000000000000" pitchFamily="2" charset="2"/>
              </a:rPr>
              <a:t> populace“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6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1" y="548640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1064" y="5995161"/>
            <a:ext cx="915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Cernikova</a:t>
            </a:r>
            <a:r>
              <a:rPr lang="en-US" sz="1200" dirty="0"/>
              <a:t>, M,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Smahel</a:t>
            </a:r>
            <a:r>
              <a:rPr lang="en-US" sz="1200" dirty="0"/>
              <a:t>, D. (2018). Youth interaction with online strangers: Experiences and reactions to unknown people on the Internet. </a:t>
            </a:r>
            <a:r>
              <a:rPr lang="en-US" sz="1200" i="1" dirty="0"/>
              <a:t>Information, Communication &amp; Society, 21, </a:t>
            </a:r>
            <a:r>
              <a:rPr lang="en-US" sz="1200" dirty="0"/>
              <a:t>94-110.</a:t>
            </a:r>
            <a:endParaRPr lang="cs-CZ" sz="1200" dirty="0"/>
          </a:p>
          <a:p>
            <a:r>
              <a:rPr lang="cs-CZ" sz="1200" dirty="0"/>
              <a:t>Dedkova, L., </a:t>
            </a:r>
            <a:r>
              <a:rPr lang="cs-CZ" sz="1200" dirty="0" err="1"/>
              <a:t>Cerna</a:t>
            </a:r>
            <a:r>
              <a:rPr lang="cs-CZ" sz="1200" dirty="0"/>
              <a:t>, A., </a:t>
            </a:r>
            <a:r>
              <a:rPr lang="cs-CZ" sz="1200" dirty="0" err="1"/>
              <a:t>Janasova</a:t>
            </a:r>
            <a:r>
              <a:rPr lang="cs-CZ" sz="1200" dirty="0"/>
              <a:t>, K., &amp; </a:t>
            </a:r>
            <a:r>
              <a:rPr lang="cs-CZ" sz="1200" dirty="0" err="1"/>
              <a:t>Daneback</a:t>
            </a:r>
            <a:r>
              <a:rPr lang="cs-CZ" sz="1200" dirty="0"/>
              <a:t>, K. (2014). Meeting online </a:t>
            </a:r>
            <a:r>
              <a:rPr lang="cs-CZ" sz="1200" dirty="0" err="1"/>
              <a:t>strangers</a:t>
            </a:r>
            <a:r>
              <a:rPr lang="cs-CZ" sz="1200" dirty="0"/>
              <a:t> </a:t>
            </a:r>
            <a:r>
              <a:rPr lang="cs-CZ" sz="1200" dirty="0" err="1"/>
              <a:t>offline</a:t>
            </a:r>
            <a:r>
              <a:rPr lang="cs-CZ" sz="1200" dirty="0"/>
              <a:t>: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nature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upsetting</a:t>
            </a:r>
            <a:r>
              <a:rPr lang="cs-CZ" sz="1200" dirty="0"/>
              <a:t> </a:t>
            </a:r>
            <a:r>
              <a:rPr lang="cs-CZ" sz="1200" dirty="0" err="1"/>
              <a:t>experiences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adolescent </a:t>
            </a:r>
            <a:r>
              <a:rPr lang="cs-CZ" sz="1200" dirty="0" err="1"/>
              <a:t>girls</a:t>
            </a:r>
            <a:r>
              <a:rPr lang="cs-CZ" sz="1200" dirty="0"/>
              <a:t>. </a:t>
            </a:r>
            <a:r>
              <a:rPr lang="cs-CZ" sz="1200" i="1" dirty="0"/>
              <a:t>Communications. </a:t>
            </a:r>
            <a:r>
              <a:rPr lang="cs-CZ" sz="1200" i="1" dirty="0" err="1"/>
              <a:t>European</a:t>
            </a:r>
            <a:r>
              <a:rPr lang="cs-CZ" sz="1200" i="1" dirty="0"/>
              <a:t>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Communication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, 39,</a:t>
            </a:r>
            <a:r>
              <a:rPr lang="cs-CZ" sz="1200" dirty="0"/>
              <a:t> 327–346</a:t>
            </a:r>
            <a:endParaRPr lang="cs-CZ" altLang="cs-CZ" sz="1200" dirty="0"/>
          </a:p>
          <a:p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4FF7AB-F7FE-4771-A76C-83A365017380}"/>
              </a:ext>
            </a:extLst>
          </p:cNvPr>
          <p:cNvSpPr txBox="1"/>
          <p:nvPr/>
        </p:nvSpPr>
        <p:spPr>
          <a:xfrm>
            <a:off x="9290305" y="862839"/>
            <a:ext cx="26151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Zkušenosti dětí s neznámými lidmi podle míry interakce, ke které v každé fázi dochází</a:t>
            </a:r>
          </a:p>
        </p:txBody>
      </p:sp>
    </p:spTree>
    <p:extLst>
      <p:ext uri="{BB962C8B-B14F-4D97-AF65-F5344CB8AC3E}">
        <p14:creationId xmlns:p14="http://schemas.microsoft.com/office/powerpoint/2010/main" val="136498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6373813"/>
            <a:ext cx="84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Cernikova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Dedkova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L.,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Smahel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 (2018).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interaction with online strangers: Experiences and reactions to unknown people on the Internet.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Information, Communication &amp; Society, 21,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94-110.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135229" y="533400"/>
            <a:ext cx="8551945" cy="5372100"/>
            <a:chOff x="539552" y="980728"/>
            <a:chExt cx="8225770" cy="5112568"/>
          </a:xfrm>
        </p:grpSpPr>
        <p:sp>
          <p:nvSpPr>
            <p:cNvPr id="8" name="Obdélník 7"/>
            <p:cNvSpPr/>
            <p:nvPr/>
          </p:nvSpPr>
          <p:spPr>
            <a:xfrm>
              <a:off x="677270" y="4725144"/>
              <a:ext cx="1806498" cy="13681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Playing online games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on SNS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Non-verbal interaction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Hacked account/profile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730771" y="3573016"/>
              <a:ext cx="1800199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Accept/send friend request/message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Initiation of contact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Refuse friend request/message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824616" y="2287548"/>
              <a:ext cx="1815882" cy="1645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Exchanging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Learn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something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unpleasant content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be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Sexual/bothersome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948265" y="1124744"/>
              <a:ext cx="1800199" cy="15672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Friendly meeting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ace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face meeting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Unattractive appearance and/or boredom during the meeting</a:t>
              </a:r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 flipV="1">
              <a:off x="2200450" y="4398729"/>
              <a:ext cx="499342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V="1">
              <a:off x="4264858" y="3244717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aoblený obdélník 13"/>
            <p:cNvSpPr/>
            <p:nvPr/>
          </p:nvSpPr>
          <p:spPr>
            <a:xfrm>
              <a:off x="2699792" y="5373216"/>
              <a:ext cx="6065530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 INTERACTING</a:t>
              </a:r>
            </a:p>
          </p:txBody>
        </p:sp>
        <p:cxnSp>
          <p:nvCxnSpPr>
            <p:cNvPr id="15" name="Přímá spojnice se šipkou 14"/>
            <p:cNvCxnSpPr>
              <a:stCxn id="9" idx="2"/>
            </p:cNvCxnSpPr>
            <p:nvPr/>
          </p:nvCxnSpPr>
          <p:spPr>
            <a:xfrm>
              <a:off x="3630871" y="4941168"/>
              <a:ext cx="0" cy="43204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>
              <a:stCxn id="10" idx="2"/>
              <a:endCxn id="14" idx="0"/>
            </p:cNvCxnSpPr>
            <p:nvPr/>
          </p:nvCxnSpPr>
          <p:spPr>
            <a:xfrm>
              <a:off x="5732557" y="3933056"/>
              <a:ext cx="0" cy="144016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>
              <a:stCxn id="11" idx="2"/>
            </p:cNvCxnSpPr>
            <p:nvPr/>
          </p:nvCxnSpPr>
          <p:spPr>
            <a:xfrm flipH="1">
              <a:off x="7822885" y="2691995"/>
              <a:ext cx="25480" cy="268122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Zakřivená spojnice 17"/>
            <p:cNvCxnSpPr>
              <a:stCxn id="11" idx="2"/>
              <a:endCxn id="10" idx="3"/>
            </p:cNvCxnSpPr>
            <p:nvPr/>
          </p:nvCxnSpPr>
          <p:spPr>
            <a:xfrm rot="5400000">
              <a:off x="7035279" y="2297215"/>
              <a:ext cx="418307" cy="1207867"/>
            </a:xfrm>
            <a:prstGeom prst="curvedConnector2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V="1">
              <a:off x="539552" y="980728"/>
              <a:ext cx="72008" cy="51125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575555" y="1908370"/>
              <a:ext cx="461665" cy="24482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Intensity of interaction</a:t>
              </a:r>
            </a:p>
          </p:txBody>
        </p:sp>
        <p:cxnSp>
          <p:nvCxnSpPr>
            <p:cNvPr id="21" name="Přímá spojnice se šipkou 20"/>
            <p:cNvCxnSpPr/>
            <p:nvPr/>
          </p:nvCxnSpPr>
          <p:spPr>
            <a:xfrm flipV="1">
              <a:off x="6373957" y="1997302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délník 21"/>
          <p:cNvSpPr/>
          <p:nvPr/>
        </p:nvSpPr>
        <p:spPr>
          <a:xfrm>
            <a:off x="131634" y="2109240"/>
            <a:ext cx="2798005" cy="1183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Úrovně interakcí s neznámými lidmi na internetu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42778" y="3411283"/>
            <a:ext cx="2798005" cy="11834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každém kroku dítě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(spolu)rozhoduje o tom, zda postoupí dál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151532" y="4722021"/>
            <a:ext cx="2798005" cy="11834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Pokud se mu interakce nelíbí, přestane s ní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142778" y="112692"/>
            <a:ext cx="2798005" cy="1839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je normální průběh u naprosté většiny dětí.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„V síti“ záměrně (a uměle) nechává dojít nepříjemnou interakci do posledního bodu.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381128" y="5163199"/>
            <a:ext cx="6288520" cy="7423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inus 5"/>
          <p:cNvSpPr/>
          <p:nvPr/>
        </p:nvSpPr>
        <p:spPr>
          <a:xfrm rot="19666659">
            <a:off x="8086475" y="3789816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Minus 25"/>
          <p:cNvSpPr/>
          <p:nvPr/>
        </p:nvSpPr>
        <p:spPr>
          <a:xfrm rot="19666659">
            <a:off x="8090830" y="4208868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7590208" y="2785411"/>
            <a:ext cx="1887887" cy="850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ál 32"/>
          <p:cNvSpPr/>
          <p:nvPr/>
        </p:nvSpPr>
        <p:spPr>
          <a:xfrm>
            <a:off x="5626504" y="3371372"/>
            <a:ext cx="1471679" cy="63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V="1">
            <a:off x="6959205" y="3266287"/>
            <a:ext cx="777263" cy="454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inus 40"/>
          <p:cNvSpPr/>
          <p:nvPr/>
        </p:nvSpPr>
        <p:spPr>
          <a:xfrm rot="19666659">
            <a:off x="10271496" y="3699689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Minus 41"/>
          <p:cNvSpPr/>
          <p:nvPr/>
        </p:nvSpPr>
        <p:spPr>
          <a:xfrm rot="19666659">
            <a:off x="10295557" y="4099447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ál 42"/>
          <p:cNvSpPr/>
          <p:nvPr/>
        </p:nvSpPr>
        <p:spPr>
          <a:xfrm>
            <a:off x="10240605" y="1846648"/>
            <a:ext cx="1562100" cy="838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Sexuální zneužití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9351972" y="2379681"/>
            <a:ext cx="1277928" cy="812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" grpId="0" animBg="1"/>
      <p:bldP spid="4" grpId="1" animBg="1"/>
      <p:bldP spid="6" grpId="0" animBg="1"/>
      <p:bldP spid="26" grpId="0" animBg="1"/>
      <p:bldP spid="28" grpId="0" animBg="1"/>
      <p:bldP spid="33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6373813"/>
            <a:ext cx="84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Cernikova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Dedkova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L.,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Smahel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 (2018).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interaction with online strangers: Experiences and reactions to unknown people on the Internet.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Information, Communication &amp; Society, 21,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94-110.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135229" y="533400"/>
            <a:ext cx="8551945" cy="5372100"/>
            <a:chOff x="539552" y="980728"/>
            <a:chExt cx="8225770" cy="5112568"/>
          </a:xfrm>
        </p:grpSpPr>
        <p:sp>
          <p:nvSpPr>
            <p:cNvPr id="8" name="Obdélník 7"/>
            <p:cNvSpPr/>
            <p:nvPr/>
          </p:nvSpPr>
          <p:spPr>
            <a:xfrm>
              <a:off x="677270" y="4725144"/>
              <a:ext cx="1806498" cy="13681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Playing online games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on SNS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Non-verbal interaction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Hacked account/profile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730771" y="3573016"/>
              <a:ext cx="1800199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Accept/send friend request/message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Initiation of contact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Refuse friend request/message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824616" y="2287548"/>
              <a:ext cx="1815882" cy="1645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Exchanging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Learn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something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unpleasant content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be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Sexual/bothersome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948265" y="1124744"/>
              <a:ext cx="1800199" cy="15672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Friendly meeting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ace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face meeting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Unattractive appearance and/or boredom during the meeting</a:t>
              </a:r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 flipV="1">
              <a:off x="2200450" y="4398729"/>
              <a:ext cx="499342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V="1">
              <a:off x="4264858" y="3244717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aoblený obdélník 13"/>
            <p:cNvSpPr/>
            <p:nvPr/>
          </p:nvSpPr>
          <p:spPr>
            <a:xfrm>
              <a:off x="2699792" y="5373216"/>
              <a:ext cx="6065530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 INTERACTING</a:t>
              </a:r>
            </a:p>
          </p:txBody>
        </p:sp>
        <p:cxnSp>
          <p:nvCxnSpPr>
            <p:cNvPr id="15" name="Přímá spojnice se šipkou 14"/>
            <p:cNvCxnSpPr>
              <a:stCxn id="9" idx="2"/>
            </p:cNvCxnSpPr>
            <p:nvPr/>
          </p:nvCxnSpPr>
          <p:spPr>
            <a:xfrm>
              <a:off x="3630871" y="4941168"/>
              <a:ext cx="0" cy="43204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>
              <a:stCxn id="10" idx="2"/>
              <a:endCxn id="14" idx="0"/>
            </p:cNvCxnSpPr>
            <p:nvPr/>
          </p:nvCxnSpPr>
          <p:spPr>
            <a:xfrm>
              <a:off x="5732557" y="3933056"/>
              <a:ext cx="0" cy="144016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>
              <a:stCxn id="11" idx="2"/>
            </p:cNvCxnSpPr>
            <p:nvPr/>
          </p:nvCxnSpPr>
          <p:spPr>
            <a:xfrm flipH="1">
              <a:off x="7822885" y="2691995"/>
              <a:ext cx="25480" cy="268122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Zakřivená spojnice 17"/>
            <p:cNvCxnSpPr>
              <a:stCxn id="11" idx="2"/>
              <a:endCxn id="10" idx="3"/>
            </p:cNvCxnSpPr>
            <p:nvPr/>
          </p:nvCxnSpPr>
          <p:spPr>
            <a:xfrm rot="5400000">
              <a:off x="7035279" y="2297215"/>
              <a:ext cx="418307" cy="1207867"/>
            </a:xfrm>
            <a:prstGeom prst="curvedConnector2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V="1">
              <a:off x="539552" y="980728"/>
              <a:ext cx="72008" cy="51125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575555" y="1908370"/>
              <a:ext cx="461665" cy="24482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Intensity of interaction</a:t>
              </a:r>
            </a:p>
          </p:txBody>
        </p:sp>
        <p:cxnSp>
          <p:nvCxnSpPr>
            <p:cNvPr id="21" name="Přímá spojnice se šipkou 20"/>
            <p:cNvCxnSpPr/>
            <p:nvPr/>
          </p:nvCxnSpPr>
          <p:spPr>
            <a:xfrm flipV="1">
              <a:off x="6373957" y="1997302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inus 5"/>
          <p:cNvSpPr/>
          <p:nvPr/>
        </p:nvSpPr>
        <p:spPr>
          <a:xfrm rot="19666659">
            <a:off x="8086475" y="3789816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Minus 25"/>
          <p:cNvSpPr/>
          <p:nvPr/>
        </p:nvSpPr>
        <p:spPr>
          <a:xfrm rot="19666659">
            <a:off x="8090830" y="4208868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7590208" y="2785411"/>
            <a:ext cx="1887887" cy="850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42778" y="112692"/>
            <a:ext cx="2798005" cy="1839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je normální průběh u naprosté většiny dětí.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„V síti“ záměrně (a uměle) nechává dojít nepříjemnou interakci do posledního bodu.</a:t>
            </a:r>
          </a:p>
        </p:txBody>
      </p:sp>
      <p:sp>
        <p:nvSpPr>
          <p:cNvPr id="32" name="Ovál 31"/>
          <p:cNvSpPr/>
          <p:nvPr/>
        </p:nvSpPr>
        <p:spPr>
          <a:xfrm>
            <a:off x="5626504" y="3371372"/>
            <a:ext cx="1471679" cy="63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6959205" y="3266287"/>
            <a:ext cx="777263" cy="454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ál 33"/>
          <p:cNvSpPr/>
          <p:nvPr/>
        </p:nvSpPr>
        <p:spPr>
          <a:xfrm>
            <a:off x="10240605" y="1846648"/>
            <a:ext cx="1562100" cy="838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Sexuální zneužití</a:t>
            </a: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9351972" y="2379681"/>
            <a:ext cx="1277928" cy="812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inus 35"/>
          <p:cNvSpPr/>
          <p:nvPr/>
        </p:nvSpPr>
        <p:spPr>
          <a:xfrm rot="19666659">
            <a:off x="10271496" y="3699689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Minus 36"/>
          <p:cNvSpPr/>
          <p:nvPr/>
        </p:nvSpPr>
        <p:spPr>
          <a:xfrm rot="19666659">
            <a:off x="10295557" y="4099447"/>
            <a:ext cx="895350" cy="424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28642" y="2099088"/>
            <a:ext cx="2798005" cy="1040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Tím upozaďuje celý zbytek průběhu interakcí s neznámými lidmi.</a:t>
            </a:r>
          </a:p>
        </p:txBody>
      </p:sp>
    </p:spTree>
    <p:extLst>
      <p:ext uri="{BB962C8B-B14F-4D97-AF65-F5344CB8AC3E}">
        <p14:creationId xmlns:p14="http://schemas.microsoft.com/office/powerpoint/2010/main" val="33119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89" y="2619287"/>
            <a:ext cx="2639421" cy="3754526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135229" y="533400"/>
            <a:ext cx="517402" cy="5372100"/>
            <a:chOff x="539552" y="980728"/>
            <a:chExt cx="497668" cy="5112568"/>
          </a:xfrm>
        </p:grpSpPr>
        <p:cxnSp>
          <p:nvCxnSpPr>
            <p:cNvPr id="19" name="Přímá spojnice se šipkou 18"/>
            <p:cNvCxnSpPr/>
            <p:nvPr/>
          </p:nvCxnSpPr>
          <p:spPr>
            <a:xfrm flipV="1">
              <a:off x="539552" y="980728"/>
              <a:ext cx="72008" cy="51125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575555" y="1908370"/>
              <a:ext cx="461665" cy="24482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Intensity of interaction</a:t>
              </a:r>
            </a:p>
          </p:txBody>
        </p:sp>
      </p:grpSp>
      <p:sp>
        <p:nvSpPr>
          <p:cNvPr id="28" name="Ovál 27"/>
          <p:cNvSpPr/>
          <p:nvPr/>
        </p:nvSpPr>
        <p:spPr>
          <a:xfrm>
            <a:off x="7590208" y="2785411"/>
            <a:ext cx="1887887" cy="850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Sexual/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bothersome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42776" y="3274283"/>
            <a:ext cx="2798005" cy="13323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Vytváří zkreslenou představu o tom, co se dětem a dospívajícím na internetu běžně děje.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128642" y="2099088"/>
            <a:ext cx="2798005" cy="1040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Tím upozaďuje celý zbytek průběhu interakcí s neznámými lidmi.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142778" y="112692"/>
            <a:ext cx="2798005" cy="1839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je normální průběh u naprosté většiny dětí.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„V síti“ záměrně (a uměle) nechává dojít nepříjemnou interakci do posledního bodu.</a:t>
            </a:r>
          </a:p>
        </p:txBody>
      </p:sp>
      <p:sp>
        <p:nvSpPr>
          <p:cNvPr id="32" name="Ovál 31"/>
          <p:cNvSpPr/>
          <p:nvPr/>
        </p:nvSpPr>
        <p:spPr>
          <a:xfrm>
            <a:off x="5626504" y="3371372"/>
            <a:ext cx="1471679" cy="63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Accept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 request/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6959205" y="3266287"/>
            <a:ext cx="777263" cy="454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ál 33"/>
          <p:cNvSpPr/>
          <p:nvPr/>
        </p:nvSpPr>
        <p:spPr>
          <a:xfrm>
            <a:off x="10240605" y="1846648"/>
            <a:ext cx="1562100" cy="838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Sexuální zneužití</a:t>
            </a: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9351972" y="2379681"/>
            <a:ext cx="1277928" cy="812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142777" y="4748873"/>
            <a:ext cx="2798005" cy="1481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následně vyzývá k boji (k preventivním a intervenčním programům) proti této limitované představě.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78" y="2413212"/>
            <a:ext cx="2324100" cy="3076575"/>
          </a:xfrm>
          <a:prstGeom prst="rect">
            <a:avLst/>
          </a:prstGeom>
        </p:spPr>
      </p:pic>
      <p:sp>
        <p:nvSpPr>
          <p:cNvPr id="40" name="Zástupný symbol pro obsah 2"/>
          <p:cNvSpPr txBox="1">
            <a:spLocks/>
          </p:cNvSpPr>
          <p:nvPr/>
        </p:nvSpPr>
        <p:spPr>
          <a:xfrm>
            <a:off x="8248650" y="6509386"/>
            <a:ext cx="3943350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Murumaa-Mengel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(2015). Drawing the Threat A Study on Perceptions of the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 Pervert among Estonian High School Students.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1-18.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proč to vadí?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9613" y="1580207"/>
            <a:ext cx="10515600" cy="23054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Protože se to děje jen úzkému a velmi specifickému vzorku dětí/dospívajících</a:t>
            </a:r>
          </a:p>
          <a:p>
            <a:r>
              <a:rPr lang="cs-CZ" dirty="0" smtClean="0"/>
              <a:t>„Zbytek</a:t>
            </a:r>
            <a:r>
              <a:rPr lang="cs-CZ" dirty="0"/>
              <a:t>“ příběhu se děje častěji</a:t>
            </a:r>
          </a:p>
          <a:p>
            <a:r>
              <a:rPr lang="cs-CZ" dirty="0"/>
              <a:t>Častěji obsahuje také jiná rizika, na která pak zapomínáme</a:t>
            </a:r>
          </a:p>
          <a:p>
            <a:r>
              <a:rPr lang="cs-CZ" dirty="0"/>
              <a:t>A na která pak děti a dospívající </a:t>
            </a:r>
            <a:br>
              <a:rPr lang="cs-CZ" dirty="0"/>
            </a:br>
            <a:r>
              <a:rPr lang="cs-CZ" dirty="0"/>
              <a:t>nepřipravujeme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552825" y="2219325"/>
            <a:ext cx="8439150" cy="4514850"/>
            <a:chOff x="677270" y="1124744"/>
            <a:chExt cx="8088052" cy="4968552"/>
          </a:xfrm>
        </p:grpSpPr>
        <p:sp>
          <p:nvSpPr>
            <p:cNvPr id="5" name="Obdélník 4"/>
            <p:cNvSpPr/>
            <p:nvPr/>
          </p:nvSpPr>
          <p:spPr>
            <a:xfrm>
              <a:off x="677270" y="4725144"/>
              <a:ext cx="1806498" cy="13681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Playing online games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on SNS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Non-verbal interaction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Hacked account/profile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2730771" y="3573016"/>
              <a:ext cx="1800199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Accept/send friend request/message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Initiation of contact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Refuse friend request/message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4824616" y="2287548"/>
              <a:ext cx="1815882" cy="1645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Exchanging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pleasant</a:t>
              </a:r>
              <a:r>
                <a:rPr kumimoji="0" lang="cs-CZ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Learn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something</a:t>
              </a:r>
              <a:endPara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unpleasant content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be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insulted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Sexual/bothersome </a:t>
              </a:r>
              <a:r>
                <a:rPr kumimoji="0" lang="cs-CZ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6948265" y="1124744"/>
              <a:ext cx="1800199" cy="15672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Friendly meeting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ace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face meeting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Unattractive appearance and/or boredom during the meeting</a:t>
              </a:r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V="1">
              <a:off x="2200450" y="4398729"/>
              <a:ext cx="499342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V="1">
              <a:off x="4264858" y="3244717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aoblený obdélník 10"/>
            <p:cNvSpPr/>
            <p:nvPr/>
          </p:nvSpPr>
          <p:spPr>
            <a:xfrm>
              <a:off x="2699792" y="5373216"/>
              <a:ext cx="6065530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 INTERACTING</a:t>
              </a:r>
            </a:p>
          </p:txBody>
        </p:sp>
        <p:cxnSp>
          <p:nvCxnSpPr>
            <p:cNvPr id="12" name="Přímá spojnice se šipkou 11"/>
            <p:cNvCxnSpPr>
              <a:stCxn id="6" idx="2"/>
            </p:cNvCxnSpPr>
            <p:nvPr/>
          </p:nvCxnSpPr>
          <p:spPr>
            <a:xfrm>
              <a:off x="3630871" y="4941168"/>
              <a:ext cx="0" cy="43204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11" idx="0"/>
            </p:cNvCxnSpPr>
            <p:nvPr/>
          </p:nvCxnSpPr>
          <p:spPr>
            <a:xfrm>
              <a:off x="5732557" y="3933056"/>
              <a:ext cx="0" cy="144016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</p:cNvCxnSpPr>
            <p:nvPr/>
          </p:nvCxnSpPr>
          <p:spPr>
            <a:xfrm flipH="1">
              <a:off x="7822885" y="2691995"/>
              <a:ext cx="25480" cy="268122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Zakřivená spojnice 14"/>
            <p:cNvCxnSpPr>
              <a:stCxn id="8" idx="2"/>
              <a:endCxn id="7" idx="3"/>
            </p:cNvCxnSpPr>
            <p:nvPr/>
          </p:nvCxnSpPr>
          <p:spPr>
            <a:xfrm rot="5400000">
              <a:off x="7035279" y="2297215"/>
              <a:ext cx="418307" cy="1207867"/>
            </a:xfrm>
            <a:prstGeom prst="curvedConnector2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V="1">
              <a:off x="6373957" y="1997302"/>
              <a:ext cx="533082" cy="393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9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Rodiče, kteří se bojí o svojí dceru</a:t>
            </a:r>
          </a:p>
          <a:p>
            <a:endParaRPr lang="cs-CZ" dirty="0"/>
          </a:p>
          <a:p>
            <a:r>
              <a:rPr lang="cs-CZ" dirty="0" smtClean="0"/>
              <a:t>Rodiče, kteří se nebojí o svou dceru</a:t>
            </a:r>
          </a:p>
          <a:p>
            <a:endParaRPr lang="cs-CZ" dirty="0"/>
          </a:p>
          <a:p>
            <a:r>
              <a:rPr lang="cs-CZ" dirty="0" smtClean="0"/>
              <a:t>Mediální vědci</a:t>
            </a:r>
          </a:p>
          <a:p>
            <a:endParaRPr lang="cs-CZ" dirty="0"/>
          </a:p>
          <a:p>
            <a:r>
              <a:rPr lang="cs-CZ" dirty="0" smtClean="0"/>
              <a:t>Dospívající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188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04" y="272579"/>
            <a:ext cx="7890866" cy="573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6200" y="6329660"/>
            <a:ext cx="1123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Bedrošová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M., Hlavová, R., Macháčková, H., Dědková, L., &amp; Šmahel, D. (2018).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České děti a dospívající na internetu: Zpráva z výzkumu na základních a středních školách. Projekt EU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Kids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 IV–Česká republika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Brno: Masarykova univerzita.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Dostupná zde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47150" y="232872"/>
            <a:ext cx="3677150" cy="10053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Mezi dětmi (9-10 let) se s někým neznámým na internetu baví 16% z nich a v realitě setká 5%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47150" y="1334132"/>
            <a:ext cx="3677150" cy="10094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dospívajících obě aktivity stoupají – 77% z 15-17 letých se s někým baví, 46% se s někým setkává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7150" y="4058767"/>
            <a:ext cx="3677150" cy="1952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78% z těch, co se s někým setká v realitě, je za setkání rádo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Dalších 11% hodnotí neutrálně, 10% je trochu rozhozená a necelé procento je rozhozeno dost nebo hodně (6 lidí z 2825, tj. 0,2% z celého vzorku)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7150" y="2439506"/>
            <a:ext cx="3677150" cy="151908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94% % z těch, co se s někým setká v realitě, se setká s vrstevníkem nebo někým o trochu mladším/starším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dospělými se nejčastěji setkávají nejstarší dospívající</a:t>
            </a:r>
          </a:p>
        </p:txBody>
      </p:sp>
    </p:spTree>
    <p:extLst>
      <p:ext uri="{BB962C8B-B14F-4D97-AF65-F5344CB8AC3E}">
        <p14:creationId xmlns:p14="http://schemas.microsoft.com/office/powerpoint/2010/main" val="8604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IV (CZ)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3784540" cy="4023360"/>
          </a:xfrm>
        </p:spPr>
        <p:txBody>
          <a:bodyPr/>
          <a:lstStyle/>
          <a:p>
            <a:r>
              <a:rPr lang="en-US" dirty="0"/>
              <a:t>Thinking of the LAST TIME you met anyone face-to-face that you first got to know on the internet, how did you feel about it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smtClean="0"/>
              <a:t>(N = 519)</a:t>
            </a:r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22460" y="4549408"/>
          <a:ext cx="11123407" cy="214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36" y="2286000"/>
            <a:ext cx="6710410" cy="196649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380207" y="1906711"/>
            <a:ext cx="347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Málo dat na analýzu, jen pro představu</a:t>
            </a:r>
            <a:endParaRPr lang="cs-CZ" altLang="cs-CZ" sz="16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58591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ty negativní zkušenosti?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48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 našich dat (ani jiných výzkumů na reprezentativních vzorcích) nevíme, jak často se dětem a dospívajícím stává, že je osloví někdo s nabídkou kontaktu (pošle jim zprávu, žádost o přátelství)</a:t>
            </a:r>
          </a:p>
          <a:p>
            <a:r>
              <a:rPr lang="cs-CZ" dirty="0"/>
              <a:t>Víme ale, že děti a dospívající hodnotí takové žádosti, </a:t>
            </a:r>
            <a:r>
              <a:rPr lang="cs-CZ" b="1" dirty="0">
                <a:solidFill>
                  <a:srgbClr val="0070C0"/>
                </a:solidFill>
              </a:rPr>
              <a:t>samy se rozhodují, jestli konverzaci začnou a pokud je nepříjemná, ukončují ji</a:t>
            </a:r>
          </a:p>
          <a:p>
            <a:r>
              <a:rPr lang="cs-CZ" dirty="0"/>
              <a:t>Víme, že ve ¾ případů, kdy je znám přibližný věk, </a:t>
            </a:r>
            <a:r>
              <a:rPr lang="cs-CZ" sz="2900" b="1" dirty="0">
                <a:solidFill>
                  <a:srgbClr val="0070C0"/>
                </a:solidFill>
              </a:rPr>
              <a:t>pocházejí nevyžádané pobídky k sexuálně laděné konverzaci od vrstevníků</a:t>
            </a:r>
          </a:p>
          <a:p>
            <a:r>
              <a:rPr lang="cs-CZ" sz="2900" dirty="0"/>
              <a:t>Stejně tak víme, </a:t>
            </a:r>
            <a:r>
              <a:rPr lang="cs-CZ" sz="2900" b="1" dirty="0">
                <a:solidFill>
                  <a:srgbClr val="0070C0"/>
                </a:solidFill>
              </a:rPr>
              <a:t>nepříjemná setkání v realitě jsou většinou setkání s vrstevníky</a:t>
            </a:r>
          </a:p>
          <a:p>
            <a:r>
              <a:rPr lang="cs-CZ" sz="2900" dirty="0"/>
              <a:t>A že </a:t>
            </a:r>
            <a:r>
              <a:rPr lang="cs-CZ" sz="2900" b="1" dirty="0">
                <a:solidFill>
                  <a:srgbClr val="0070C0"/>
                </a:solidFill>
              </a:rPr>
              <a:t>ne všechny nepříjemné zážitky </a:t>
            </a:r>
            <a:r>
              <a:rPr lang="cs-CZ" sz="2900" dirty="0"/>
              <a:t>na setkáních v realitě zahrnují sexuální obtěžování nebo přímo zneužití</a:t>
            </a:r>
          </a:p>
          <a:p>
            <a:r>
              <a:rPr lang="cs-CZ" dirty="0"/>
              <a:t>Víme, že v trestné činnosti, kdy komunikace začíná na internetu a jde v nich o sexuální zneužití nezletilých dospělou osobou, v drtivé většině </a:t>
            </a:r>
            <a:r>
              <a:rPr lang="cs-CZ" b="1" dirty="0">
                <a:solidFill>
                  <a:srgbClr val="0070C0"/>
                </a:solidFill>
              </a:rPr>
              <a:t>nejde o děti, ale o dospívající, kteří vědí, s jak starou osobou a za jakým účelem se setkávají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7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Vulnerabilní</a:t>
            </a:r>
            <a:r>
              <a:rPr lang="cs-CZ" dirty="0"/>
              <a:t> populace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Některé děti a někteří dospívající jsou náchylnější bavit se s neznámými lidmi na internetu a odnášejí si z ní negativnější zážitky</a:t>
            </a:r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Zranitelné (</a:t>
            </a:r>
            <a:r>
              <a:rPr lang="cs-CZ" b="1" dirty="0" err="1">
                <a:solidFill>
                  <a:srgbClr val="0070C0"/>
                </a:solidFill>
              </a:rPr>
              <a:t>vulnerabilní</a:t>
            </a:r>
            <a:r>
              <a:rPr lang="cs-CZ" b="1" dirty="0">
                <a:solidFill>
                  <a:srgbClr val="0070C0"/>
                </a:solidFill>
              </a:rPr>
              <a:t>) </a:t>
            </a:r>
            <a:r>
              <a:rPr lang="cs-CZ" dirty="0"/>
              <a:t>– různé důvody toho, co děti a dospívající dělá zranitelnými:</a:t>
            </a:r>
          </a:p>
          <a:p>
            <a:pPr lvl="1"/>
            <a:r>
              <a:rPr lang="cs-CZ" dirty="0"/>
              <a:t>Nedostatečná sociální opora v jejich životě (konflikty s rodiči, chudé vztahy s vrstevníky), nízké sebehodnocení, vyšší osamělost, </a:t>
            </a:r>
            <a:r>
              <a:rPr lang="cs-CZ" dirty="0" err="1"/>
              <a:t>depresivita</a:t>
            </a:r>
            <a:r>
              <a:rPr lang="cs-CZ" dirty="0"/>
              <a:t>, úzkostnost, problémové chování, zneužívání </a:t>
            </a:r>
          </a:p>
          <a:p>
            <a:pPr lvl="1"/>
            <a:r>
              <a:rPr lang="cs-CZ" dirty="0"/>
              <a:t>Děti „hladové“ po blízkých, podpůrných vztazích 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jsme skeptičtí vůči mediálním zprávám o online rizicích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Vyvolávají mediální a morální paniku</a:t>
            </a:r>
          </a:p>
          <a:p>
            <a:r>
              <a:rPr lang="cs-CZ" dirty="0"/>
              <a:t>Dávají důraz jen na jednu, často marginální, stranu problému</a:t>
            </a:r>
          </a:p>
          <a:p>
            <a:r>
              <a:rPr lang="cs-CZ" dirty="0"/>
              <a:t>Vyvolávají silnou reakci společnosti takto prezentovaný problém řešit</a:t>
            </a:r>
          </a:p>
          <a:p>
            <a:r>
              <a:rPr lang="cs-CZ" dirty="0"/>
              <a:t>Zastiňují tak jiné důležité aspekty problému, kterým následně není věnována pozornost žádná nebo jen minimální</a:t>
            </a:r>
          </a:p>
          <a:p>
            <a:r>
              <a:rPr lang="cs-CZ" dirty="0">
                <a:solidFill>
                  <a:srgbClr val="C00000"/>
                </a:solidFill>
              </a:rPr>
              <a:t>A </a:t>
            </a:r>
            <a:r>
              <a:rPr lang="cs-CZ" dirty="0" smtClean="0">
                <a:solidFill>
                  <a:srgbClr val="C00000"/>
                </a:solidFill>
              </a:rPr>
              <a:t>mohou vést k </a:t>
            </a:r>
            <a:r>
              <a:rPr lang="cs-CZ" dirty="0">
                <a:solidFill>
                  <a:srgbClr val="C00000"/>
                </a:solidFill>
              </a:rPr>
              <a:t>neefektivním snahám o prevenci a </a:t>
            </a:r>
            <a:r>
              <a:rPr lang="cs-CZ" dirty="0" smtClean="0">
                <a:solidFill>
                  <a:srgbClr val="C00000"/>
                </a:solidFill>
              </a:rPr>
              <a:t>intervenci</a:t>
            </a:r>
          </a:p>
          <a:p>
            <a:pPr lvl="1"/>
            <a:r>
              <a:rPr lang="cs-CZ" dirty="0" smtClean="0"/>
              <a:t>Důležité je vnímat různé perspektivy, z jakých se na problém díváme: dětský psycholog vs. státní zástupce</a:t>
            </a:r>
          </a:p>
          <a:p>
            <a:pPr lvl="1"/>
            <a:r>
              <a:rPr lang="cs-CZ" dirty="0" smtClean="0"/>
              <a:t>Co je problém pro koho?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0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8BADA-E651-48A7-8098-DD5C07AF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F6C2E-8D8A-4A31-AA8E-BDABA5AA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/>
              <a:t>(i když i to se může stát)</a:t>
            </a:r>
          </a:p>
          <a:p>
            <a:endParaRPr lang="cs-CZ" dirty="0"/>
          </a:p>
          <a:p>
            <a:r>
              <a:rPr lang="cs-CZ" dirty="0"/>
              <a:t>Proč bychom měli chtít změnit povědomí o tom, co je na internetu opravdu problémové?</a:t>
            </a:r>
          </a:p>
          <a:p>
            <a:pPr lvl="1"/>
            <a:r>
              <a:rPr lang="cs-CZ" dirty="0"/>
              <a:t>Edukativní programy a preventivní a legislativní opatření proti „neexistujícímu nepříteli“ nejsou účinná – nepomáhají dětem v tom, co skutečně zažívají, a odvádějí pozornost odborné i laické veřejnosti jinam</a:t>
            </a:r>
          </a:p>
          <a:p>
            <a:pPr lvl="1"/>
            <a:r>
              <a:rPr lang="cs-CZ" dirty="0"/>
              <a:t>Dávejte si sami pozor na svoje stereotypní představy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84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16D03-0FF6-4CE6-8C4C-AA0955C6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</a:t>
            </a:r>
            <a:r>
              <a:rPr lang="cs-CZ" dirty="0" smtClean="0"/>
              <a:t>obavy z „cizích lidí“: </a:t>
            </a:r>
            <a:r>
              <a:rPr lang="cs-CZ" dirty="0"/>
              <a:t>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0397F-3972-40D8-A482-E6064D7B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Sexualita</a:t>
            </a:r>
          </a:p>
          <a:p>
            <a:pPr lvl="1"/>
            <a:r>
              <a:rPr lang="cs-CZ" dirty="0"/>
              <a:t>Na internetu: sexuální pobídky (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solicitations</a:t>
            </a:r>
            <a:r>
              <a:rPr lang="cs-CZ" dirty="0"/>
              <a:t>), </a:t>
            </a:r>
            <a:r>
              <a:rPr lang="cs-CZ" dirty="0" err="1"/>
              <a:t>sexting</a:t>
            </a:r>
            <a:r>
              <a:rPr lang="cs-CZ" dirty="0"/>
              <a:t>, shlížení sexuálně explicitních nebo pornografických materiálů</a:t>
            </a:r>
          </a:p>
          <a:p>
            <a:pPr lvl="1"/>
            <a:r>
              <a:rPr lang="cs-CZ" dirty="0"/>
              <a:t>Při přenosu komunikace </a:t>
            </a:r>
            <a:r>
              <a:rPr lang="cs-CZ" dirty="0" err="1"/>
              <a:t>offline</a:t>
            </a:r>
            <a:r>
              <a:rPr lang="cs-CZ" dirty="0"/>
              <a:t>: sexuální zneužití</a:t>
            </a:r>
          </a:p>
          <a:p>
            <a:r>
              <a:rPr lang="cs-CZ" dirty="0"/>
              <a:t>Agresivita</a:t>
            </a:r>
          </a:p>
          <a:p>
            <a:pPr lvl="1"/>
            <a:r>
              <a:rPr lang="cs-CZ" dirty="0"/>
              <a:t>Na internetu: agresivní projevy (obtěžování, kyberšikana) </a:t>
            </a:r>
          </a:p>
          <a:p>
            <a:pPr lvl="1"/>
            <a:r>
              <a:rPr lang="cs-CZ" dirty="0"/>
              <a:t>Při přenosu komunikace </a:t>
            </a:r>
            <a:r>
              <a:rPr lang="cs-CZ" dirty="0" err="1"/>
              <a:t>offline</a:t>
            </a:r>
            <a:r>
              <a:rPr lang="cs-CZ" dirty="0"/>
              <a:t>: fyzické ublížení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sz="2200" dirty="0"/>
              <a:t>Lhaní a manipulace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cs-CZ" dirty="0"/>
              <a:t>Na internetu: usnadněné lhaní díky anonymitě a neviditelnosti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sz="2200" dirty="0"/>
              <a:t>Soukromí</a:t>
            </a:r>
          </a:p>
          <a:p>
            <a:pPr lvl="1"/>
            <a:r>
              <a:rPr lang="cs-CZ" dirty="0"/>
              <a:t>Na internetu: sdílení osobních údajů v (polo)veřejném prostoru </a:t>
            </a:r>
          </a:p>
        </p:txBody>
      </p:sp>
    </p:spTree>
    <p:extLst>
      <p:ext uri="{BB962C8B-B14F-4D97-AF65-F5344CB8AC3E}">
        <p14:creationId xmlns:p14="http://schemas.microsoft.com/office/powerpoint/2010/main" val="365904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36E6-4471-40A1-B16D-96CE724D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Obavy jsou často „v jednom balíčku“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C98B1-C05D-4C4F-84BE-8F857FF4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Prototyp online darebáka (ve vztahu k dítěti): </a:t>
            </a:r>
          </a:p>
          <a:p>
            <a:r>
              <a:rPr lang="cs-CZ" dirty="0"/>
              <a:t>předstírá, že je ve věku dítěte, sbírá informace o dítěti, aby jej snadněji přesvědčil (zmanipuloval/vydíral) k osobnímu setkání s úmyslem jej zneužít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07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36E6-4471-40A1-B16D-96CE724D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Obavy jsou často „v jednom balíčku“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C98B1-C05D-4C4F-84BE-8F857FF4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Prototyp online darebáka (ve vztahu k dítěti): </a:t>
            </a:r>
          </a:p>
          <a:p>
            <a:r>
              <a:rPr lang="cs-CZ" dirty="0"/>
              <a:t>předstírá, že je ve věku dítěte, sbírá informace o dítěti, aby jej snadněji přesvědčil (zmanipuloval/vydíral) k osobnímu setkání s úmyslem jej zneužít</a:t>
            </a:r>
          </a:p>
          <a:p>
            <a:endParaRPr lang="cs-CZ" dirty="0"/>
          </a:p>
          <a:p>
            <a:r>
              <a:rPr lang="cs-CZ" dirty="0"/>
              <a:t>Takové popisy slyšíme od dětí, když se jich zeptáme na to, proč by se na internetu neměly bavit s neznámými lidmi (EUKO III)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7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Vnímání neznámých lidí online</a:t>
            </a:r>
          </a:p>
          <a:p>
            <a:r>
              <a:rPr lang="en-GB" dirty="0">
                <a:solidFill>
                  <a:srgbClr val="C00000"/>
                </a:solidFill>
              </a:rPr>
              <a:t>(1a) threat to health, life and </a:t>
            </a:r>
            <a:r>
              <a:rPr lang="en-GB" dirty="0" smtClean="0">
                <a:solidFill>
                  <a:srgbClr val="C00000"/>
                </a:solidFill>
              </a:rPr>
              <a:t>property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Únos, fyzické ublížení, zabití, dospívající pak zmiňují sexuální zločiny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1b) mental </a:t>
            </a:r>
            <a:r>
              <a:rPr lang="en-GB" dirty="0" smtClean="0">
                <a:solidFill>
                  <a:srgbClr val="C00000"/>
                </a:solidFill>
              </a:rPr>
              <a:t>disorder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Patologické labely – nejsou normální, jsou mentálně narušení, schizofrenní, deviantní..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1c) gathering of personal </a:t>
            </a:r>
            <a:r>
              <a:rPr lang="en-GB" dirty="0" smtClean="0">
                <a:solidFill>
                  <a:srgbClr val="C00000"/>
                </a:solidFill>
              </a:rPr>
              <a:t>information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Jsou schopní a zaměření na získání osobních informací, které mohou posléze využít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1d) fake </a:t>
            </a:r>
            <a:r>
              <a:rPr lang="en-GB" dirty="0" smtClean="0">
                <a:solidFill>
                  <a:srgbClr val="C00000"/>
                </a:solidFill>
              </a:rPr>
              <a:t>accounts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Jsou to podvodníci, lžou, předstírají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(1e</a:t>
            </a:r>
            <a:r>
              <a:rPr lang="en-GB" dirty="0">
                <a:solidFill>
                  <a:srgbClr val="C00000"/>
                </a:solidFill>
              </a:rPr>
              <a:t>) sending unwelcome </a:t>
            </a:r>
            <a:r>
              <a:rPr lang="en-GB" dirty="0" smtClean="0">
                <a:solidFill>
                  <a:srgbClr val="C00000"/>
                </a:solidFill>
              </a:rPr>
              <a:t>content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Posílají nevyžádané obsahy jako fotografie nebo znepokojivé zprávy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(1f</a:t>
            </a:r>
            <a:r>
              <a:rPr lang="en-GB" dirty="0">
                <a:solidFill>
                  <a:srgbClr val="0070C0"/>
                </a:solidFill>
              </a:rPr>
              <a:t>) new contacts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attraction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Můžou to ale být i zajímaví a fajn lidé, se kterými si děti a dospívající můžou povídat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7121563" y="301214"/>
            <a:ext cx="4561242" cy="17836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/>
              <a:t>“The personality can be dark, can be really bad and they can be a bad influence on you and they can change your behaviour”</a:t>
            </a:r>
            <a:r>
              <a:rPr lang="en-GB" dirty="0"/>
              <a:t> (boy, 11-12, UK, interview).</a:t>
            </a:r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474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Vnímání neznámých lidí online</a:t>
            </a:r>
          </a:p>
          <a:p>
            <a:r>
              <a:rPr lang="en-GB" dirty="0">
                <a:solidFill>
                  <a:srgbClr val="C00000"/>
                </a:solidFill>
              </a:rPr>
              <a:t>(1a) threat to health, life and </a:t>
            </a:r>
            <a:r>
              <a:rPr lang="en-GB" dirty="0" smtClean="0">
                <a:solidFill>
                  <a:srgbClr val="C00000"/>
                </a:solidFill>
              </a:rPr>
              <a:t>property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Únos, fyzické ublížení, zabití, dospívající pak zmiňují sexuální zločiny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1b) mental </a:t>
            </a:r>
            <a:r>
              <a:rPr lang="en-GB" dirty="0" smtClean="0">
                <a:solidFill>
                  <a:srgbClr val="C00000"/>
                </a:solidFill>
              </a:rPr>
              <a:t>disorder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Patologické labely – nejsou normální, jsou mentálně narušení, schizofrenní, deviantní..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1c) gathering of personal </a:t>
            </a:r>
            <a:r>
              <a:rPr lang="en-GB" dirty="0" smtClean="0">
                <a:solidFill>
                  <a:srgbClr val="C00000"/>
                </a:solidFill>
              </a:rPr>
              <a:t>information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Jsou schopní a zaměření na získání osobních informací, které mohou posléze využít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1d) fake </a:t>
            </a:r>
            <a:r>
              <a:rPr lang="en-GB" dirty="0" smtClean="0">
                <a:solidFill>
                  <a:srgbClr val="C00000"/>
                </a:solidFill>
              </a:rPr>
              <a:t>accounts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Jsou to podvodníci, lžou, předstírají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(1e</a:t>
            </a:r>
            <a:r>
              <a:rPr lang="en-GB" dirty="0">
                <a:solidFill>
                  <a:srgbClr val="C00000"/>
                </a:solidFill>
              </a:rPr>
              <a:t>) sending unwelcome </a:t>
            </a:r>
            <a:r>
              <a:rPr lang="en-GB" dirty="0" smtClean="0">
                <a:solidFill>
                  <a:srgbClr val="C00000"/>
                </a:solidFill>
              </a:rPr>
              <a:t>content</a:t>
            </a:r>
            <a:endParaRPr lang="cs-CZ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Posílají nevyžádané obsahy jako fotografie nebo znepokojivé zprávy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(1f</a:t>
            </a:r>
            <a:r>
              <a:rPr lang="en-GB" dirty="0">
                <a:solidFill>
                  <a:srgbClr val="0070C0"/>
                </a:solidFill>
              </a:rPr>
              <a:t>) new contacts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attraction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Můžou to ale být i zajímaví a fajn lidé, se kterými si děti a dospívající můžou povídat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520056" y="3832950"/>
            <a:ext cx="3474721" cy="247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 smtClean="0"/>
              <a:t>V závislosti na svých představách se pak děti a dospívající k neznámým lidem chovají:</a:t>
            </a:r>
          </a:p>
          <a:p>
            <a:endParaRPr lang="cs-CZ" i="1" dirty="0" smtClean="0"/>
          </a:p>
          <a:p>
            <a:r>
              <a:rPr lang="cs-CZ" i="1" dirty="0" smtClean="0"/>
              <a:t>2a) </a:t>
            </a:r>
            <a:r>
              <a:rPr lang="cs-CZ" i="1" dirty="0" err="1" smtClean="0"/>
              <a:t>avoidant</a:t>
            </a:r>
            <a:r>
              <a:rPr lang="cs-CZ" i="1" dirty="0" smtClean="0"/>
              <a:t> </a:t>
            </a:r>
            <a:r>
              <a:rPr lang="cs-CZ" i="1" dirty="0" err="1" smtClean="0"/>
              <a:t>approach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2b) </a:t>
            </a:r>
            <a:r>
              <a:rPr lang="cs-CZ" i="1" dirty="0" err="1" smtClean="0"/>
              <a:t>permissive</a:t>
            </a:r>
            <a:r>
              <a:rPr lang="cs-CZ" i="1" dirty="0" smtClean="0"/>
              <a:t> </a:t>
            </a:r>
            <a:r>
              <a:rPr lang="cs-CZ" i="1" dirty="0" err="1" smtClean="0"/>
              <a:t>approach</a:t>
            </a:r>
            <a:endParaRPr lang="cs-CZ" dirty="0"/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765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27935" y="6475931"/>
            <a:ext cx="4995841" cy="396885"/>
          </a:xfrm>
          <a:noFill/>
        </p:spPr>
        <p:txBody>
          <a:bodyPr wrap="square" rtlCol="0">
            <a:spAutoFit/>
          </a:bodyPr>
          <a:lstStyle/>
          <a:p>
            <a:pPr marL="0" defTabSz="457200"/>
            <a:r>
              <a:rPr lang="en-US" sz="1000"/>
              <a:t>Murumaa-Mengel</a:t>
            </a:r>
            <a:r>
              <a:rPr lang="en-US" sz="1000" dirty="0"/>
              <a:t>, M. (2015). Drawing the Threat A Study on Perceptions of the Online Pervert among Estonian High School Students</a:t>
            </a:r>
            <a:r>
              <a:rPr lang="en-US" sz="1000"/>
              <a:t>. Young, </a:t>
            </a:r>
            <a:r>
              <a:rPr lang="en-US" sz="1000" dirty="0"/>
              <a:t>23</a:t>
            </a:r>
            <a:r>
              <a:rPr lang="cs-CZ" sz="1000"/>
              <a:t>(1)</a:t>
            </a:r>
            <a:r>
              <a:rPr lang="en-US" sz="1000" dirty="0"/>
              <a:t>, 1-18.</a:t>
            </a:r>
            <a:endParaRPr lang="cs-CZ" sz="1000" dirty="0"/>
          </a:p>
          <a:p>
            <a:pPr marL="0" defTabSz="457200"/>
            <a:endParaRPr lang="cs-CZ" sz="1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8" y="382069"/>
            <a:ext cx="4283968" cy="60938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5519E94-F960-4703-9FA1-5A087E26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198567"/>
            <a:ext cx="9720072" cy="1499616"/>
          </a:xfrm>
        </p:spPr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pedophile</a:t>
            </a:r>
            <a:r>
              <a:rPr lang="cs-CZ" dirty="0"/>
              <a:t>, online </a:t>
            </a:r>
            <a:r>
              <a:rPr lang="cs-CZ" dirty="0" err="1"/>
              <a:t>predator</a:t>
            </a:r>
            <a:r>
              <a:rPr lang="cs-CZ" dirty="0"/>
              <a:t>, online </a:t>
            </a:r>
            <a:r>
              <a:rPr lang="cs-CZ" dirty="0" err="1"/>
              <a:t>pervert</a:t>
            </a:r>
            <a:r>
              <a:rPr lang="cs-CZ" dirty="0"/>
              <a:t>, </a:t>
            </a:r>
            <a:r>
              <a:rPr lang="cs-CZ" dirty="0" err="1"/>
              <a:t>cybergoomer</a:t>
            </a:r>
            <a:r>
              <a:rPr lang="cs-CZ" dirty="0"/>
              <a:t>: děti</a:t>
            </a:r>
          </a:p>
        </p:txBody>
      </p:sp>
      <p:pic>
        <p:nvPicPr>
          <p:cNvPr id="12" name="Obrázek 11" descr="Výřez obrazovky">
            <a:extLst>
              <a:ext uri="{FF2B5EF4-FFF2-40B4-BE49-F238E27FC236}">
                <a16:creationId xmlns:a16="http://schemas.microsoft.com/office/drawing/2014/main" id="{D791CEAF-88FA-4528-B6E1-AFC0298B4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7" y="1698183"/>
            <a:ext cx="6050618" cy="45364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4EA74E-5936-4E4D-A27E-FE33659F5F86}"/>
              </a:ext>
            </a:extLst>
          </p:cNvPr>
          <p:cNvSpPr txBox="1"/>
          <p:nvPr/>
        </p:nvSpPr>
        <p:spPr>
          <a:xfrm>
            <a:off x="45382" y="6374739"/>
            <a:ext cx="605061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Webster, S., Davidson, J., </a:t>
            </a:r>
            <a:r>
              <a:rPr lang="en-US" sz="1000" dirty="0" err="1"/>
              <a:t>Bifulco</a:t>
            </a:r>
            <a:r>
              <a:rPr lang="en-US" sz="1000" dirty="0"/>
              <a:t>, A., Gottschalk, P., </a:t>
            </a:r>
            <a:r>
              <a:rPr lang="en-US" sz="1000" dirty="0" err="1"/>
              <a:t>Caretti</a:t>
            </a:r>
            <a:r>
              <a:rPr lang="en-US" sz="1000" dirty="0"/>
              <a:t>, V., Pham, T., ... &amp; </a:t>
            </a:r>
            <a:r>
              <a:rPr lang="en-US" sz="1000" dirty="0" err="1"/>
              <a:t>Craparo</a:t>
            </a:r>
            <a:r>
              <a:rPr lang="en-US" sz="1000" dirty="0"/>
              <a:t>, G. (2012). </a:t>
            </a:r>
            <a:r>
              <a:rPr lang="en-US" sz="1000" i="1" dirty="0"/>
              <a:t>European Online Grooming Project: Final report</a:t>
            </a:r>
            <a:r>
              <a:rPr lang="en-US" sz="1000" dirty="0"/>
              <a:t>. </a:t>
            </a:r>
            <a:r>
              <a:rPr lang="en-US" sz="1000" dirty="0" err="1"/>
              <a:t>NatCen</a:t>
            </a:r>
            <a:r>
              <a:rPr lang="en-US" sz="1000" dirty="0"/>
              <a:t>: London. Retrieved from: </a:t>
            </a:r>
            <a:r>
              <a:rPr lang="en-US" sz="1000" dirty="0">
                <a:hlinkClick r:id="rId4"/>
              </a:rPr>
              <a:t>http://www.europeanonlinegroomingproject.com/</a:t>
            </a:r>
            <a:endParaRPr lang="cs-CZ" sz="10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1262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331</TotalTime>
  <Words>2838</Words>
  <Application>Microsoft Office PowerPoint</Application>
  <PresentationFormat>Širokoúhlá obrazovka</PresentationFormat>
  <Paragraphs>330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Integrál</vt:lpstr>
      <vt:lpstr>Motiv Office</vt:lpstr>
      <vt:lpstr>Riziková komunikace dětí a dospívajících</vt:lpstr>
      <vt:lpstr>Trailer:   https://www.youtube.com/watch?v=DEllhM2K_-s </vt:lpstr>
      <vt:lpstr>Prezentace aplikace PowerPoint</vt:lpstr>
      <vt:lpstr>Časté obavy z „cizích lidí“: oblasti</vt:lpstr>
      <vt:lpstr>Obavy jsou často „v jednom balíčku“</vt:lpstr>
      <vt:lpstr>Obavy jsou často „v jednom balíčku“</vt:lpstr>
      <vt:lpstr>EUKO III</vt:lpstr>
      <vt:lpstr>EUKO III</vt:lpstr>
      <vt:lpstr>Online pedophile, online predator, online pervert, cybergoomer: děti</vt:lpstr>
      <vt:lpstr>Nicméně…</vt:lpstr>
      <vt:lpstr>Prezentace aplikace PowerPoint</vt:lpstr>
      <vt:lpstr>EUKO IV (CZ)</vt:lpstr>
      <vt:lpstr>Online predátoři v usa</vt:lpstr>
      <vt:lpstr>Ohrožená populace</vt:lpstr>
      <vt:lpstr>Mediální panika</vt:lpstr>
      <vt:lpstr>Co to znamená</vt:lpstr>
      <vt:lpstr>Není to nový strach</vt:lpstr>
      <vt:lpstr>Výrazné dopady na prevenci</vt:lpstr>
      <vt:lpstr>Vnímání rizika</vt:lpstr>
      <vt:lpstr>Prezentace aplikace PowerPoint</vt:lpstr>
      <vt:lpstr>Rizikovost Komunikace pouze na internetu</vt:lpstr>
      <vt:lpstr>Podíl rizikové komunikace</vt:lpstr>
      <vt:lpstr>Potenciálně rizikové aktivity </vt:lpstr>
      <vt:lpstr>Podíl rizikové komunikace</vt:lpstr>
      <vt:lpstr>Prezentace aplikace PowerPoint</vt:lpstr>
      <vt:lpstr>Prezentace aplikace PowerPoint</vt:lpstr>
      <vt:lpstr>Prezentace aplikace PowerPoint</vt:lpstr>
      <vt:lpstr>Prezentace aplikace PowerPoint</vt:lpstr>
      <vt:lpstr>Ale proč to vadí?</vt:lpstr>
      <vt:lpstr>Prezentace aplikace PowerPoint</vt:lpstr>
      <vt:lpstr>EUKO IV (CZ)</vt:lpstr>
      <vt:lpstr>A co ty negativní zkušenosti?</vt:lpstr>
      <vt:lpstr>Vulnerabilní populace</vt:lpstr>
      <vt:lpstr>Proč jsme skeptičtí vůči mediálním zprávám o online rizicích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Riziková komunikace dětí a dospívajících</dc:title>
  <dc:creator>lenka dedkova</dc:creator>
  <cp:lastModifiedBy>lenka dedkova</cp:lastModifiedBy>
  <cp:revision>38</cp:revision>
  <dcterms:created xsi:type="dcterms:W3CDTF">2018-05-16T14:04:58Z</dcterms:created>
  <dcterms:modified xsi:type="dcterms:W3CDTF">2020-03-03T13:45:54Z</dcterms:modified>
</cp:coreProperties>
</file>