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58" r:id="rId6"/>
    <p:sldId id="259" r:id="rId7"/>
    <p:sldId id="260" r:id="rId8"/>
    <p:sldId id="263" r:id="rId9"/>
    <p:sldId id="262" r:id="rId10"/>
    <p:sldId id="297" r:id="rId11"/>
    <p:sldId id="261" r:id="rId12"/>
    <p:sldId id="300" r:id="rId13"/>
    <p:sldId id="30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0" autoAdjust="0"/>
    <p:restoredTop sz="94704" autoAdjust="0"/>
  </p:normalViewPr>
  <p:slideViewPr>
    <p:cSldViewPr snapToGrid="0">
      <p:cViewPr varScale="1">
        <p:scale>
          <a:sx n="67" d="100"/>
          <a:sy n="67" d="100"/>
        </p:scale>
        <p:origin x="6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5/13/2020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C13F-2D2A-49BA-966D-6530A12E7C15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36270CE1-7A38-4E76-B17A-B63D45E18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en-US" sz="1800"/>
              <a:t>As I walk through</a:t>
            </a:r>
            <a:br>
              <a:rPr lang="en-US" altLang="en-US" sz="1800"/>
            </a:br>
            <a:r>
              <a:rPr lang="en-US" altLang="en-US" sz="1800"/>
              <a:t>This wicked world</a:t>
            </a:r>
            <a:br>
              <a:rPr lang="en-US" altLang="en-US" sz="1800"/>
            </a:br>
            <a:r>
              <a:rPr lang="en-US" altLang="en-US" sz="1800"/>
              <a:t>Searchin' for light in the darkness of insanity</a:t>
            </a:r>
            <a:br>
              <a:rPr lang="en-US" altLang="en-US" sz="1800"/>
            </a:br>
            <a:br>
              <a:rPr lang="en-US" altLang="en-US" sz="1800"/>
            </a:br>
            <a:r>
              <a:rPr lang="en-US" altLang="en-US" sz="1800"/>
              <a:t>I ask myself</a:t>
            </a:r>
            <a:br>
              <a:rPr lang="en-US" altLang="en-US" sz="1800"/>
            </a:br>
            <a:r>
              <a:rPr lang="en-US" altLang="en-US" sz="1800"/>
              <a:t>Is all hope lost?</a:t>
            </a:r>
            <a:br>
              <a:rPr lang="en-US" altLang="en-US" sz="1800"/>
            </a:br>
            <a:r>
              <a:rPr lang="en-US" altLang="en-US" sz="1800"/>
              <a:t>Is there only pain and hatred and misery?</a:t>
            </a:r>
            <a:br>
              <a:rPr lang="en-US" altLang="en-US" sz="1800"/>
            </a:br>
            <a:br>
              <a:rPr lang="en-US" altLang="en-US" sz="1800"/>
            </a:br>
            <a:r>
              <a:rPr lang="en-US" altLang="en-US" sz="1800"/>
              <a:t>And each time I feel like this inside,</a:t>
            </a:r>
            <a:br>
              <a:rPr lang="en-US" altLang="en-US" sz="1800"/>
            </a:br>
            <a:r>
              <a:rPr lang="en-US" altLang="en-US" sz="1800"/>
              <a:t>There's one thing I wanna know:</a:t>
            </a:r>
            <a:br>
              <a:rPr lang="en-US" altLang="en-US" sz="1800"/>
            </a:br>
            <a:r>
              <a:rPr lang="en-US" altLang="en-US" sz="1800">
                <a:solidFill>
                  <a:srgbClr val="FF0000"/>
                </a:solidFill>
              </a:rPr>
              <a:t>What's so funny 'bout peace love &amp; understanding?</a:t>
            </a:r>
          </a:p>
          <a:p>
            <a:pPr marL="0" indent="0" algn="ctr">
              <a:buNone/>
            </a:pPr>
            <a:endParaRPr lang="en-US" altLang="en-US" sz="1800"/>
          </a:p>
          <a:p>
            <a:pPr marL="0" indent="0" algn="ctr">
              <a:buNone/>
            </a:pPr>
            <a:endParaRPr lang="en-US" altLang="en-US" sz="1800"/>
          </a:p>
          <a:p>
            <a:pPr marL="0" indent="0" algn="ctr">
              <a:buNone/>
            </a:pPr>
            <a:endParaRPr lang="en-US" altLang="en-US" sz="1800"/>
          </a:p>
          <a:p>
            <a:pPr marL="0" indent="0" algn="ctr">
              <a:buNone/>
            </a:pPr>
            <a:endParaRPr lang="en-US" altLang="en-US" sz="1800"/>
          </a:p>
          <a:p>
            <a:pPr marL="0" indent="0" algn="ctr"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Imagine</a:t>
            </a:r>
          </a:p>
          <a:p>
            <a:pPr marL="0" indent="0" algn="ctr"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Act</a:t>
            </a:r>
            <a:br>
              <a:rPr lang="en-US" altLang="en-US" sz="1800"/>
            </a:br>
            <a:r>
              <a:rPr lang="en-US" altLang="en-US" sz="18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811369"/>
            <a:ext cx="10096500" cy="9793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Dichotomy:</a:t>
            </a:r>
            <a:br>
              <a:rPr lang="en-US" dirty="0"/>
            </a:br>
            <a:r>
              <a:rPr lang="en-US" dirty="0"/>
              <a:t>Contrasting views of identity, community, and humanity, with geographical imaginations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Nationalism</a:t>
            </a:r>
          </a:p>
          <a:p>
            <a:pPr marL="0" indent="0" algn="ctr">
              <a:buNone/>
            </a:pPr>
            <a:r>
              <a:rPr lang="en-US" sz="4400" dirty="0"/>
              <a:t>Cosmopolitanism</a:t>
            </a: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EDE1-F4ED-4231-BB50-4FB87966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Rising Tide of Populism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537BB-0AFC-4254-A8F8-2DB4F98EC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Human Rights </a:t>
            </a:r>
          </a:p>
          <a:p>
            <a:pPr marL="0" indent="0" algn="ctr">
              <a:buNone/>
            </a:pPr>
            <a:r>
              <a:rPr lang="en-US" sz="4400" dirty="0"/>
              <a:t>Human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6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074E5-3A0D-46BF-ADA3-60CA7478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One World (?)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7369-7C7E-4277-A6F5-1D21A421F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Global Consciousness</a:t>
            </a:r>
          </a:p>
          <a:p>
            <a:pPr marL="0" indent="0" algn="ctr">
              <a:buNone/>
            </a:pPr>
            <a:r>
              <a:rPr lang="en-US" sz="4400" dirty="0"/>
              <a:t>Global Citizenship</a:t>
            </a:r>
          </a:p>
        </p:txBody>
      </p:sp>
    </p:spTree>
    <p:extLst>
      <p:ext uri="{BB962C8B-B14F-4D97-AF65-F5344CB8AC3E}">
        <p14:creationId xmlns:p14="http://schemas.microsoft.com/office/powerpoint/2010/main" val="220612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947CF-7342-4061-B72B-64B95106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understand the world/To live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477ED-8E71-45F2-A2EB-1E99254A2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To  be educated</a:t>
            </a:r>
          </a:p>
          <a:p>
            <a:pPr algn="ctr"/>
            <a:r>
              <a:rPr lang="en-US" dirty="0"/>
              <a:t>To have lived your life</a:t>
            </a:r>
          </a:p>
          <a:p>
            <a:pPr algn="ctr"/>
            <a:endParaRPr lang="en-US" dirty="0"/>
          </a:p>
          <a:p>
            <a:pPr algn="ctr"/>
            <a:endParaRPr lang="en-US"/>
          </a:p>
          <a:p>
            <a:pPr algn="ctr"/>
            <a:endParaRPr lang="en-US" dirty="0"/>
          </a:p>
          <a:p>
            <a:pPr algn="ctr"/>
            <a:r>
              <a:rPr lang="en-US" dirty="0"/>
              <a:t>What does it all mean? </a:t>
            </a:r>
          </a:p>
        </p:txBody>
      </p:sp>
    </p:spTree>
    <p:extLst>
      <p:ext uri="{BB962C8B-B14F-4D97-AF65-F5344CB8AC3E}">
        <p14:creationId xmlns:p14="http://schemas.microsoft.com/office/powerpoint/2010/main" val="89558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92078-15A1-4455-807B-ADFBFE74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60 years from now</a:t>
            </a:r>
          </a:p>
        </p:txBody>
      </p:sp>
      <p:pic>
        <p:nvPicPr>
          <p:cNvPr id="1026" name="Picture 2" descr="Image result for cemetery grave your name here">
            <a:extLst>
              <a:ext uri="{FF2B5EF4-FFF2-40B4-BE49-F238E27FC236}">
                <a16:creationId xmlns:a16="http://schemas.microsoft.com/office/drawing/2014/main" id="{5095DB23-C950-4496-97DB-34F55F4C68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592" y="1890019"/>
            <a:ext cx="7154082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129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3979-F31E-4CD5-98A4-6269A973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i="1" dirty="0"/>
              <a:t>	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i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i="1" dirty="0"/>
              <a:t>   Life is education; degrees, awards, money lose their importance when you have them and they leave you when you die. The fact that you lived a principled life lives on in your actions and the ways you affect those around you and who come after – those who benefit from your engagement, learn from your example, and develop further your ideas for what it means to be a passionate, principled, thoughtful, reflexive, engaged, loving individual who recognizes the intellectual, material, and cultural power they possess </a:t>
            </a:r>
            <a:r>
              <a:rPr lang="en-US" i="1" u="sng" dirty="0"/>
              <a:t>and</a:t>
            </a:r>
            <a:r>
              <a:rPr lang="en-US" i="1" dirty="0"/>
              <a:t> puts it to use for the benefit OF ALL in the communities within which they live. And in turn, benefits oneself-- culturally, intellectually, and yes, materially. 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2551-FD9F-4F33-9269-37525A24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4F081-5459-43D4-9B6B-07AC23DE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en-US" sz="3200" dirty="0"/>
              <a:t>History</a:t>
            </a:r>
          </a:p>
          <a:p>
            <a:pPr marL="0" lvl="0" indent="0" algn="ctr">
              <a:buNone/>
            </a:pPr>
            <a:r>
              <a:rPr lang="en-US" sz="3200" dirty="0"/>
              <a:t>Economics</a:t>
            </a:r>
          </a:p>
          <a:p>
            <a:pPr marL="0" lvl="0" indent="0" algn="ctr">
              <a:buNone/>
            </a:pPr>
            <a:r>
              <a:rPr lang="en-US" sz="3200" dirty="0"/>
              <a:t>Politics</a:t>
            </a:r>
          </a:p>
          <a:p>
            <a:pPr marL="0" lvl="0" indent="0" algn="ctr">
              <a:buNone/>
            </a:pPr>
            <a:r>
              <a:rPr lang="en-US" sz="3200" dirty="0"/>
              <a:t>Culture</a:t>
            </a:r>
          </a:p>
          <a:p>
            <a:pPr marL="0" lvl="0" indent="0" algn="ctr">
              <a:buNone/>
            </a:pPr>
            <a:r>
              <a:rPr lang="en-US" sz="3200" dirty="0"/>
              <a:t>Ecology</a:t>
            </a:r>
          </a:p>
          <a:p>
            <a:pPr marL="0" lvl="0" indent="0" algn="ctr">
              <a:buNone/>
            </a:pPr>
            <a:r>
              <a:rPr lang="en-US" sz="3200" dirty="0"/>
              <a:t>Ideology</a:t>
            </a:r>
          </a:p>
          <a:p>
            <a:pPr marL="0" lvl="0" indent="0" algn="ctr">
              <a:buNone/>
            </a:pPr>
            <a:r>
              <a:rPr lang="en-US" sz="3200" dirty="0"/>
              <a:t>Media</a:t>
            </a:r>
          </a:p>
          <a:p>
            <a:pPr marL="0" lvl="0" indent="0" algn="ctr">
              <a:buNone/>
            </a:pPr>
            <a:endParaRPr lang="en-US" sz="3200" dirty="0"/>
          </a:p>
          <a:p>
            <a:pPr marL="0" lvl="0" indent="0" algn="ctr">
              <a:buNone/>
            </a:pPr>
            <a:r>
              <a:rPr lang="en-US" sz="3200" dirty="0"/>
              <a:t>What is your role?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8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62AEC-3C43-402F-93FD-3BF5BA0D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" y="381000"/>
            <a:ext cx="11628120" cy="54711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200" b="1" i="1" dirty="0"/>
              <a:t>A Parable for Life</a:t>
            </a:r>
            <a:endParaRPr lang="en-US" sz="1200" dirty="0"/>
          </a:p>
          <a:p>
            <a:pPr marL="0" indent="0">
              <a:buNone/>
              <a:defRPr/>
            </a:pPr>
            <a:endParaRPr lang="en-US" sz="1400" dirty="0"/>
          </a:p>
          <a:p>
            <a:pPr marL="0" indent="0">
              <a:buNone/>
              <a:defRPr/>
            </a:pPr>
            <a:r>
              <a:rPr lang="en-US" sz="1400" dirty="0"/>
              <a:t>A man walked along the ocean on a beach littered by thousands and thousands of starfish which had washed ashore. </a:t>
            </a:r>
          </a:p>
          <a:p>
            <a:pPr marL="0" indent="0">
              <a:buNone/>
              <a:defRPr/>
            </a:pPr>
            <a:endParaRPr lang="en-US" sz="1400" dirty="0"/>
          </a:p>
          <a:p>
            <a:pPr marL="0" indent="0">
              <a:buNone/>
              <a:defRPr/>
            </a:pPr>
            <a:r>
              <a:rPr lang="en-US" sz="1400" dirty="0"/>
              <a:t>Further on, he encountered a young child walking slowly and stooping often, picking up one starfish after another and tossing each one gently into the ocean. 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"Why are you throwing starfish into the ocean?" he asked.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"Because the sun is up and the tide is going out and if I don't throw them further in they will die." 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"Ha”, he scoffed incredulously, bowing and shaking his head. </a:t>
            </a:r>
          </a:p>
          <a:p>
            <a:pPr marL="0" indent="0">
              <a:buNone/>
              <a:defRPr/>
            </a:pPr>
            <a:r>
              <a:rPr lang="en-US" sz="1400" dirty="0"/>
              <a:t> </a:t>
            </a:r>
          </a:p>
          <a:p>
            <a:pPr marL="0" indent="0">
              <a:buNone/>
              <a:defRPr/>
            </a:pPr>
            <a:r>
              <a:rPr lang="en-US" sz="1400" dirty="0"/>
              <a:t>“There are miles and miles of beach and starfish all along it!  You can't possibly save them all.”</a:t>
            </a:r>
          </a:p>
          <a:p>
            <a:pPr marL="0" indent="0">
              <a:buNone/>
              <a:defRPr/>
            </a:pPr>
            <a:r>
              <a:rPr lang="en-US" sz="1400" dirty="0"/>
              <a:t> </a:t>
            </a:r>
          </a:p>
          <a:p>
            <a:pPr marL="0" indent="0">
              <a:buNone/>
              <a:defRPr/>
            </a:pPr>
            <a:r>
              <a:rPr lang="en-US" sz="1400" dirty="0"/>
              <a:t>“You can't even save one-tenth of them.”</a:t>
            </a:r>
          </a:p>
          <a:p>
            <a:pPr marL="0" indent="0">
              <a:buNone/>
              <a:defRPr/>
            </a:pPr>
            <a:r>
              <a:rPr lang="en-US" sz="1400" dirty="0"/>
              <a:t> </a:t>
            </a:r>
          </a:p>
          <a:p>
            <a:pPr marL="0" indent="0">
              <a:buNone/>
              <a:defRPr/>
            </a:pPr>
            <a:r>
              <a:rPr lang="en-US" sz="1400" dirty="0"/>
              <a:t>The young child carried on in silence.</a:t>
            </a:r>
          </a:p>
          <a:p>
            <a:pPr marL="0" indent="0">
              <a:buNone/>
              <a:defRPr/>
            </a:pPr>
            <a:r>
              <a:rPr lang="en-US" sz="1400" dirty="0"/>
              <a:t> </a:t>
            </a:r>
          </a:p>
          <a:p>
            <a:pPr marL="0" indent="0">
              <a:buNone/>
              <a:defRPr/>
            </a:pPr>
            <a:r>
              <a:rPr lang="en-US" sz="1400" dirty="0"/>
              <a:t>In exasperation, the man called out to the child with arms outstretched, pointing to the beach’s expanse, “Even if you work all day, it won't make any difference at all!"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Calmly and without hesitation, the child bent down, picked up another starfish and threw it into the sea, whispering  to no one in particular: "It made a difference to that one."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66</TotalTime>
  <Words>512</Words>
  <Application>Microsoft Office PowerPoint</Application>
  <PresentationFormat>Widescreen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Vertical Lexicon design template</vt:lpstr>
      <vt:lpstr>Globalization</vt:lpstr>
      <vt:lpstr>Dichotomy: Contrasting views of identity, community, and humanity, with geographical imaginations</vt:lpstr>
      <vt:lpstr>Rising Tide of Populism </vt:lpstr>
      <vt:lpstr>One World (?)</vt:lpstr>
      <vt:lpstr>To understand the world/To live in the world</vt:lpstr>
      <vt:lpstr>60 years from now</vt:lpstr>
      <vt:lpstr>PowerPoint Presentation</vt:lpstr>
      <vt:lpstr>You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Globalization</dc:title>
  <dc:creator>Charles Elavsky</dc:creator>
  <cp:lastModifiedBy>Charles Elavsky</cp:lastModifiedBy>
  <cp:revision>8</cp:revision>
  <dcterms:created xsi:type="dcterms:W3CDTF">2017-12-12T11:18:29Z</dcterms:created>
  <dcterms:modified xsi:type="dcterms:W3CDTF">2020-05-13T12:14:00Z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