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6" r:id="rId13"/>
    <p:sldId id="265" r:id="rId14"/>
    <p:sldId id="272" r:id="rId15"/>
    <p:sldId id="267" r:id="rId16"/>
    <p:sldId id="268" r:id="rId17"/>
    <p:sldId id="269" r:id="rId18"/>
    <p:sldId id="274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0383-E661-4225-BD30-CFEC8F419985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6A74-BBA1-40C1-80B8-768666F5F42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Alexandrovi nástupci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Doplňující materiál, který supluje přednášku v předmětu BSSb1173 Kapitoly z dějin strategie a strategického myšlení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před bitvou u </a:t>
            </a:r>
            <a:r>
              <a:rPr lang="cs-CZ" dirty="0" err="1"/>
              <a:t>Ipsu</a:t>
            </a:r>
            <a:endParaRPr lang="cs-CZ" dirty="0"/>
          </a:p>
        </p:txBody>
      </p:sp>
      <p:pic>
        <p:nvPicPr>
          <p:cNvPr id="6" name="Zástupný symbol pro obsah 5" descr="303+B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844824"/>
            <a:ext cx="8515989" cy="39053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Bitva u </a:t>
            </a:r>
            <a:r>
              <a:rPr lang="cs-CZ" dirty="0" err="1"/>
              <a:t>Ipsu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Poměr sil:</a:t>
            </a:r>
          </a:p>
          <a:p>
            <a:pPr lvl="1"/>
            <a:r>
              <a:rPr lang="cs-CZ" dirty="0" err="1">
                <a:solidFill>
                  <a:srgbClr val="0070C0"/>
                </a:solidFill>
              </a:rPr>
              <a:t>Antigonos</a:t>
            </a:r>
            <a:r>
              <a:rPr lang="cs-CZ" dirty="0">
                <a:solidFill>
                  <a:srgbClr val="0070C0"/>
                </a:solidFill>
              </a:rPr>
              <a:t>: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40 000 falanga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30 000 ostatní pěchota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10 000 jízda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75 slonů</a:t>
            </a: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Seleukos</a:t>
            </a:r>
            <a:r>
              <a:rPr lang="cs-CZ" dirty="0">
                <a:solidFill>
                  <a:srgbClr val="FF0000"/>
                </a:solidFill>
              </a:rPr>
              <a:t> a </a:t>
            </a:r>
            <a:r>
              <a:rPr lang="cs-CZ" dirty="0" err="1">
                <a:solidFill>
                  <a:srgbClr val="FF0000"/>
                </a:solidFill>
              </a:rPr>
              <a:t>Lýsimachos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64 000 pěších (asi polovina falanga)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15 000 jezdců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400 slonů</a:t>
            </a:r>
          </a:p>
        </p:txBody>
      </p:sp>
      <p:pic>
        <p:nvPicPr>
          <p:cNvPr id="6" name="Zástupný symbol pro obsah 5" descr="800px-Battle_of_ipsu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2277" y="2204864"/>
            <a:ext cx="4754463" cy="30963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po bitvě u </a:t>
            </a:r>
            <a:r>
              <a:rPr lang="cs-CZ" dirty="0" err="1"/>
              <a:t>Ipsu</a:t>
            </a:r>
            <a:endParaRPr lang="cs-CZ" dirty="0"/>
          </a:p>
        </p:txBody>
      </p:sp>
      <p:pic>
        <p:nvPicPr>
          <p:cNvPr id="4" name="Zástupný symbol pro obsah 3" descr="800px-PtolemaicEmp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50190"/>
            <a:ext cx="7560840" cy="558557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Dokončení bojů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Již nejde o jednotu, jen o to, kdo co udrží/získá (neukojené ambice </a:t>
            </a:r>
            <a:r>
              <a:rPr lang="cs-CZ" dirty="0" err="1"/>
              <a:t>Démétria</a:t>
            </a:r>
            <a:r>
              <a:rPr lang="cs-CZ" dirty="0"/>
              <a:t>, možné spory o následnictví v nově vznikajících říších)</a:t>
            </a:r>
          </a:p>
          <a:p>
            <a:r>
              <a:rPr lang="cs-CZ" dirty="0"/>
              <a:t>Po smrti </a:t>
            </a:r>
            <a:r>
              <a:rPr lang="cs-CZ" dirty="0" err="1"/>
              <a:t>Kassandra</a:t>
            </a:r>
            <a:r>
              <a:rPr lang="cs-CZ" dirty="0"/>
              <a:t> nakonec ovládl Makedonii </a:t>
            </a:r>
            <a:r>
              <a:rPr lang="cs-CZ" dirty="0" err="1"/>
              <a:t>Démétriův</a:t>
            </a:r>
            <a:r>
              <a:rPr lang="cs-CZ" dirty="0"/>
              <a:t> syn </a:t>
            </a:r>
            <a:r>
              <a:rPr lang="cs-CZ" dirty="0" err="1"/>
              <a:t>Antigonos</a:t>
            </a:r>
            <a:r>
              <a:rPr lang="cs-CZ" dirty="0"/>
              <a:t> </a:t>
            </a:r>
            <a:r>
              <a:rPr lang="cs-CZ" dirty="0" err="1"/>
              <a:t>Gonatas</a:t>
            </a:r>
            <a:endParaRPr lang="cs-CZ" dirty="0"/>
          </a:p>
          <a:p>
            <a:pPr lvl="1"/>
            <a:r>
              <a:rPr lang="cs-CZ" dirty="0" err="1"/>
              <a:t>Kassandrovi</a:t>
            </a:r>
            <a:r>
              <a:rPr lang="cs-CZ" dirty="0"/>
              <a:t> synové zabiti (jeden zabit </a:t>
            </a:r>
            <a:r>
              <a:rPr lang="cs-CZ" dirty="0" err="1"/>
              <a:t>Démétriem</a:t>
            </a:r>
            <a:r>
              <a:rPr lang="cs-CZ" dirty="0"/>
              <a:t>, kterého zavolal, aby mu pomohl s bratrem, druhý zabit </a:t>
            </a:r>
            <a:r>
              <a:rPr lang="cs-CZ" dirty="0" err="1"/>
              <a:t>Lýsimachem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Demetrios</a:t>
            </a:r>
            <a:r>
              <a:rPr lang="cs-CZ" dirty="0"/>
              <a:t> během tažení proti </a:t>
            </a:r>
            <a:r>
              <a:rPr lang="cs-CZ" dirty="0" err="1"/>
              <a:t>Seleukovi</a:t>
            </a:r>
            <a:r>
              <a:rPr lang="cs-CZ" dirty="0"/>
              <a:t> byl zajat, když k jeho protivníkovi přešla jeho armáda</a:t>
            </a:r>
          </a:p>
          <a:p>
            <a:r>
              <a:rPr lang="cs-CZ" dirty="0"/>
              <a:t>Konflikt </a:t>
            </a:r>
            <a:r>
              <a:rPr lang="cs-CZ" dirty="0" err="1"/>
              <a:t>Seleuka</a:t>
            </a:r>
            <a:r>
              <a:rPr lang="cs-CZ" dirty="0"/>
              <a:t> a </a:t>
            </a:r>
            <a:r>
              <a:rPr lang="cs-CZ" dirty="0" err="1"/>
              <a:t>Lýsimacha</a:t>
            </a:r>
            <a:r>
              <a:rPr lang="cs-CZ" dirty="0"/>
              <a:t> (285-281)</a:t>
            </a:r>
          </a:p>
          <a:p>
            <a:pPr lvl="1"/>
            <a:r>
              <a:rPr lang="cs-CZ" dirty="0"/>
              <a:t>Poslední válka mezi diadochy (první generací diadochů)</a:t>
            </a:r>
          </a:p>
          <a:p>
            <a:pPr lvl="1"/>
            <a:r>
              <a:rPr lang="cs-CZ" dirty="0"/>
              <a:t>Končí smrtí </a:t>
            </a:r>
            <a:r>
              <a:rPr lang="cs-CZ" dirty="0" err="1"/>
              <a:t>Lýsimacha</a:t>
            </a:r>
            <a:r>
              <a:rPr lang="cs-CZ" dirty="0"/>
              <a:t> v bitvě u </a:t>
            </a:r>
            <a:r>
              <a:rPr lang="cs-CZ" dirty="0" err="1"/>
              <a:t>Kurupedia</a:t>
            </a:r>
            <a:r>
              <a:rPr lang="cs-CZ" dirty="0"/>
              <a:t> a zavražděním </a:t>
            </a:r>
            <a:r>
              <a:rPr lang="cs-CZ" dirty="0" err="1"/>
              <a:t>Seleuka</a:t>
            </a:r>
            <a:r>
              <a:rPr lang="cs-CZ" dirty="0"/>
              <a:t> krátce po bitvě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Smutná bilance</a:t>
            </a:r>
          </a:p>
        </p:txBody>
      </p:sp>
      <p:pic>
        <p:nvPicPr>
          <p:cNvPr id="4" name="Zástupný symbol pro obsah 3" descr="Diadochi_satraps_babylo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780" y="1196752"/>
            <a:ext cx="8941220" cy="489654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témata do budoucnosti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o </a:t>
            </a:r>
            <a:r>
              <a:rPr lang="cs-CZ" dirty="0" err="1"/>
              <a:t>Koilé</a:t>
            </a:r>
            <a:r>
              <a:rPr lang="cs-CZ" dirty="0"/>
              <a:t> Sýrii mezi </a:t>
            </a:r>
            <a:r>
              <a:rPr lang="cs-CZ" dirty="0" err="1"/>
              <a:t>Seleukovci</a:t>
            </a:r>
            <a:r>
              <a:rPr lang="cs-CZ" dirty="0"/>
              <a:t> a </a:t>
            </a:r>
            <a:r>
              <a:rPr lang="cs-CZ" dirty="0" err="1"/>
              <a:t>Ptolemaiovci</a:t>
            </a:r>
            <a:endParaRPr lang="cs-CZ" dirty="0"/>
          </a:p>
          <a:p>
            <a:r>
              <a:rPr lang="cs-CZ" dirty="0" err="1"/>
              <a:t>Ptolemaiovské</a:t>
            </a:r>
            <a:r>
              <a:rPr lang="cs-CZ" dirty="0"/>
              <a:t> zájmy v Malé Asii a Řecku</a:t>
            </a:r>
          </a:p>
          <a:p>
            <a:r>
              <a:rPr lang="cs-CZ" dirty="0"/>
              <a:t>Role Makedonie v Řecku</a:t>
            </a:r>
          </a:p>
          <a:p>
            <a:r>
              <a:rPr lang="cs-CZ" dirty="0"/>
              <a:t>Udržení území na východě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ve vojenství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Vliv vojska, možnost tlaku vojáků na usmíření či šance, že vojevůdce získá na svou stranu armádu protivníka</a:t>
            </a:r>
          </a:p>
          <a:p>
            <a:r>
              <a:rPr lang="cs-CZ" dirty="0"/>
              <a:t>Pomalé zavádění „neřeckých“ prvků do vojenství (vyjma slonů)</a:t>
            </a:r>
          </a:p>
          <a:p>
            <a:r>
              <a:rPr lang="cs-CZ" dirty="0"/>
              <a:t>Nadále růst kvality v obléhací technice</a:t>
            </a:r>
          </a:p>
          <a:p>
            <a:r>
              <a:rPr lang="cs-CZ" dirty="0"/>
              <a:t>Zdrojem vojáků i do budoucna hlavně</a:t>
            </a:r>
          </a:p>
          <a:p>
            <a:pPr lvl="1"/>
            <a:r>
              <a:rPr lang="cs-CZ" dirty="0"/>
              <a:t>žoldnéři z Řecka, Makedonie, Thrákie, později </a:t>
            </a:r>
            <a:r>
              <a:rPr lang="cs-CZ" dirty="0" err="1"/>
              <a:t>Galatie</a:t>
            </a:r>
            <a:endParaRPr lang="cs-CZ" dirty="0"/>
          </a:p>
          <a:p>
            <a:pPr lvl="1"/>
            <a:r>
              <a:rPr lang="cs-CZ" dirty="0"/>
              <a:t>usedlíci řecko-makedonského původu, kteří dostali půdu na daném území, a jejich potomci</a:t>
            </a:r>
          </a:p>
          <a:p>
            <a:r>
              <a:rPr lang="cs-CZ" dirty="0"/>
              <a:t>Roste dominance falangy, prodlužování zbraní, potenciálním problémem do budoucna zajištění kvalitní těžké jízdy a koordinace falangy s ostatními složkami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Démétrios</a:t>
            </a:r>
            <a:r>
              <a:rPr lang="cs-CZ" dirty="0"/>
              <a:t> a obléhání Rhodu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V roce 306 </a:t>
            </a:r>
            <a:r>
              <a:rPr lang="cs-CZ" sz="3400" dirty="0" err="1"/>
              <a:t>Rhoďané</a:t>
            </a:r>
            <a:r>
              <a:rPr lang="cs-CZ" sz="3400" dirty="0"/>
              <a:t> odmítli podpořit tažení </a:t>
            </a:r>
            <a:r>
              <a:rPr lang="cs-CZ" sz="3400" dirty="0" err="1"/>
              <a:t>Démétria</a:t>
            </a:r>
            <a:r>
              <a:rPr lang="cs-CZ" sz="3400" dirty="0"/>
              <a:t> proti </a:t>
            </a:r>
            <a:r>
              <a:rPr lang="cs-CZ" sz="3400" dirty="0" err="1"/>
              <a:t>Ptolemaiovským</a:t>
            </a:r>
            <a:r>
              <a:rPr lang="cs-CZ" sz="3400" dirty="0"/>
              <a:t> pozicím v Malé Asii a na Kypru; tažení bylo celkem úspěšné a oslabilo pozici Egypta v oblasti</a:t>
            </a:r>
          </a:p>
          <a:p>
            <a:r>
              <a:rPr lang="cs-CZ" sz="3400" dirty="0"/>
              <a:t>V roce 305 </a:t>
            </a:r>
            <a:r>
              <a:rPr lang="cs-CZ" sz="3400" dirty="0" err="1"/>
              <a:t>Démétrios</a:t>
            </a:r>
            <a:r>
              <a:rPr lang="cs-CZ" sz="3400" dirty="0"/>
              <a:t> zaútočil na Rhodos</a:t>
            </a:r>
          </a:p>
          <a:p>
            <a:r>
              <a:rPr lang="cs-CZ" sz="3400" dirty="0"/>
              <a:t>Mj. nechal postavit obléhací věž zvanou </a:t>
            </a:r>
            <a:r>
              <a:rPr lang="cs-CZ" sz="3400" dirty="0" err="1"/>
              <a:t>Helépolis</a:t>
            </a:r>
            <a:r>
              <a:rPr lang="cs-CZ" sz="3400" dirty="0"/>
              <a:t> (Dobyvatel měst); výška cca. 40 metrů, katapulty 2x82 kg, 4x27 kg, 10x14 kg + </a:t>
            </a:r>
            <a:r>
              <a:rPr lang="cs-CZ" sz="3400"/>
              <a:t>vrhače šipek</a:t>
            </a:r>
            <a:endParaRPr lang="cs-CZ" sz="3400" dirty="0"/>
          </a:p>
          <a:p>
            <a:r>
              <a:rPr lang="cs-CZ" sz="3400" dirty="0" err="1"/>
              <a:t>Rhoďané</a:t>
            </a:r>
            <a:r>
              <a:rPr lang="cs-CZ" sz="3400" dirty="0"/>
              <a:t> věž zastavili – dvě verze jejich úspěchu</a:t>
            </a:r>
          </a:p>
          <a:p>
            <a:pPr lvl="1"/>
            <a:r>
              <a:rPr lang="cs-CZ" dirty="0"/>
              <a:t>směrem, kudy měla věž zaútočit, začali systematicky vypouštět vodu, podmáčení terénu způsobilo zapadnutí věže</a:t>
            </a:r>
          </a:p>
          <a:p>
            <a:pPr lvl="1"/>
            <a:r>
              <a:rPr lang="cs-CZ" dirty="0"/>
              <a:t>věž byla ostřelována tak, že se uvolnila část jejích kovových plátů; aby nebyla zapálena, nechal ji </a:t>
            </a:r>
            <a:r>
              <a:rPr lang="cs-CZ" dirty="0" err="1"/>
              <a:t>Démétrios</a:t>
            </a:r>
            <a:r>
              <a:rPr lang="cs-CZ" dirty="0"/>
              <a:t> stáhnout</a:t>
            </a:r>
          </a:p>
          <a:p>
            <a:r>
              <a:rPr lang="cs-CZ" sz="3400" dirty="0"/>
              <a:t>Obléhání ukončeno v roce 304 dohodou, věž zůstala na místě a </a:t>
            </a:r>
            <a:r>
              <a:rPr lang="cs-CZ" sz="3400" dirty="0" err="1"/>
              <a:t>Rhoďané</a:t>
            </a:r>
            <a:r>
              <a:rPr lang="cs-CZ" sz="3400" dirty="0"/>
              <a:t> aspoň měli materiál na Kolos (stavěn 292-280)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6784B-65B6-4B44-9B57-46E74C8C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Helépolis</a:t>
            </a:r>
            <a:r>
              <a:rPr lang="cs-CZ" dirty="0"/>
              <a:t> (rekonstrukce)</a:t>
            </a:r>
          </a:p>
        </p:txBody>
      </p:sp>
      <p:pic>
        <p:nvPicPr>
          <p:cNvPr id="5" name="Zástupný obsah 4" descr="Obsah obrázku hudba&#10;&#10;Popis byl vytvořen automaticky">
            <a:extLst>
              <a:ext uri="{FF2B5EF4-FFF2-40B4-BE49-F238E27FC236}">
                <a16:creationId xmlns:a16="http://schemas.microsoft.com/office/drawing/2014/main" id="{F9B53DB8-2BB1-4EF7-9307-FB42CE44E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5" cy="4525963"/>
          </a:xfrm>
        </p:spPr>
      </p:pic>
    </p:spTree>
    <p:extLst>
      <p:ext uri="{BB962C8B-B14F-4D97-AF65-F5344CB8AC3E}">
        <p14:creationId xmlns:p14="http://schemas.microsoft.com/office/powerpoint/2010/main" val="335621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r>
              <a:rPr lang="cs-CZ"/>
              <a:t>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Alexandr umírá počátkem června 323 ve věku nedožitých 33 let</a:t>
            </a:r>
          </a:p>
          <a:p>
            <a:r>
              <a:rPr lang="cs-CZ" dirty="0"/>
              <a:t>Nejasný nástupce</a:t>
            </a:r>
          </a:p>
          <a:p>
            <a:r>
              <a:rPr lang="cs-CZ" dirty="0"/>
              <a:t>Jednání v Babylonu a první násilí (zabití velitele pěchoty </a:t>
            </a:r>
            <a:r>
              <a:rPr lang="cs-CZ" dirty="0" err="1"/>
              <a:t>Meleagra</a:t>
            </a:r>
            <a:r>
              <a:rPr lang="cs-CZ" dirty="0"/>
              <a:t> a dalších cca. 300 mužů)</a:t>
            </a:r>
          </a:p>
          <a:p>
            <a:r>
              <a:rPr lang="cs-CZ" dirty="0"/>
              <a:t>Během následujících 42 let zemře násilnou smrtí mnoho účastníků jednání (resp. i těch, kdo se neúčastnili, ale týkalo se jich to)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moci v Babylonu</a:t>
            </a:r>
          </a:p>
        </p:txBody>
      </p:sp>
      <p:pic>
        <p:nvPicPr>
          <p:cNvPr id="4" name="Zástupný symbol pro obsah 3" descr="Diadochi_satraps_babyl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56277" y="1556791"/>
            <a:ext cx="10196829" cy="5094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na mapě chybí?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Synové starších diadochů</a:t>
            </a:r>
          </a:p>
          <a:p>
            <a:pPr lvl="1"/>
            <a:r>
              <a:rPr lang="cs-CZ" dirty="0" err="1"/>
              <a:t>Kassandros</a:t>
            </a:r>
            <a:r>
              <a:rPr lang="cs-CZ" dirty="0"/>
              <a:t>, syn </a:t>
            </a:r>
            <a:r>
              <a:rPr lang="cs-CZ" dirty="0" err="1"/>
              <a:t>Antipatrův</a:t>
            </a:r>
            <a:endParaRPr lang="cs-CZ" dirty="0"/>
          </a:p>
          <a:p>
            <a:pPr lvl="1"/>
            <a:r>
              <a:rPr lang="cs-CZ" dirty="0" err="1"/>
              <a:t>Démétrios</a:t>
            </a:r>
            <a:r>
              <a:rPr lang="cs-CZ" dirty="0"/>
              <a:t>, syn </a:t>
            </a:r>
            <a:r>
              <a:rPr lang="cs-CZ" dirty="0" err="1"/>
              <a:t>Antogonův</a:t>
            </a:r>
            <a:r>
              <a:rPr lang="cs-CZ" dirty="0"/>
              <a:t> (řečený </a:t>
            </a:r>
            <a:r>
              <a:rPr lang="cs-CZ" dirty="0" err="1"/>
              <a:t>Poliorkétés</a:t>
            </a:r>
            <a:r>
              <a:rPr lang="cs-CZ" dirty="0"/>
              <a:t> – ničitel měst)</a:t>
            </a:r>
          </a:p>
          <a:p>
            <a:r>
              <a:rPr lang="cs-CZ" dirty="0"/>
              <a:t>A další</a:t>
            </a:r>
          </a:p>
          <a:p>
            <a:pPr lvl="1"/>
            <a:r>
              <a:rPr lang="cs-CZ" dirty="0" err="1"/>
              <a:t>Polyperchon</a:t>
            </a:r>
            <a:r>
              <a:rPr lang="cs-CZ" dirty="0"/>
              <a:t> – mj. </a:t>
            </a:r>
            <a:r>
              <a:rPr lang="cs-CZ" dirty="0" err="1"/>
              <a:t>Antipatrův</a:t>
            </a:r>
            <a:r>
              <a:rPr lang="cs-CZ" dirty="0"/>
              <a:t> zástupce v Makedonii, později se stane regentem</a:t>
            </a:r>
          </a:p>
          <a:p>
            <a:pPr lvl="1"/>
            <a:r>
              <a:rPr lang="cs-CZ" dirty="0" err="1"/>
              <a:t>Eumenés</a:t>
            </a:r>
            <a:r>
              <a:rPr lang="cs-CZ" dirty="0"/>
              <a:t> – velitel </a:t>
            </a:r>
            <a:r>
              <a:rPr lang="cs-CZ" dirty="0" err="1"/>
              <a:t>hypastistů</a:t>
            </a:r>
            <a:r>
              <a:rPr lang="cs-CZ" dirty="0"/>
              <a:t>, měl ve správě </a:t>
            </a:r>
            <a:r>
              <a:rPr lang="cs-CZ" dirty="0" err="1"/>
              <a:t>Kappadokii</a:t>
            </a:r>
            <a:r>
              <a:rPr lang="cs-CZ" dirty="0"/>
              <a:t>, (ke své smůle) vždy loajální k Alexandrovým dědicům</a:t>
            </a:r>
          </a:p>
          <a:p>
            <a:pPr lvl="1"/>
            <a:r>
              <a:rPr lang="cs-CZ" dirty="0" err="1"/>
              <a:t>Seleukos</a:t>
            </a:r>
            <a:r>
              <a:rPr lang="cs-CZ" dirty="0"/>
              <a:t> – nedostal původně satrapii, ale jako zástupce velitele v Asii (</a:t>
            </a:r>
            <a:r>
              <a:rPr lang="cs-CZ" dirty="0" err="1"/>
              <a:t>Perdikkás</a:t>
            </a:r>
            <a:r>
              <a:rPr lang="cs-CZ" dirty="0"/>
              <a:t>) měl dobrou výchozí pozici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Lamijská</a:t>
            </a:r>
            <a:r>
              <a:rPr lang="cs-CZ" dirty="0"/>
              <a:t> válka (323-322)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Pokus o povstání Řeků, </a:t>
            </a:r>
            <a:r>
              <a:rPr lang="cs-CZ" dirty="0" err="1"/>
              <a:t>Antipatros</a:t>
            </a:r>
            <a:r>
              <a:rPr lang="cs-CZ" dirty="0"/>
              <a:t> neúspěšně obléhán ve městě </a:t>
            </a:r>
            <a:r>
              <a:rPr lang="cs-CZ" dirty="0" err="1"/>
              <a:t>Lamia</a:t>
            </a:r>
            <a:r>
              <a:rPr lang="cs-CZ" dirty="0"/>
              <a:t> (střední Řecko)</a:t>
            </a:r>
          </a:p>
          <a:p>
            <a:r>
              <a:rPr lang="cs-CZ" dirty="0"/>
              <a:t>Z důležitých „hráčů“ je v ní zabit </a:t>
            </a:r>
            <a:r>
              <a:rPr lang="cs-CZ" dirty="0" err="1"/>
              <a:t>Leonnatos</a:t>
            </a:r>
            <a:r>
              <a:rPr lang="cs-CZ" dirty="0"/>
              <a:t>, který přivedl z Asie posily</a:t>
            </a:r>
          </a:p>
          <a:p>
            <a:r>
              <a:rPr lang="cs-CZ" dirty="0" err="1"/>
              <a:t>Antipatros</a:t>
            </a:r>
            <a:r>
              <a:rPr lang="cs-CZ" dirty="0"/>
              <a:t> s posilami posléze </a:t>
            </a:r>
            <a:r>
              <a:rPr lang="cs-CZ"/>
              <a:t>Řeky porazil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válka diadochů (322-320)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Udržení/posílení autority regenta x ambice nejsilnějších diadochů</a:t>
            </a:r>
          </a:p>
          <a:p>
            <a:r>
              <a:rPr lang="cs-CZ" dirty="0" err="1"/>
              <a:t>Perdikkás</a:t>
            </a:r>
            <a:r>
              <a:rPr lang="cs-CZ" dirty="0"/>
              <a:t> a </a:t>
            </a:r>
            <a:r>
              <a:rPr lang="cs-CZ" dirty="0" err="1"/>
              <a:t>Eumenés</a:t>
            </a:r>
            <a:r>
              <a:rPr lang="cs-CZ" dirty="0"/>
              <a:t> x </a:t>
            </a:r>
            <a:r>
              <a:rPr lang="cs-CZ" dirty="0" err="1"/>
              <a:t>Antigonos</a:t>
            </a:r>
            <a:r>
              <a:rPr lang="cs-CZ" dirty="0"/>
              <a:t>, </a:t>
            </a:r>
            <a:r>
              <a:rPr lang="cs-CZ" dirty="0" err="1"/>
              <a:t>Antipatros</a:t>
            </a:r>
            <a:r>
              <a:rPr lang="cs-CZ" dirty="0"/>
              <a:t>, Ptolemaios a </a:t>
            </a:r>
            <a:r>
              <a:rPr lang="cs-CZ" dirty="0" err="1"/>
              <a:t>Krateros</a:t>
            </a:r>
            <a:endParaRPr lang="cs-CZ" dirty="0"/>
          </a:p>
          <a:p>
            <a:r>
              <a:rPr lang="cs-CZ" dirty="0" err="1"/>
              <a:t>Perdikkás</a:t>
            </a:r>
            <a:r>
              <a:rPr lang="cs-CZ" dirty="0"/>
              <a:t> zavražděn (</a:t>
            </a:r>
            <a:r>
              <a:rPr lang="cs-CZ" dirty="0" err="1"/>
              <a:t>Seleukem</a:t>
            </a:r>
            <a:r>
              <a:rPr lang="cs-CZ" dirty="0"/>
              <a:t>, Antigenem a </a:t>
            </a:r>
            <a:r>
              <a:rPr lang="cs-CZ" dirty="0" err="1"/>
              <a:t>Peithonem</a:t>
            </a:r>
            <a:r>
              <a:rPr lang="cs-CZ" dirty="0"/>
              <a:t>) během výpravy do Egypta, </a:t>
            </a:r>
            <a:r>
              <a:rPr lang="cs-CZ" dirty="0" err="1"/>
              <a:t>Eumenés</a:t>
            </a:r>
            <a:r>
              <a:rPr lang="cs-CZ" dirty="0"/>
              <a:t> porazil </a:t>
            </a:r>
            <a:r>
              <a:rPr lang="cs-CZ" dirty="0" err="1"/>
              <a:t>Kratera</a:t>
            </a:r>
            <a:r>
              <a:rPr lang="cs-CZ" dirty="0"/>
              <a:t>, </a:t>
            </a:r>
            <a:r>
              <a:rPr lang="cs-CZ" dirty="0" err="1"/>
              <a:t>Krateros</a:t>
            </a:r>
            <a:r>
              <a:rPr lang="cs-CZ" dirty="0"/>
              <a:t> padl</a:t>
            </a:r>
          </a:p>
          <a:p>
            <a:r>
              <a:rPr lang="cs-CZ" dirty="0"/>
              <a:t>Nové rozdělení moci v </a:t>
            </a:r>
            <a:r>
              <a:rPr lang="cs-CZ" dirty="0" err="1"/>
              <a:t>Triparadeis</a:t>
            </a:r>
            <a:r>
              <a:rPr lang="cs-CZ" dirty="0"/>
              <a:t>, regentem </a:t>
            </a:r>
            <a:r>
              <a:rPr lang="cs-CZ" dirty="0" err="1"/>
              <a:t>Antipatros</a:t>
            </a:r>
            <a:r>
              <a:rPr lang="cs-CZ" dirty="0"/>
              <a:t> (ten ale 319 umírá)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válka diadochů (319-315)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Udržení pozice regenta x posílení ambicí nejsilnějších diadochů, zejména </a:t>
            </a:r>
            <a:r>
              <a:rPr lang="cs-CZ" dirty="0" err="1"/>
              <a:t>Antigona</a:t>
            </a:r>
            <a:r>
              <a:rPr lang="cs-CZ" dirty="0"/>
              <a:t>, rovněž osobní spor mezi </a:t>
            </a:r>
            <a:r>
              <a:rPr lang="cs-CZ" dirty="0" err="1"/>
              <a:t>Polyperchontem</a:t>
            </a:r>
            <a:r>
              <a:rPr lang="cs-CZ" dirty="0"/>
              <a:t> (jako </a:t>
            </a:r>
            <a:r>
              <a:rPr lang="cs-CZ" dirty="0" err="1"/>
              <a:t>Antipatrův</a:t>
            </a:r>
            <a:r>
              <a:rPr lang="cs-CZ" dirty="0"/>
              <a:t> zástupce ovládl Makedonii a stal se regentem) a </a:t>
            </a:r>
            <a:r>
              <a:rPr lang="cs-CZ" dirty="0" err="1"/>
              <a:t>Kassandrem</a:t>
            </a:r>
            <a:r>
              <a:rPr lang="cs-CZ" dirty="0"/>
              <a:t> (jako </a:t>
            </a:r>
            <a:r>
              <a:rPr lang="cs-CZ" dirty="0" err="1"/>
              <a:t>Antipatrův</a:t>
            </a:r>
            <a:r>
              <a:rPr lang="cs-CZ" dirty="0"/>
              <a:t> syn chtěl to, co měl otec)</a:t>
            </a:r>
          </a:p>
          <a:p>
            <a:r>
              <a:rPr lang="cs-CZ" dirty="0" err="1"/>
              <a:t>Polyperchon</a:t>
            </a:r>
            <a:r>
              <a:rPr lang="cs-CZ" dirty="0"/>
              <a:t>, </a:t>
            </a:r>
            <a:r>
              <a:rPr lang="cs-CZ" dirty="0" err="1"/>
              <a:t>Eumenés</a:t>
            </a:r>
            <a:r>
              <a:rPr lang="cs-CZ" dirty="0"/>
              <a:t> a </a:t>
            </a:r>
            <a:r>
              <a:rPr lang="cs-CZ" dirty="0" err="1"/>
              <a:t>Olympias</a:t>
            </a:r>
            <a:r>
              <a:rPr lang="cs-CZ" dirty="0"/>
              <a:t> x </a:t>
            </a:r>
            <a:r>
              <a:rPr lang="cs-CZ" dirty="0" err="1"/>
              <a:t>Antigonos</a:t>
            </a:r>
            <a:r>
              <a:rPr lang="cs-CZ" dirty="0"/>
              <a:t> a </a:t>
            </a:r>
            <a:r>
              <a:rPr lang="cs-CZ" dirty="0" err="1"/>
              <a:t>Kassandros</a:t>
            </a:r>
            <a:endParaRPr lang="cs-CZ" dirty="0"/>
          </a:p>
          <a:p>
            <a:r>
              <a:rPr lang="cs-CZ" dirty="0"/>
              <a:t>Porážka regentství (</a:t>
            </a:r>
            <a:r>
              <a:rPr lang="cs-CZ" dirty="0" err="1"/>
              <a:t>Polyperchon</a:t>
            </a:r>
            <a:r>
              <a:rPr lang="cs-CZ" dirty="0"/>
              <a:t> zatlačen do pozadí, </a:t>
            </a:r>
            <a:r>
              <a:rPr lang="cs-CZ" dirty="0" err="1"/>
              <a:t>Eumenés</a:t>
            </a:r>
            <a:r>
              <a:rPr lang="cs-CZ" dirty="0"/>
              <a:t> zajat a popraven), </a:t>
            </a:r>
            <a:r>
              <a:rPr lang="cs-CZ" dirty="0" err="1"/>
              <a:t>Olympias</a:t>
            </a:r>
            <a:r>
              <a:rPr lang="cs-CZ" dirty="0"/>
              <a:t> zavraždí Filipa </a:t>
            </a:r>
            <a:r>
              <a:rPr lang="cs-CZ" dirty="0" err="1"/>
              <a:t>Arrhidaia</a:t>
            </a:r>
            <a:r>
              <a:rPr lang="cs-CZ" dirty="0"/>
              <a:t>, sama je ale zavražděna na příkaz </a:t>
            </a:r>
            <a:r>
              <a:rPr lang="cs-CZ" dirty="0" err="1"/>
              <a:t>Kassandra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válka diadochů (314-311)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Prosazení </a:t>
            </a:r>
            <a:r>
              <a:rPr lang="cs-CZ" dirty="0" err="1"/>
              <a:t>Antigona</a:t>
            </a:r>
            <a:r>
              <a:rPr lang="cs-CZ" dirty="0"/>
              <a:t> (jako regenta, nebo i něčeho navíc?) x ambice ostatních diadochů, ve hře otázka, zda má vůbec šanci udržet jednotu říše</a:t>
            </a:r>
          </a:p>
          <a:p>
            <a:r>
              <a:rPr lang="cs-CZ" dirty="0" err="1"/>
              <a:t>Antigonos</a:t>
            </a:r>
            <a:r>
              <a:rPr lang="cs-CZ" dirty="0"/>
              <a:t> a </a:t>
            </a:r>
            <a:r>
              <a:rPr lang="cs-CZ" dirty="0" err="1"/>
              <a:t>Polyperchon</a:t>
            </a:r>
            <a:r>
              <a:rPr lang="cs-CZ" dirty="0"/>
              <a:t> x Ptolemaios, </a:t>
            </a:r>
            <a:r>
              <a:rPr lang="cs-CZ" dirty="0" err="1"/>
              <a:t>Kassandros</a:t>
            </a:r>
            <a:r>
              <a:rPr lang="cs-CZ" dirty="0"/>
              <a:t>, </a:t>
            </a:r>
            <a:r>
              <a:rPr lang="cs-CZ" dirty="0" err="1"/>
              <a:t>Lýsimachos</a:t>
            </a:r>
            <a:r>
              <a:rPr lang="cs-CZ" dirty="0"/>
              <a:t> a </a:t>
            </a:r>
            <a:r>
              <a:rPr lang="cs-CZ" dirty="0" err="1"/>
              <a:t>Seleukos</a:t>
            </a:r>
            <a:endParaRPr lang="cs-CZ" dirty="0"/>
          </a:p>
          <a:p>
            <a:r>
              <a:rPr lang="cs-CZ" dirty="0"/>
              <a:t>Nerozhodné, ale dvě události předznamenají další vývoj</a:t>
            </a:r>
          </a:p>
          <a:p>
            <a:pPr lvl="1"/>
            <a:r>
              <a:rPr lang="cs-CZ" dirty="0" err="1"/>
              <a:t>Kassandros</a:t>
            </a:r>
            <a:r>
              <a:rPr lang="cs-CZ" dirty="0"/>
              <a:t> nechá zabít </a:t>
            </a:r>
            <a:r>
              <a:rPr lang="cs-CZ" dirty="0" err="1"/>
              <a:t>Roxanu</a:t>
            </a:r>
            <a:r>
              <a:rPr lang="cs-CZ" dirty="0"/>
              <a:t> a jejího syna, dědictví již nemůže přejít na Alexandrova potomka (teoreticky ještě zbýval </a:t>
            </a:r>
            <a:r>
              <a:rPr lang="cs-CZ" dirty="0" err="1"/>
              <a:t>Héraklés</a:t>
            </a:r>
            <a:r>
              <a:rPr lang="cs-CZ" dirty="0"/>
              <a:t>, údajný nemanželský Alexandrův syn, toho ale nedlouho poté po jednání s </a:t>
            </a:r>
            <a:r>
              <a:rPr lang="cs-CZ" dirty="0" err="1"/>
              <a:t>Kassandrem</a:t>
            </a:r>
            <a:r>
              <a:rPr lang="cs-CZ" dirty="0"/>
              <a:t> nechal zabít </a:t>
            </a:r>
            <a:r>
              <a:rPr lang="cs-CZ" dirty="0" err="1"/>
              <a:t>Polyperchon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Ve snaze zajistit západ neudrží </a:t>
            </a:r>
            <a:r>
              <a:rPr lang="cs-CZ" dirty="0" err="1"/>
              <a:t>Antigonos</a:t>
            </a:r>
            <a:r>
              <a:rPr lang="cs-CZ" dirty="0"/>
              <a:t> </a:t>
            </a:r>
            <a:r>
              <a:rPr lang="cs-CZ" dirty="0" err="1"/>
              <a:t>Babylonii</a:t>
            </a:r>
            <a:r>
              <a:rPr lang="cs-CZ" dirty="0"/>
              <a:t>, které se v tzv. Babylonské válce (311-309) zmocní </a:t>
            </a:r>
            <a:r>
              <a:rPr lang="cs-CZ" dirty="0" err="1"/>
              <a:t>Seleukos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Čtvrtá válka diadochů (308-301)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Zachování jednoty pod </a:t>
            </a:r>
            <a:r>
              <a:rPr lang="cs-CZ" dirty="0" err="1"/>
              <a:t>Antigonem</a:t>
            </a:r>
            <a:r>
              <a:rPr lang="cs-CZ" dirty="0"/>
              <a:t> x potvrzení faktické nezávislosti ostatních diadochů</a:t>
            </a:r>
          </a:p>
          <a:p>
            <a:r>
              <a:rPr lang="cs-CZ" dirty="0" err="1"/>
              <a:t>Antigonos</a:t>
            </a:r>
            <a:r>
              <a:rPr lang="cs-CZ" dirty="0"/>
              <a:t> x </a:t>
            </a:r>
            <a:r>
              <a:rPr lang="cs-CZ" dirty="0" err="1"/>
              <a:t>Seleukos</a:t>
            </a:r>
            <a:r>
              <a:rPr lang="cs-CZ" dirty="0"/>
              <a:t>, </a:t>
            </a:r>
            <a:r>
              <a:rPr lang="cs-CZ" dirty="0" err="1"/>
              <a:t>Lýsimachos</a:t>
            </a:r>
            <a:r>
              <a:rPr lang="cs-CZ" dirty="0"/>
              <a:t>, </a:t>
            </a:r>
            <a:r>
              <a:rPr lang="cs-CZ" dirty="0" err="1"/>
              <a:t>Kassandros</a:t>
            </a:r>
            <a:r>
              <a:rPr lang="cs-CZ" dirty="0"/>
              <a:t> a Ptolemaios</a:t>
            </a:r>
          </a:p>
          <a:p>
            <a:r>
              <a:rPr lang="cs-CZ" dirty="0"/>
              <a:t>Během války se všichni zmínění postupně prohlásili králi</a:t>
            </a:r>
          </a:p>
          <a:p>
            <a:r>
              <a:rPr lang="cs-CZ" dirty="0"/>
              <a:t>Bitva u </a:t>
            </a:r>
            <a:r>
              <a:rPr lang="cs-CZ" dirty="0" err="1"/>
              <a:t>Ipsu</a:t>
            </a:r>
            <a:r>
              <a:rPr lang="cs-CZ" dirty="0"/>
              <a:t> (301) – </a:t>
            </a:r>
            <a:r>
              <a:rPr lang="cs-CZ" dirty="0" err="1"/>
              <a:t>Antigonos</a:t>
            </a:r>
            <a:r>
              <a:rPr lang="cs-CZ" dirty="0"/>
              <a:t> padl a s ním i poslední hypotetická šance na udržení říše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917</Words>
  <Application>Microsoft Office PowerPoint</Application>
  <PresentationFormat>Předvádění na obrazovce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Alexandrovi nástupci</vt:lpstr>
      <vt:lpstr>Úvod</vt:lpstr>
      <vt:lpstr>Rozdělení moci v Babylonu</vt:lpstr>
      <vt:lpstr>Kdo na mapě chybí?</vt:lpstr>
      <vt:lpstr>Lamijská válka (323-322)</vt:lpstr>
      <vt:lpstr>První válka diadochů (322-320)</vt:lpstr>
      <vt:lpstr>Druhá válka diadochů (319-315)</vt:lpstr>
      <vt:lpstr>Třetí válka diadochů (314-311)</vt:lpstr>
      <vt:lpstr>Čtvrtá válka diadochů (308-301)</vt:lpstr>
      <vt:lpstr>Situace před bitvou u Ipsu</vt:lpstr>
      <vt:lpstr>Bitva u Ipsu</vt:lpstr>
      <vt:lpstr>Situace po bitvě u Ipsu</vt:lpstr>
      <vt:lpstr>Dokončení bojů</vt:lpstr>
      <vt:lpstr>Smutná bilance</vt:lpstr>
      <vt:lpstr>Otevřená témata do budoucnosti</vt:lpstr>
      <vt:lpstr>Specifika ve vojenství</vt:lpstr>
      <vt:lpstr>Démétrios a obléhání Rhodu</vt:lpstr>
      <vt:lpstr>Helépolis (rekonstrukce)</vt:lpstr>
      <vt:lpstr>Děkuji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Alexandrovi nástupci</dc:title>
  <dc:creator>Jak.se</dc:creator>
  <cp:lastModifiedBy>Jakub Šedo</cp:lastModifiedBy>
  <cp:revision>94</cp:revision>
  <dcterms:created xsi:type="dcterms:W3CDTF">2020-04-21T21:47:52Z</dcterms:created>
  <dcterms:modified xsi:type="dcterms:W3CDTF">2021-04-06T21:21:22Z</dcterms:modified>
</cp:coreProperties>
</file>