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  <p:sldMasterId id="2147483732" r:id="rId6"/>
    <p:sldMasterId id="2147483744" r:id="rId7"/>
    <p:sldMasterId id="2147483780" r:id="rId8"/>
    <p:sldMasterId id="2147483792" r:id="rId9"/>
    <p:sldMasterId id="2147483804" r:id="rId10"/>
    <p:sldMasterId id="2147483828" r:id="rId11"/>
    <p:sldMasterId id="2147483900" r:id="rId12"/>
    <p:sldMasterId id="2147483912" r:id="rId13"/>
    <p:sldMasterId id="2147483924" r:id="rId14"/>
    <p:sldMasterId id="2147483936" r:id="rId15"/>
  </p:sldMasterIdLst>
  <p:handoutMasterIdLst>
    <p:handoutMasterId r:id="rId47"/>
  </p:handoutMasterIdLst>
  <p:sldIdLst>
    <p:sldId id="256" r:id="rId16"/>
    <p:sldId id="258" r:id="rId17"/>
    <p:sldId id="259" r:id="rId18"/>
    <p:sldId id="260" r:id="rId19"/>
    <p:sldId id="261" r:id="rId20"/>
    <p:sldId id="266" r:id="rId21"/>
    <p:sldId id="263" r:id="rId22"/>
    <p:sldId id="267" r:id="rId23"/>
    <p:sldId id="268" r:id="rId24"/>
    <p:sldId id="264" r:id="rId25"/>
    <p:sldId id="269" r:id="rId26"/>
    <p:sldId id="270" r:id="rId27"/>
    <p:sldId id="283" r:id="rId28"/>
    <p:sldId id="271" r:id="rId29"/>
    <p:sldId id="272" r:id="rId30"/>
    <p:sldId id="310" r:id="rId31"/>
    <p:sldId id="311" r:id="rId32"/>
    <p:sldId id="274" r:id="rId33"/>
    <p:sldId id="285" r:id="rId34"/>
    <p:sldId id="302" r:id="rId35"/>
    <p:sldId id="295" r:id="rId36"/>
    <p:sldId id="297" r:id="rId37"/>
    <p:sldId id="312" r:id="rId38"/>
    <p:sldId id="292" r:id="rId39"/>
    <p:sldId id="293" r:id="rId40"/>
    <p:sldId id="288" r:id="rId41"/>
    <p:sldId id="289" r:id="rId42"/>
    <p:sldId id="290" r:id="rId43"/>
    <p:sldId id="308" r:id="rId44"/>
    <p:sldId id="291" r:id="rId45"/>
    <p:sldId id="309" r:id="rId46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65F14A-2319-4D66-AF54-64787BBBEF65}" v="1" dt="2021-03-19T20:13:21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9" Type="http://schemas.openxmlformats.org/officeDocument/2006/relationships/slide" Target="slides/slide14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3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20" Type="http://schemas.openxmlformats.org/officeDocument/2006/relationships/slide" Target="slides/slide5.xml"/><Relationship Id="rId41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C665F14A-2319-4D66-AF54-64787BBBEF65}"/>
    <pc:docChg chg="delSld delMainMaster">
      <pc:chgData name="Peter Spáč" userId="2e8d26cd-55d7-4d78-8227-1866407259d9" providerId="ADAL" clId="{C665F14A-2319-4D66-AF54-64787BBBEF65}" dt="2021-03-19T20:13:16.112" v="14" actId="47"/>
      <pc:docMkLst>
        <pc:docMk/>
      </pc:docMkLst>
      <pc:sldChg chg="del">
        <pc:chgData name="Peter Spáč" userId="2e8d26cd-55d7-4d78-8227-1866407259d9" providerId="ADAL" clId="{C665F14A-2319-4D66-AF54-64787BBBEF65}" dt="2021-03-19T20:13:10.942" v="8" actId="47"/>
        <pc:sldMkLst>
          <pc:docMk/>
          <pc:sldMk cId="1385907706" sldId="273"/>
        </pc:sldMkLst>
      </pc:sldChg>
      <pc:sldChg chg="del">
        <pc:chgData name="Peter Spáč" userId="2e8d26cd-55d7-4d78-8227-1866407259d9" providerId="ADAL" clId="{C665F14A-2319-4D66-AF54-64787BBBEF65}" dt="2021-03-19T20:13:07.877" v="6" actId="47"/>
        <pc:sldMkLst>
          <pc:docMk/>
          <pc:sldMk cId="2210053499" sldId="275"/>
        </pc:sldMkLst>
      </pc:sldChg>
      <pc:sldChg chg="del">
        <pc:chgData name="Peter Spáč" userId="2e8d26cd-55d7-4d78-8227-1866407259d9" providerId="ADAL" clId="{C665F14A-2319-4D66-AF54-64787BBBEF65}" dt="2021-03-19T20:13:05.323" v="0" actId="47"/>
        <pc:sldMkLst>
          <pc:docMk/>
          <pc:sldMk cId="2332126848" sldId="276"/>
        </pc:sldMkLst>
      </pc:sldChg>
      <pc:sldChg chg="del">
        <pc:chgData name="Peter Spáč" userId="2e8d26cd-55d7-4d78-8227-1866407259d9" providerId="ADAL" clId="{C665F14A-2319-4D66-AF54-64787BBBEF65}" dt="2021-03-19T20:13:05.720" v="1" actId="47"/>
        <pc:sldMkLst>
          <pc:docMk/>
          <pc:sldMk cId="2332126848" sldId="277"/>
        </pc:sldMkLst>
      </pc:sldChg>
      <pc:sldChg chg="del">
        <pc:chgData name="Peter Spáč" userId="2e8d26cd-55d7-4d78-8227-1866407259d9" providerId="ADAL" clId="{C665F14A-2319-4D66-AF54-64787BBBEF65}" dt="2021-03-19T20:13:06.097" v="2" actId="47"/>
        <pc:sldMkLst>
          <pc:docMk/>
          <pc:sldMk cId="2332126848" sldId="278"/>
        </pc:sldMkLst>
      </pc:sldChg>
      <pc:sldChg chg="del">
        <pc:chgData name="Peter Spáč" userId="2e8d26cd-55d7-4d78-8227-1866407259d9" providerId="ADAL" clId="{C665F14A-2319-4D66-AF54-64787BBBEF65}" dt="2021-03-19T20:13:06.445" v="3" actId="47"/>
        <pc:sldMkLst>
          <pc:docMk/>
          <pc:sldMk cId="2332126848" sldId="279"/>
        </pc:sldMkLst>
      </pc:sldChg>
      <pc:sldChg chg="del">
        <pc:chgData name="Peter Spáč" userId="2e8d26cd-55d7-4d78-8227-1866407259d9" providerId="ADAL" clId="{C665F14A-2319-4D66-AF54-64787BBBEF65}" dt="2021-03-19T20:13:06.868" v="4" actId="47"/>
        <pc:sldMkLst>
          <pc:docMk/>
          <pc:sldMk cId="2332126848" sldId="280"/>
        </pc:sldMkLst>
      </pc:sldChg>
      <pc:sldChg chg="del">
        <pc:chgData name="Peter Spáč" userId="2e8d26cd-55d7-4d78-8227-1866407259d9" providerId="ADAL" clId="{C665F14A-2319-4D66-AF54-64787BBBEF65}" dt="2021-03-19T20:13:07.337" v="5" actId="47"/>
        <pc:sldMkLst>
          <pc:docMk/>
          <pc:sldMk cId="2332126848" sldId="281"/>
        </pc:sldMkLst>
      </pc:sldChg>
      <pc:sldChg chg="del">
        <pc:chgData name="Peter Spáč" userId="2e8d26cd-55d7-4d78-8227-1866407259d9" providerId="ADAL" clId="{C665F14A-2319-4D66-AF54-64787BBBEF65}" dt="2021-03-19T20:13:08.394" v="7" actId="47"/>
        <pc:sldMkLst>
          <pc:docMk/>
          <pc:sldMk cId="2172843747" sldId="282"/>
        </pc:sldMkLst>
      </pc:sldChg>
      <pc:sldChg chg="del">
        <pc:chgData name="Peter Spáč" userId="2e8d26cd-55d7-4d78-8227-1866407259d9" providerId="ADAL" clId="{C665F14A-2319-4D66-AF54-64787BBBEF65}" dt="2021-03-19T20:13:16.112" v="14" actId="47"/>
        <pc:sldMkLst>
          <pc:docMk/>
          <pc:sldMk cId="2140910668" sldId="301"/>
        </pc:sldMkLst>
      </pc:sldChg>
      <pc:sldChg chg="del">
        <pc:chgData name="Peter Spáč" userId="2e8d26cd-55d7-4d78-8227-1866407259d9" providerId="ADAL" clId="{C665F14A-2319-4D66-AF54-64787BBBEF65}" dt="2021-03-19T20:13:12.170" v="9" actId="47"/>
        <pc:sldMkLst>
          <pc:docMk/>
          <pc:sldMk cId="1139327121" sldId="313"/>
        </pc:sldMkLst>
      </pc:sldChg>
      <pc:sldChg chg="del">
        <pc:chgData name="Peter Spáč" userId="2e8d26cd-55d7-4d78-8227-1866407259d9" providerId="ADAL" clId="{C665F14A-2319-4D66-AF54-64787BBBEF65}" dt="2021-03-19T20:13:15.129" v="11" actId="47"/>
        <pc:sldMkLst>
          <pc:docMk/>
          <pc:sldMk cId="2457562556" sldId="314"/>
        </pc:sldMkLst>
      </pc:sldChg>
      <pc:sldChg chg="del">
        <pc:chgData name="Peter Spáč" userId="2e8d26cd-55d7-4d78-8227-1866407259d9" providerId="ADAL" clId="{C665F14A-2319-4D66-AF54-64787BBBEF65}" dt="2021-03-19T20:13:15.426" v="12" actId="47"/>
        <pc:sldMkLst>
          <pc:docMk/>
          <pc:sldMk cId="2457562556" sldId="315"/>
        </pc:sldMkLst>
      </pc:sldChg>
      <pc:sldChg chg="del">
        <pc:chgData name="Peter Spáč" userId="2e8d26cd-55d7-4d78-8227-1866407259d9" providerId="ADAL" clId="{C665F14A-2319-4D66-AF54-64787BBBEF65}" dt="2021-03-19T20:13:15.739" v="13" actId="47"/>
        <pc:sldMkLst>
          <pc:docMk/>
          <pc:sldMk cId="2457562556" sldId="316"/>
        </pc:sldMkLst>
      </pc:sldChg>
      <pc:sldChg chg="del">
        <pc:chgData name="Peter Spáč" userId="2e8d26cd-55d7-4d78-8227-1866407259d9" providerId="ADAL" clId="{C665F14A-2319-4D66-AF54-64787BBBEF65}" dt="2021-03-19T20:13:14.769" v="10" actId="47"/>
        <pc:sldMkLst>
          <pc:docMk/>
          <pc:sldMk cId="3864019551" sldId="317"/>
        </pc:sldMkLst>
      </pc:sldChg>
      <pc:sldMasterChg chg="del delSldLayout">
        <pc:chgData name="Peter Spáč" userId="2e8d26cd-55d7-4d78-8227-1866407259d9" providerId="ADAL" clId="{C665F14A-2319-4D66-AF54-64787BBBEF65}" dt="2021-03-19T20:13:07.877" v="6" actId="47"/>
        <pc:sldMasterMkLst>
          <pc:docMk/>
          <pc:sldMasterMk cId="3139194846" sldId="2147483756"/>
        </pc:sldMasterMkLst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1861222440" sldId="2147483757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3116196452" sldId="2147483758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3040917461" sldId="2147483759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4131917409" sldId="2147483760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1358626850" sldId="2147483761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3568038310" sldId="2147483762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2909614838" sldId="2147483763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3146404692" sldId="2147483764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3575967015" sldId="2147483765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2890333693" sldId="2147483766"/>
          </pc:sldLayoutMkLst>
        </pc:sldLayoutChg>
        <pc:sldLayoutChg chg="del">
          <pc:chgData name="Peter Spáč" userId="2e8d26cd-55d7-4d78-8227-1866407259d9" providerId="ADAL" clId="{C665F14A-2319-4D66-AF54-64787BBBEF65}" dt="2021-03-19T20:13:07.877" v="6" actId="47"/>
          <pc:sldLayoutMkLst>
            <pc:docMk/>
            <pc:sldMasterMk cId="3139194846" sldId="2147483756"/>
            <pc:sldLayoutMk cId="333112824" sldId="2147483767"/>
          </pc:sldLayoutMkLst>
        </pc:sldLayoutChg>
      </pc:sldMasterChg>
      <pc:sldMasterChg chg="del delSldLayout">
        <pc:chgData name="Peter Spáč" userId="2e8d26cd-55d7-4d78-8227-1866407259d9" providerId="ADAL" clId="{C665F14A-2319-4D66-AF54-64787BBBEF65}" dt="2021-03-19T20:13:12.170" v="9" actId="47"/>
        <pc:sldMasterMkLst>
          <pc:docMk/>
          <pc:sldMasterMk cId="310792218" sldId="2147483948"/>
        </pc:sldMasterMkLst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1318277921" sldId="2147483949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4066177765" sldId="2147483950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203818976" sldId="2147483951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57517134" sldId="2147483952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3714309884" sldId="2147483953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2613964164" sldId="2147483954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2459793162" sldId="2147483955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3348392025" sldId="2147483956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907540442" sldId="2147483957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379136232" sldId="2147483958"/>
          </pc:sldLayoutMkLst>
        </pc:sldLayoutChg>
        <pc:sldLayoutChg chg="del">
          <pc:chgData name="Peter Spáč" userId="2e8d26cd-55d7-4d78-8227-1866407259d9" providerId="ADAL" clId="{C665F14A-2319-4D66-AF54-64787BBBEF65}" dt="2021-03-19T20:13:12.170" v="9" actId="47"/>
          <pc:sldLayoutMkLst>
            <pc:docMk/>
            <pc:sldMasterMk cId="310792218" sldId="2147483948"/>
            <pc:sldLayoutMk cId="3783078383" sldId="2147483959"/>
          </pc:sldLayoutMkLst>
        </pc:sldLayoutChg>
      </pc:sldMasterChg>
      <pc:sldMasterChg chg="del delSldLayout">
        <pc:chgData name="Peter Spáč" userId="2e8d26cd-55d7-4d78-8227-1866407259d9" providerId="ADAL" clId="{C665F14A-2319-4D66-AF54-64787BBBEF65}" dt="2021-03-19T20:13:15.129" v="11" actId="47"/>
        <pc:sldMasterMkLst>
          <pc:docMk/>
          <pc:sldMasterMk cId="1761655289" sldId="2147483960"/>
        </pc:sldMasterMkLst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2948018352" sldId="2147483961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1416260446" sldId="2147483962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1722399337" sldId="2147483963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2734159912" sldId="2147483964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35463555" sldId="2147483965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317737922" sldId="2147483966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3812395244" sldId="2147483967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2201698893" sldId="2147483968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1945348416" sldId="2147483969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1101354241" sldId="2147483970"/>
          </pc:sldLayoutMkLst>
        </pc:sldLayoutChg>
        <pc:sldLayoutChg chg="del">
          <pc:chgData name="Peter Spáč" userId="2e8d26cd-55d7-4d78-8227-1866407259d9" providerId="ADAL" clId="{C665F14A-2319-4D66-AF54-64787BBBEF65}" dt="2021-03-19T20:13:15.129" v="11" actId="47"/>
          <pc:sldLayoutMkLst>
            <pc:docMk/>
            <pc:sldMasterMk cId="1761655289" sldId="2147483960"/>
            <pc:sldLayoutMk cId="2857161024" sldId="2147483971"/>
          </pc:sldLayoutMkLst>
        </pc:sldLayoutChg>
      </pc:sldMasterChg>
      <pc:sldMasterChg chg="del delSldLayout">
        <pc:chgData name="Peter Spáč" userId="2e8d26cd-55d7-4d78-8227-1866407259d9" providerId="ADAL" clId="{C665F14A-2319-4D66-AF54-64787BBBEF65}" dt="2021-03-19T20:13:15.426" v="12" actId="47"/>
        <pc:sldMasterMkLst>
          <pc:docMk/>
          <pc:sldMasterMk cId="1761655289" sldId="2147483972"/>
        </pc:sldMasterMkLst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2948018352" sldId="2147483973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1416260446" sldId="2147483974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1722399337" sldId="2147483975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2734159912" sldId="2147483976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35463555" sldId="2147483977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317737922" sldId="2147483978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3812395244" sldId="2147483979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2201698893" sldId="2147483980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1945348416" sldId="2147483981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1101354241" sldId="2147483982"/>
          </pc:sldLayoutMkLst>
        </pc:sldLayoutChg>
        <pc:sldLayoutChg chg="del">
          <pc:chgData name="Peter Spáč" userId="2e8d26cd-55d7-4d78-8227-1866407259d9" providerId="ADAL" clId="{C665F14A-2319-4D66-AF54-64787BBBEF65}" dt="2021-03-19T20:13:15.426" v="12" actId="47"/>
          <pc:sldLayoutMkLst>
            <pc:docMk/>
            <pc:sldMasterMk cId="1761655289" sldId="2147483972"/>
            <pc:sldLayoutMk cId="2857161024" sldId="2147483983"/>
          </pc:sldLayoutMkLst>
        </pc:sldLayoutChg>
      </pc:sldMasterChg>
      <pc:sldMasterChg chg="del delSldLayout">
        <pc:chgData name="Peter Spáč" userId="2e8d26cd-55d7-4d78-8227-1866407259d9" providerId="ADAL" clId="{C665F14A-2319-4D66-AF54-64787BBBEF65}" dt="2021-03-19T20:13:15.739" v="13" actId="47"/>
        <pc:sldMasterMkLst>
          <pc:docMk/>
          <pc:sldMasterMk cId="1761655289" sldId="2147483984"/>
        </pc:sldMasterMkLst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2948018352" sldId="2147483985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1416260446" sldId="2147483986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1722399337" sldId="2147483987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2734159912" sldId="2147483988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35463555" sldId="2147483989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317737922" sldId="2147483990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3812395244" sldId="2147483991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2201698893" sldId="2147483992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1945348416" sldId="2147483993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1101354241" sldId="2147483994"/>
          </pc:sldLayoutMkLst>
        </pc:sldLayoutChg>
        <pc:sldLayoutChg chg="del">
          <pc:chgData name="Peter Spáč" userId="2e8d26cd-55d7-4d78-8227-1866407259d9" providerId="ADAL" clId="{C665F14A-2319-4D66-AF54-64787BBBEF65}" dt="2021-03-19T20:13:15.739" v="13" actId="47"/>
          <pc:sldLayoutMkLst>
            <pc:docMk/>
            <pc:sldMasterMk cId="1761655289" sldId="2147483984"/>
            <pc:sldLayoutMk cId="2857161024" sldId="21474839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8F9A-56A7-4CE5-8B6D-518FC50398B2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725CD-9942-40B7-939E-00AEB34EA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61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3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9571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20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91470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7478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4676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149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787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4080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30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8543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561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6881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92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84078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454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0137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6461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00053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7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642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8953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4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4339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660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8412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689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7921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0795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76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3244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0610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8619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4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55899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34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7976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8902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9221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832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47471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4036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9253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5434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1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8304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58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5355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181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06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6645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5757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59513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3382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960853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46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82815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04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4790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74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3064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12953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42458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05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8564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00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99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9650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08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61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244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053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6552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804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3970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662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653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76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6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61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151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761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376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8029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2412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719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848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73745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5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228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378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55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235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57665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5345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40060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85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9557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14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019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43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955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44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99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51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82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19.03.2021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617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424936" cy="220141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Plánování a strategie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4652" y="5013176"/>
            <a:ext cx="7854696" cy="17526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BSSn4405 Koncepce a metody v BSS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Peter Spáč</a:t>
            </a:r>
          </a:p>
        </p:txBody>
      </p:sp>
    </p:spTree>
    <p:extLst>
      <p:ext uri="{BB962C8B-B14F-4D97-AF65-F5344CB8AC3E}">
        <p14:creationId xmlns:p14="http://schemas.microsoft.com/office/powerpoint/2010/main" val="1566863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Musí dát jasné odpovědi na tři otázky: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Co?</a:t>
            </a:r>
          </a:p>
          <a:p>
            <a:pPr lvl="1"/>
            <a:r>
              <a:rPr lang="cs-CZ" dirty="0"/>
              <a:t>Jak?</a:t>
            </a:r>
          </a:p>
          <a:p>
            <a:pPr lvl="1"/>
            <a:r>
              <a:rPr lang="cs-CZ" dirty="0"/>
              <a:t>Proč?</a:t>
            </a:r>
          </a:p>
          <a:p>
            <a:endParaRPr lang="cs-CZ" dirty="0"/>
          </a:p>
          <a:p>
            <a:r>
              <a:rPr lang="cs-CZ" dirty="0"/>
              <a:t>Otázka „co?“ se týká zaměření výzkumu a jeho předmětu</a:t>
            </a:r>
          </a:p>
          <a:p>
            <a:endParaRPr lang="cs-CZ" dirty="0"/>
          </a:p>
          <a:p>
            <a:r>
              <a:rPr lang="cs-CZ" dirty="0"/>
              <a:t>Přímo odkazuje na výzkumné otázky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Výzkumná oblast</a:t>
            </a:r>
          </a:p>
          <a:p>
            <a:pPr marL="0" indent="0">
              <a:buNone/>
            </a:pPr>
            <a:r>
              <a:rPr lang="cs-CZ" dirty="0"/>
              <a:t>2. Výzkumné téma</a:t>
            </a:r>
          </a:p>
          <a:p>
            <a:pPr marL="0" indent="0">
              <a:buNone/>
            </a:pPr>
            <a:r>
              <a:rPr lang="cs-CZ" dirty="0"/>
              <a:t>3. Všeobecné výzkumné otázky</a:t>
            </a:r>
          </a:p>
          <a:p>
            <a:pPr marL="0" indent="0">
              <a:buNone/>
            </a:pPr>
            <a:r>
              <a:rPr lang="cs-CZ" dirty="0"/>
              <a:t>4. Specifické výzkumné otázky</a:t>
            </a:r>
          </a:p>
          <a:p>
            <a:pPr marL="0" indent="0">
              <a:buNone/>
            </a:pPr>
            <a:r>
              <a:rPr lang="cs-CZ" dirty="0"/>
              <a:t>5. Otázky při sběru dat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Postup od nejvšeobecnějšího k nejkonkrétnějšímu</a:t>
            </a:r>
          </a:p>
          <a:p>
            <a:r>
              <a:rPr lang="cs-CZ" dirty="0"/>
              <a:t>Pevná interní logika – nižší položka vyplývá z vyšší</a:t>
            </a:r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b="1" dirty="0"/>
              <a:t>1. Výzkumná oblast:</a:t>
            </a:r>
          </a:p>
          <a:p>
            <a:pPr lvl="1"/>
            <a:r>
              <a:rPr lang="cs-CZ" dirty="0"/>
              <a:t>Nejširší záběr</a:t>
            </a:r>
          </a:p>
          <a:p>
            <a:pPr lvl="1"/>
            <a:r>
              <a:rPr lang="cs-CZ" dirty="0"/>
              <a:t>Zahrnuje více výzkumných témat</a:t>
            </a:r>
          </a:p>
          <a:p>
            <a:pPr lvl="1"/>
            <a:r>
              <a:rPr lang="cs-CZ" dirty="0"/>
              <a:t>Vyjádřená jedním anebo více slovy</a:t>
            </a:r>
          </a:p>
          <a:p>
            <a:endParaRPr lang="cs-CZ" dirty="0"/>
          </a:p>
          <a:p>
            <a:r>
              <a:rPr lang="cs-CZ" b="1" dirty="0"/>
              <a:t>2. Výzkumné téma:</a:t>
            </a:r>
          </a:p>
          <a:p>
            <a:pPr lvl="1"/>
            <a:r>
              <a:rPr lang="cs-CZ" dirty="0"/>
              <a:t>Pokrývá pouze část výzkumné oblasti</a:t>
            </a:r>
          </a:p>
          <a:p>
            <a:pPr lvl="1"/>
            <a:r>
              <a:rPr lang="cs-CZ" dirty="0"/>
              <a:t>Víc konkretizuje zaměření výzkumníka</a:t>
            </a:r>
          </a:p>
          <a:p>
            <a:pPr lvl="1"/>
            <a:r>
              <a:rPr lang="cs-CZ" dirty="0"/>
              <a:t>Propojuje výzkum s literaturou, limituje její objem</a:t>
            </a:r>
          </a:p>
          <a:p>
            <a:pPr lvl="1"/>
            <a:r>
              <a:rPr lang="cs-CZ" dirty="0"/>
              <a:t>Vyjádřená též krátce, ale obsáhleji než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oblast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844565"/>
              </p:ext>
            </p:extLst>
          </p:nvPr>
        </p:nvGraphicFramePr>
        <p:xfrm>
          <a:off x="457200" y="1935163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2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Malinová zmrzlina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Složení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Chuť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Prodejnost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Trestné činy s rasovým podtextem (TČR)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Profil pachatelů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Početnost / výskyt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Zastoupení druhů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Objasněnost</a:t>
                      </a:r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Zbrojní průkazy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Držitelé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Proces vydávání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Podmínky získání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Vývoj počtu vydaných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5" name="Obrázok 4">
            <a:extLst>
              <a:ext uri="{FF2B5EF4-FFF2-40B4-BE49-F238E27FC236}">
                <a16:creationId xmlns:a16="http://schemas.microsoft.com/office/drawing/2014/main" id="{10FA6C83-22A2-478B-AE8D-9BB9FD13B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8780" y="116632"/>
            <a:ext cx="2094011" cy="111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84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3. Všeobecné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Obsáhlejší, abstraktnější</a:t>
            </a:r>
          </a:p>
          <a:p>
            <a:endParaRPr lang="cs-CZ" dirty="0"/>
          </a:p>
          <a:p>
            <a:r>
              <a:rPr lang="cs-CZ" b="1" dirty="0"/>
              <a:t>Neplatí</a:t>
            </a:r>
            <a:r>
              <a:rPr lang="cs-CZ" dirty="0"/>
              <a:t>, že 1 výzkum = 1 všeobecná výzkumná otázka</a:t>
            </a:r>
          </a:p>
          <a:p>
            <a:endParaRPr lang="cs-CZ" dirty="0"/>
          </a:p>
          <a:p>
            <a:r>
              <a:rPr lang="cs-CZ" dirty="0"/>
              <a:t>Zpravidla se na ně nedá přímo odpovědět</a:t>
            </a:r>
          </a:p>
          <a:p>
            <a:endParaRPr lang="cs-CZ" dirty="0"/>
          </a:p>
          <a:p>
            <a:r>
              <a:rPr lang="cs-CZ" dirty="0"/>
              <a:t>Potřeba jejich logického rozdělení do specifických otázek a z akumulace jejich odpovědí vyvodit odpověď na všeobecnou</a:t>
            </a:r>
          </a:p>
          <a:p>
            <a:endParaRPr lang="cs-CZ" dirty="0"/>
          </a:p>
          <a:p>
            <a:r>
              <a:rPr lang="cs-CZ" i="1" dirty="0"/>
              <a:t>„Jaký je vztah mezi geografickou polohou státu a jeho vládní politikou?“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4. Specifické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Konkrétnější, detailnější</a:t>
            </a:r>
          </a:p>
          <a:p>
            <a:endParaRPr lang="cs-CZ" dirty="0"/>
          </a:p>
          <a:p>
            <a:r>
              <a:rPr lang="cs-CZ" dirty="0"/>
              <a:t>Zaměření na užší aspekt výzkumu než všeobecné otázky</a:t>
            </a:r>
          </a:p>
          <a:p>
            <a:endParaRPr lang="cs-CZ" dirty="0"/>
          </a:p>
          <a:p>
            <a:r>
              <a:rPr lang="cs-CZ" dirty="0"/>
              <a:t>Přímá odpověď na ně je možná, protože ukazují na data, se kterými se pracuje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podnebím a </a:t>
            </a:r>
            <a:r>
              <a:rPr lang="cs-CZ" i="1" dirty="0" err="1"/>
              <a:t>agroprodukcí</a:t>
            </a:r>
            <a:r>
              <a:rPr lang="cs-CZ" i="1" dirty="0"/>
              <a:t> státu“?</a:t>
            </a:r>
          </a:p>
          <a:p>
            <a:endParaRPr lang="cs-CZ" dirty="0"/>
          </a:p>
          <a:p>
            <a:r>
              <a:rPr lang="cs-CZ" b="1" dirty="0"/>
              <a:t>Specifická: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průměrnou denní teplotou a objemem úrody pšenice na jeden hektar?“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8" name="Picture 4" descr="http://www.thesleuthjournal.com/wp-content/uploads/2013/07/Bulgur-Wheat-cere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648"/>
            <a:ext cx="22685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85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geografickou polohou státu a jeho bezpečnostní politikou?“</a:t>
            </a:r>
          </a:p>
          <a:p>
            <a:endParaRPr lang="cs-CZ" dirty="0"/>
          </a:p>
          <a:p>
            <a:r>
              <a:rPr lang="cs-CZ" b="1" dirty="0"/>
              <a:t>Specifické: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„Vynakládají přímořské státy větší část svých armádních výdajů na loďstvo?“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„Vede absence výrazných přirozených hranic jako jsou pohoří a řeky k větší koncentraci armády v blízkosti hranic?“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050" name="Picture 2" descr="http://www.washingtonpost.com/rf/image_606w/2010-2019/WashingtonPost/2013/02/05/Foreign/Images/2013-02-05T123640Z_01_TOK008_RTRIDSP_3_CHINA-JAP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2657"/>
            <a:ext cx="2886075" cy="19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4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5. Otázky při sběru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nejvíce konkrétní a detailní</a:t>
            </a:r>
          </a:p>
          <a:p>
            <a:endParaRPr lang="cs-CZ" dirty="0"/>
          </a:p>
          <a:p>
            <a:r>
              <a:rPr lang="cs-CZ" dirty="0"/>
              <a:t>Otázky „do terénu“</a:t>
            </a:r>
          </a:p>
          <a:p>
            <a:endParaRPr lang="cs-CZ" dirty="0"/>
          </a:p>
          <a:p>
            <a:r>
              <a:rPr lang="cs-CZ" dirty="0"/>
              <a:t>Otázky používané pro získání dat za účelem zodpovězení specifických výzkumných otázek</a:t>
            </a:r>
          </a:p>
          <a:p>
            <a:endParaRPr lang="cs-CZ" dirty="0"/>
          </a:p>
          <a:p>
            <a:r>
              <a:rPr lang="cs-CZ" dirty="0"/>
              <a:t>Časté směšování se specifickými výzkumnými otázkami</a:t>
            </a:r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5. Otázky při sběru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Dotazníkový výzkum na vzorku 1000 osob s cílem najít odpověď na otázku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u="sng" dirty="0"/>
              <a:t>„Vede nezaměstnanost v rodinách k podpoře extremistů?“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Dá se uvedená otázka použít přímo do dotazníku?</a:t>
            </a:r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677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Čím začít výzkum?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Identifikací tématu?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Položením otázky?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Sestavením hypotézy?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Rozvahou o dopadech výstupů?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Zvažováním nákladů?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Úvahou nad dostupností zdrojů?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51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570170"/>
              </p:ext>
            </p:extLst>
          </p:nvPr>
        </p:nvGraphicFramePr>
        <p:xfrm>
          <a:off x="107504" y="1935162"/>
          <a:ext cx="8928992" cy="4562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Výzkumná 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Krajně pravicové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politické strany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Výzkumné 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Podpora krajně 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Má ekonomická situace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vliv na podporu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Vede nárůst nezaměstnanosti ke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změně podpory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Koho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jste volili v posledních volbách?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9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Její tvorba </a:t>
            </a:r>
            <a:r>
              <a:rPr lang="cs-CZ" b="1" dirty="0"/>
              <a:t>nemusí</a:t>
            </a:r>
            <a:r>
              <a:rPr lang="cs-CZ" dirty="0"/>
              <a:t> jít nutně </a:t>
            </a:r>
            <a:r>
              <a:rPr lang="cs-CZ" dirty="0" err="1"/>
              <a:t>zhora</a:t>
            </a:r>
            <a:r>
              <a:rPr lang="cs-CZ" dirty="0"/>
              <a:t> dolů</a:t>
            </a:r>
          </a:p>
          <a:p>
            <a:pPr lvl="1"/>
            <a:r>
              <a:rPr lang="cs-CZ" dirty="0"/>
              <a:t>Možný je obousměrný pohyb</a:t>
            </a:r>
          </a:p>
          <a:p>
            <a:pPr lvl="1"/>
            <a:r>
              <a:rPr lang="cs-CZ" dirty="0"/>
              <a:t>Zdola nahoru typicky při kvalitativních výzkumech</a:t>
            </a:r>
          </a:p>
          <a:p>
            <a:endParaRPr lang="cs-CZ" dirty="0"/>
          </a:p>
          <a:p>
            <a:r>
              <a:rPr lang="cs-CZ" dirty="0"/>
              <a:t>Proces vzniku koncepce může být neuspořádaný, obousměrný, nelineární</a:t>
            </a:r>
          </a:p>
          <a:p>
            <a:endParaRPr lang="cs-CZ" dirty="0"/>
          </a:p>
          <a:p>
            <a:r>
              <a:rPr lang="cs-CZ" dirty="0"/>
              <a:t>Podstatný je pouze </a:t>
            </a:r>
            <a:r>
              <a:rPr lang="cs-CZ" b="1" dirty="0"/>
              <a:t>konečný výstup</a:t>
            </a:r>
            <a:r>
              <a:rPr lang="cs-CZ" dirty="0"/>
              <a:t> – návrh výzkumu – jasný, srozumitelný, vnitřně koherentní a logicky vystavěný</a:t>
            </a:r>
          </a:p>
        </p:txBody>
      </p:sp>
    </p:spTree>
    <p:extLst>
      <p:ext uri="{BB962C8B-B14F-4D97-AF65-F5344CB8AC3E}">
        <p14:creationId xmlns:p14="http://schemas.microsoft.com/office/powerpoint/2010/main" val="1694968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Není potřebné ji vnímat jako „otrocký“ mechanismus, jenž musí být vždy v plné míře naplněn</a:t>
            </a:r>
          </a:p>
          <a:p>
            <a:endParaRPr lang="cs-CZ" dirty="0"/>
          </a:p>
          <a:p>
            <a:r>
              <a:rPr lang="cs-CZ" dirty="0"/>
              <a:t>V praxi nejednou dochází k úpravám a rozvoji výzkumu během jejich průběhu</a:t>
            </a:r>
          </a:p>
          <a:p>
            <a:endParaRPr lang="cs-CZ" dirty="0"/>
          </a:p>
          <a:p>
            <a:r>
              <a:rPr lang="cs-CZ" dirty="0"/>
              <a:t>Role hierarchie konceptů:</a:t>
            </a:r>
          </a:p>
          <a:p>
            <a:pPr lvl="1"/>
            <a:r>
              <a:rPr lang="cs-CZ" dirty="0"/>
              <a:t>Uspořádání vlastních představ o výzkumu</a:t>
            </a:r>
          </a:p>
          <a:p>
            <a:pPr lvl="1"/>
            <a:r>
              <a:rPr lang="cs-CZ" dirty="0"/>
              <a:t>Jednodušší znázornění základních vstupů výzkumu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6224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Význam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Organizace a koherence projektu</a:t>
            </a:r>
          </a:p>
          <a:p>
            <a:endParaRPr lang="cs-CZ" dirty="0"/>
          </a:p>
          <a:p>
            <a:r>
              <a:rPr lang="cs-CZ" dirty="0"/>
              <a:t>Vymezení projektu a jeho hranic</a:t>
            </a:r>
          </a:p>
          <a:p>
            <a:endParaRPr lang="cs-CZ" dirty="0"/>
          </a:p>
          <a:p>
            <a:r>
              <a:rPr lang="cs-CZ" dirty="0"/>
              <a:t>Zaměření výzkumníka na cíle projektu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Poukázání na data, se kterými se pracuje – otázky řídí </a:t>
            </a:r>
            <a:r>
              <a:rPr lang="cs-CZ" b="1" dirty="0"/>
              <a:t>sběr i analýzu</a:t>
            </a:r>
            <a:r>
              <a:rPr lang="cs-CZ" dirty="0"/>
              <a:t> dat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5680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Dobře naformulované otázky posouvají výzkum dopředu </a:t>
            </a:r>
            <a:r>
              <a:rPr lang="cs-CZ" b="1" dirty="0"/>
              <a:t>a naopak</a:t>
            </a:r>
            <a:endParaRPr lang="cs-CZ" dirty="0"/>
          </a:p>
          <a:p>
            <a:endParaRPr lang="cs-CZ" dirty="0"/>
          </a:p>
          <a:p>
            <a:r>
              <a:rPr lang="cs-CZ" dirty="0"/>
              <a:t>Empirické kritérium pro každou otázku:</a:t>
            </a:r>
          </a:p>
          <a:p>
            <a:pPr lvl="1"/>
            <a:r>
              <a:rPr lang="cs-CZ" dirty="0"/>
              <a:t>Jaká data jsou potřebná k jejímu zodpovězení?</a:t>
            </a:r>
          </a:p>
          <a:p>
            <a:endParaRPr lang="cs-CZ" dirty="0"/>
          </a:p>
          <a:p>
            <a:r>
              <a:rPr lang="cs-CZ" dirty="0"/>
              <a:t>Pokud otázka nesměřuje k datům, nebude ji možné zodpovědět z prostého důvodu – nebudeme vědět jak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8152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Pozor na </a:t>
            </a:r>
            <a:r>
              <a:rPr lang="cs-CZ" b="1" dirty="0"/>
              <a:t>normativně</a:t>
            </a:r>
            <a:r>
              <a:rPr lang="cs-CZ" dirty="0"/>
              <a:t> laděné otázky</a:t>
            </a:r>
          </a:p>
          <a:p>
            <a:endParaRPr lang="cs-CZ" dirty="0"/>
          </a:p>
          <a:p>
            <a:r>
              <a:rPr lang="cs-CZ" i="1" dirty="0"/>
              <a:t>„Je správné, že příslušníkům armády jsou upřena některá základní občanská práva a svobody?“</a:t>
            </a:r>
          </a:p>
          <a:p>
            <a:endParaRPr lang="cs-CZ" i="1" dirty="0"/>
          </a:p>
          <a:p>
            <a:r>
              <a:rPr lang="cs-CZ" dirty="0"/>
              <a:t>Vyloučené odpovídání na základě empirických dat</a:t>
            </a:r>
          </a:p>
          <a:p>
            <a:endParaRPr lang="cs-CZ" i="1" dirty="0"/>
          </a:p>
          <a:p>
            <a:r>
              <a:rPr lang="cs-CZ" dirty="0"/>
              <a:t>Nutná reformulace – tou se však mění nejen pořadí slov, ale i obsah otázky</a:t>
            </a:r>
          </a:p>
          <a:p>
            <a:endParaRPr lang="cs-CZ" dirty="0"/>
          </a:p>
          <a:p>
            <a:r>
              <a:rPr lang="cs-CZ" i="1" dirty="0"/>
              <a:t>„Je podle příslušníků armády / ministerstva obrany / veřejnosti správné, že...?“</a:t>
            </a:r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429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37626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Hypotézy – povinná součást každého výzkumu?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lvl="1"/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9544"/>
            <a:ext cx="8229600" cy="46958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Deduktivně </a:t>
            </a:r>
            <a:r>
              <a:rPr lang="cs-CZ" b="1" dirty="0"/>
              <a:t>testovatelné</a:t>
            </a:r>
            <a:r>
              <a:rPr lang="cs-CZ" dirty="0"/>
              <a:t> předpoklady o vztahu mezi </a:t>
            </a:r>
            <a:r>
              <a:rPr lang="cs-CZ" b="1" dirty="0"/>
              <a:t>proměnnými</a:t>
            </a:r>
            <a:r>
              <a:rPr lang="cs-CZ" dirty="0"/>
              <a:t>, jež mají základ </a:t>
            </a:r>
            <a:r>
              <a:rPr lang="cs-CZ" b="1" dirty="0"/>
              <a:t>v teorii</a:t>
            </a:r>
          </a:p>
          <a:p>
            <a:endParaRPr lang="cs-CZ" b="1" dirty="0"/>
          </a:p>
          <a:p>
            <a:r>
              <a:rPr lang="cs-CZ" dirty="0"/>
              <a:t>Cíl – najít propojení mezi proměnnými, vysvětlení jejich vztahů</a:t>
            </a:r>
          </a:p>
          <a:p>
            <a:endParaRPr lang="cs-CZ" dirty="0"/>
          </a:p>
          <a:p>
            <a:r>
              <a:rPr lang="cs-CZ" b="1" dirty="0"/>
              <a:t>Nepoužívají</a:t>
            </a:r>
            <a:r>
              <a:rPr lang="cs-CZ" dirty="0"/>
              <a:t> se automaticky v každém výzkumu, ale </a:t>
            </a:r>
            <a:r>
              <a:rPr lang="cs-CZ" b="1" dirty="0"/>
              <a:t>pouze</a:t>
            </a:r>
            <a:r>
              <a:rPr lang="cs-CZ" dirty="0"/>
              <a:t> když testujeme teorii</a:t>
            </a:r>
          </a:p>
          <a:p>
            <a:endParaRPr lang="cs-CZ" dirty="0"/>
          </a:p>
          <a:p>
            <a:r>
              <a:rPr lang="cs-CZ" dirty="0"/>
              <a:t>Ve výsledku se hypotézy potvrzují nebo vyvracejí</a:t>
            </a:r>
          </a:p>
          <a:p>
            <a:endParaRPr lang="cs-CZ" dirty="0"/>
          </a:p>
          <a:p>
            <a:r>
              <a:rPr lang="cs-CZ" i="1" dirty="0"/>
              <a:t>„Nárůst nezaměstnanosti podporuje výskyt organizované kriminality“</a:t>
            </a:r>
          </a:p>
          <a:p>
            <a:endParaRPr lang="sk-SK" dirty="0"/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Proměnná = ukazatel hodnot</a:t>
            </a:r>
          </a:p>
          <a:p>
            <a:endParaRPr lang="cs-CZ" dirty="0"/>
          </a:p>
          <a:p>
            <a:r>
              <a:rPr lang="cs-CZ" dirty="0"/>
              <a:t>Rozdělení:</a:t>
            </a:r>
          </a:p>
          <a:p>
            <a:pPr lvl="1"/>
            <a:r>
              <a:rPr lang="cs-CZ" dirty="0"/>
              <a:t>Nezávislá – předpokládaná příčina</a:t>
            </a:r>
          </a:p>
          <a:p>
            <a:pPr lvl="1"/>
            <a:r>
              <a:rPr lang="cs-CZ" dirty="0"/>
              <a:t>Závislá – předpokládaný následek</a:t>
            </a:r>
          </a:p>
          <a:p>
            <a:endParaRPr lang="cs-CZ" dirty="0"/>
          </a:p>
          <a:p>
            <a:r>
              <a:rPr lang="cs-CZ" dirty="0"/>
              <a:t>Postavení NP a ZP se týká pouze daného výzkumu</a:t>
            </a:r>
          </a:p>
          <a:p>
            <a:endParaRPr lang="cs-CZ" dirty="0"/>
          </a:p>
          <a:p>
            <a:r>
              <a:rPr lang="cs-CZ" dirty="0"/>
              <a:t>Mohou si být dvě proměnné navzájem NP i ZP?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NP a ZP mohou působit další zprostředkující proměnné (v praxi velmi časté)</a:t>
            </a:r>
          </a:p>
          <a:p>
            <a:endParaRPr lang="cs-CZ" dirty="0"/>
          </a:p>
          <a:p>
            <a:r>
              <a:rPr lang="cs-CZ" dirty="0"/>
              <a:t>Vztah NP a ZP může též ovlivnit společná zprostředkující proměnná mající vliv na obě</a:t>
            </a:r>
          </a:p>
          <a:p>
            <a:endParaRPr lang="cs-CZ" dirty="0"/>
          </a:p>
          <a:p>
            <a:r>
              <a:rPr lang="cs-CZ" i="1" dirty="0"/>
              <a:t>„Časté stravování v luxusních restauracích přispívá k volbě pravicových stran“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088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79107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Co když nemám žádnou představu o tématu?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Testují vztahy mezi proměnnými</a:t>
            </a:r>
          </a:p>
          <a:p>
            <a:endParaRPr lang="cs-CZ" dirty="0"/>
          </a:p>
          <a:p>
            <a:r>
              <a:rPr lang="cs-CZ" dirty="0"/>
              <a:t>Kontrola alternativních vysvětlení:</a:t>
            </a:r>
          </a:p>
          <a:p>
            <a:pPr lvl="1"/>
            <a:r>
              <a:rPr lang="cs-CZ" dirty="0"/>
              <a:t>Testujeme i další potenciální nezávislé proměnné</a:t>
            </a:r>
          </a:p>
          <a:p>
            <a:pPr lvl="1"/>
            <a:r>
              <a:rPr lang="cs-CZ" dirty="0"/>
              <a:t>Potřebné vyloučit jejich vliv pro určení vlivu námi očekávané nezávislé proměnné</a:t>
            </a:r>
          </a:p>
          <a:p>
            <a:endParaRPr lang="cs-CZ" dirty="0"/>
          </a:p>
          <a:p>
            <a:r>
              <a:rPr lang="cs-CZ" dirty="0"/>
              <a:t>Testování hypotéz </a:t>
            </a:r>
            <a:r>
              <a:rPr lang="cs-CZ" sz="3200" b="1" dirty="0"/>
              <a:t>=</a:t>
            </a:r>
            <a:r>
              <a:rPr lang="cs-CZ" dirty="0"/>
              <a:t> testování teorie, jež za nimi stojí a na jejímž základě byly formulovány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Klíčové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Nepodceňovat přípravnou fázi výzkumu</a:t>
            </a:r>
          </a:p>
          <a:p>
            <a:endParaRPr lang="cs-CZ" dirty="0"/>
          </a:p>
          <a:p>
            <a:r>
              <a:rPr lang="cs-CZ" dirty="0"/>
              <a:t>Je nanejvýše praktické stanovit si jasné cíle a ambice</a:t>
            </a:r>
          </a:p>
          <a:p>
            <a:endParaRPr lang="cs-CZ" dirty="0"/>
          </a:p>
          <a:p>
            <a:r>
              <a:rPr lang="cs-CZ" dirty="0"/>
              <a:t>Otázky (a hypotézy) mimo své role koncentrují pozornost výzkumníka na jádro jeho zájmu</a:t>
            </a:r>
          </a:p>
          <a:p>
            <a:endParaRPr lang="cs-CZ" dirty="0"/>
          </a:p>
          <a:p>
            <a:r>
              <a:rPr lang="cs-CZ" dirty="0"/>
              <a:t>Výzkumné otázky se formulují s ohledem na empirické kritérium</a:t>
            </a:r>
          </a:p>
          <a:p>
            <a:endParaRPr lang="cs-CZ" dirty="0"/>
          </a:p>
          <a:p>
            <a:r>
              <a:rPr lang="cs-CZ" dirty="0"/>
              <a:t>Hypotézy nejsou povinnou součástí každého výzkumu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793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Výběr tématu (</a:t>
            </a:r>
            <a:r>
              <a:rPr lang="cs-CZ" dirty="0" err="1"/>
              <a:t>Silbergh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Jaký kurz vás bavil během studia?</a:t>
            </a:r>
          </a:p>
          <a:p>
            <a:pPr lvl="1"/>
            <a:r>
              <a:rPr lang="cs-CZ" dirty="0"/>
              <a:t>Klíčový kurz</a:t>
            </a:r>
          </a:p>
          <a:p>
            <a:pPr lvl="1"/>
            <a:r>
              <a:rPr lang="cs-CZ" dirty="0"/>
              <a:t>Nadprůměrné výsledky</a:t>
            </a:r>
          </a:p>
          <a:p>
            <a:endParaRPr lang="cs-CZ" dirty="0"/>
          </a:p>
          <a:p>
            <a:r>
              <a:rPr lang="cs-CZ" b="1" dirty="0"/>
              <a:t>Inspirace v mimoškolní aktivitě</a:t>
            </a:r>
          </a:p>
          <a:p>
            <a:pPr lvl="1"/>
            <a:r>
              <a:rPr lang="cs-CZ" dirty="0"/>
              <a:t>Čím se zabýváte mimo prostředí školy?</a:t>
            </a:r>
          </a:p>
          <a:p>
            <a:endParaRPr lang="cs-CZ" dirty="0"/>
          </a:p>
          <a:p>
            <a:r>
              <a:rPr lang="cs-CZ" b="1" dirty="0"/>
              <a:t>Máte představu o své budoucí kariéře?</a:t>
            </a:r>
          </a:p>
          <a:p>
            <a:pPr lvl="1"/>
            <a:r>
              <a:rPr lang="cs-CZ" dirty="0"/>
              <a:t>Nejen pokud směřujete k akademické kariéře</a:t>
            </a:r>
          </a:p>
          <a:p>
            <a:pPr lvl="1"/>
            <a:r>
              <a:rPr lang="cs-CZ" dirty="0"/>
              <a:t>Přizpůsobení tématu vaší potenciální dráze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Volba „žánru“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 je pouze širší sféra, v jejímž rámci se výzkumník pohybuje</a:t>
            </a:r>
          </a:p>
          <a:p>
            <a:endParaRPr lang="cs-CZ" dirty="0"/>
          </a:p>
          <a:p>
            <a:r>
              <a:rPr lang="cs-CZ" dirty="0"/>
              <a:t>Potřeba představy o cílech a ambicích</a:t>
            </a:r>
          </a:p>
          <a:p>
            <a:endParaRPr lang="cs-CZ" dirty="0"/>
          </a:p>
          <a:p>
            <a:r>
              <a:rPr lang="cs-CZ" dirty="0"/>
              <a:t>Konkrétní úvaha nad </a:t>
            </a:r>
            <a:r>
              <a:rPr lang="cs-CZ" u="sng" dirty="0"/>
              <a:t>přidanou hodnotou práce</a:t>
            </a:r>
          </a:p>
          <a:p>
            <a:endParaRPr lang="cs-CZ" dirty="0"/>
          </a:p>
          <a:p>
            <a:r>
              <a:rPr lang="cs-CZ" dirty="0"/>
              <a:t>Silný dopad na podobu práce a postup jejího plánování a samotné tvorby</a:t>
            </a:r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Posouzení literatury</a:t>
            </a:r>
          </a:p>
          <a:p>
            <a:pPr lvl="1"/>
            <a:r>
              <a:rPr lang="cs-CZ" dirty="0"/>
              <a:t>Sumarizace a vyhodnocení existujících zdrojů</a:t>
            </a:r>
          </a:p>
          <a:p>
            <a:pPr lvl="1"/>
            <a:r>
              <a:rPr lang="cs-CZ" dirty="0"/>
              <a:t>Sleduje se, zda je literatura dostatečná a komplexní</a:t>
            </a:r>
          </a:p>
          <a:p>
            <a:endParaRPr lang="cs-CZ" dirty="0"/>
          </a:p>
          <a:p>
            <a:r>
              <a:rPr lang="cs-CZ" b="1" dirty="0"/>
              <a:t>Analýza </a:t>
            </a:r>
            <a:r>
              <a:rPr lang="en-US" b="1" dirty="0"/>
              <a:t>policy</a:t>
            </a:r>
            <a:endParaRPr lang="cs-CZ" b="1" dirty="0"/>
          </a:p>
          <a:p>
            <a:pPr lvl="1"/>
            <a:r>
              <a:rPr lang="cs-CZ" dirty="0"/>
              <a:t>Zhodnocení politiky, jejích konceptů a návrhů</a:t>
            </a:r>
          </a:p>
          <a:p>
            <a:pPr lvl="1"/>
            <a:r>
              <a:rPr lang="cs-CZ" dirty="0"/>
              <a:t>Posouzení postojů navrhovatelů a odpůrců</a:t>
            </a:r>
          </a:p>
          <a:p>
            <a:pPr lvl="1"/>
            <a:r>
              <a:rPr lang="cs-CZ" dirty="0"/>
              <a:t>Produkuje </a:t>
            </a:r>
            <a:r>
              <a:rPr lang="cs-CZ" dirty="0" err="1"/>
              <a:t>policy</a:t>
            </a:r>
            <a:r>
              <a:rPr lang="cs-CZ" dirty="0"/>
              <a:t> zamýšlené účinky?</a:t>
            </a:r>
          </a:p>
          <a:p>
            <a:pPr lvl="1"/>
            <a:endParaRPr lang="sk-SK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2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Monitoring extremismu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Modelový návrh na interní monitoring vybraných skupin pomocí inkognito pozorování</a:t>
            </a:r>
          </a:p>
          <a:p>
            <a:endParaRPr lang="cs-CZ" dirty="0"/>
          </a:p>
          <a:p>
            <a:r>
              <a:rPr lang="cs-CZ" dirty="0"/>
              <a:t>Jaké jsou důvody daného návrhu?</a:t>
            </a:r>
          </a:p>
          <a:p>
            <a:r>
              <a:rPr lang="cs-CZ" dirty="0"/>
              <a:t>S čím přišli političtí oponenti, média, veřejnost?</a:t>
            </a:r>
          </a:p>
          <a:p>
            <a:r>
              <a:rPr lang="cs-CZ" dirty="0"/>
              <a:t>Jaký je konkrétní postup dané </a:t>
            </a:r>
            <a:r>
              <a:rPr lang="cs-CZ" dirty="0" err="1"/>
              <a:t>policy</a:t>
            </a:r>
            <a:r>
              <a:rPr lang="cs-CZ" dirty="0"/>
              <a:t>?</a:t>
            </a:r>
          </a:p>
          <a:p>
            <a:r>
              <a:rPr lang="cs-CZ" dirty="0"/>
              <a:t>Jaké jsou její cíle?</a:t>
            </a:r>
          </a:p>
          <a:p>
            <a:r>
              <a:rPr lang="cs-CZ" dirty="0"/>
              <a:t>Byly dosaženy v souladu s plánem?</a:t>
            </a:r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cs-CZ" b="1" dirty="0"/>
              <a:t>Predikce</a:t>
            </a:r>
          </a:p>
          <a:p>
            <a:pPr lvl="1"/>
            <a:r>
              <a:rPr lang="cs-CZ" dirty="0"/>
              <a:t>Na základě teorie a poznatků pokus o predikci budoucího dění</a:t>
            </a:r>
          </a:p>
          <a:p>
            <a:pPr lvl="1"/>
            <a:r>
              <a:rPr lang="cs-CZ" dirty="0"/>
              <a:t>Možná vysoká přidaná hodnota vs. riziko nepřesnosti</a:t>
            </a:r>
          </a:p>
          <a:p>
            <a:endParaRPr lang="cs-CZ" dirty="0"/>
          </a:p>
          <a:p>
            <a:r>
              <a:rPr lang="cs-CZ" b="1" dirty="0"/>
              <a:t>Deskripce</a:t>
            </a:r>
          </a:p>
          <a:p>
            <a:pPr lvl="1"/>
            <a:r>
              <a:rPr lang="cs-CZ" dirty="0"/>
              <a:t>Nejednou vnímána jako „podřadný“ žánr</a:t>
            </a:r>
          </a:p>
          <a:p>
            <a:pPr lvl="1"/>
            <a:r>
              <a:rPr lang="cs-CZ" dirty="0"/>
              <a:t>Spojená s rizikem silné kritiky vůči práci</a:t>
            </a:r>
          </a:p>
          <a:p>
            <a:pPr lvl="1"/>
            <a:r>
              <a:rPr lang="cs-CZ" dirty="0"/>
              <a:t>Vhodné kombinovat s vysvětlením, testováním, vyhodnocením </a:t>
            </a:r>
            <a:r>
              <a:rPr lang="cs-CZ" dirty="0">
                <a:sym typeface="Wingdings" pitchFamily="2" charset="2"/>
              </a:rPr>
              <a:t> deskripce jako vstupní brána pro další fáze práce</a:t>
            </a:r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01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Formulace teorie</a:t>
            </a:r>
          </a:p>
          <a:p>
            <a:pPr lvl="1"/>
            <a:r>
              <a:rPr lang="cs-CZ" dirty="0"/>
              <a:t>Využití v oblastech bez teorií anebo tam, kde existují pochybnosti o existujících teoriích</a:t>
            </a:r>
          </a:p>
          <a:p>
            <a:pPr lvl="1"/>
            <a:r>
              <a:rPr lang="cs-CZ" dirty="0"/>
              <a:t>Cíl - typicky na základě pozorování formulovat hypotézy</a:t>
            </a:r>
          </a:p>
          <a:p>
            <a:endParaRPr lang="cs-CZ" dirty="0"/>
          </a:p>
          <a:p>
            <a:r>
              <a:rPr lang="cs-CZ" b="1" dirty="0"/>
              <a:t>Testování teorie</a:t>
            </a:r>
          </a:p>
          <a:p>
            <a:pPr lvl="1"/>
            <a:r>
              <a:rPr lang="cs-CZ" dirty="0"/>
              <a:t>Existující teorie jsou podrobené „zkouškám“, testujícím jejich výpovědní hodnotu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52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1123</TotalTime>
  <Words>1265</Words>
  <Application>Microsoft Office PowerPoint</Application>
  <PresentationFormat>Prezentácia na obrazovke (4:3)</PresentationFormat>
  <Paragraphs>296</Paragraphs>
  <Slides>31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15</vt:i4>
      </vt:variant>
      <vt:variant>
        <vt:lpstr>Nadpisy snímok</vt:lpstr>
      </vt:variant>
      <vt:variant>
        <vt:i4>31</vt:i4>
      </vt:variant>
    </vt:vector>
  </HeadingPairs>
  <TitlesOfParts>
    <vt:vector size="50" baseType="lpstr">
      <vt:lpstr>Calibri</vt:lpstr>
      <vt:lpstr>Constantia</vt:lpstr>
      <vt:lpstr>Wingdings</vt:lpstr>
      <vt:lpstr>Wingdings 2</vt:lpstr>
      <vt:lpstr>Tok</vt:lpstr>
      <vt:lpstr>1_Tok</vt:lpstr>
      <vt:lpstr>2_Tok</vt:lpstr>
      <vt:lpstr>3_Tok</vt:lpstr>
      <vt:lpstr>5_Tok</vt:lpstr>
      <vt:lpstr>6_Tok</vt:lpstr>
      <vt:lpstr>7_Tok</vt:lpstr>
      <vt:lpstr>9_Tok</vt:lpstr>
      <vt:lpstr>10_Tok</vt:lpstr>
      <vt:lpstr>11_Tok</vt:lpstr>
      <vt:lpstr>13_Tok</vt:lpstr>
      <vt:lpstr>19_Tok</vt:lpstr>
      <vt:lpstr>20_Tok</vt:lpstr>
      <vt:lpstr>21_Tok</vt:lpstr>
      <vt:lpstr>22_Tok</vt:lpstr>
      <vt:lpstr>Plánování a strategie I</vt:lpstr>
      <vt:lpstr>Čím začít výzkum?</vt:lpstr>
      <vt:lpstr>Co když nemám žádnou představu o tématu?</vt:lpstr>
      <vt:lpstr>Výběr tématu (Silbergh)</vt:lpstr>
      <vt:lpstr>Volba „žánru“</vt:lpstr>
      <vt:lpstr>Možné žánry (Van Evera)</vt:lpstr>
      <vt:lpstr>Monitoring extremismu</vt:lpstr>
      <vt:lpstr>Možné žánry (Van Evera)</vt:lpstr>
      <vt:lpstr>Možné žánry (Van Evera)</vt:lpstr>
      <vt:lpstr>Návrh výzkumu</vt:lpstr>
      <vt:lpstr>Hierarchie konceptů (Punch)</vt:lpstr>
      <vt:lpstr>Výzkumná oblast a téma</vt:lpstr>
      <vt:lpstr>Výzkumná oblast a téma</vt:lpstr>
      <vt:lpstr>3. Všeobecné výzkumné otázky</vt:lpstr>
      <vt:lpstr>4. Specifické výzkumné otázky</vt:lpstr>
      <vt:lpstr>Výzkumné otázky</vt:lpstr>
      <vt:lpstr>Výzkumné otázky</vt:lpstr>
      <vt:lpstr>5. Otázky při sběru dat</vt:lpstr>
      <vt:lpstr>5. Otázky při sběru dat</vt:lpstr>
      <vt:lpstr>Hierarchie konceptů (Punch)</vt:lpstr>
      <vt:lpstr>Hierarchie konceptů (Punch)</vt:lpstr>
      <vt:lpstr>Hierarchie konceptů</vt:lpstr>
      <vt:lpstr>Význam výzkumných otázek</vt:lpstr>
      <vt:lpstr>Formulace výzkumných otázek</vt:lpstr>
      <vt:lpstr>Formulace výzkumných otázek</vt:lpstr>
      <vt:lpstr>Hypotézy – povinná součást každého výzkumu?</vt:lpstr>
      <vt:lpstr>Hypotézy</vt:lpstr>
      <vt:lpstr>Proměnné</vt:lpstr>
      <vt:lpstr>Proměnné</vt:lpstr>
      <vt:lpstr>Hypotézy</vt:lpstr>
      <vt:lpstr>Klíčové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Peter Spáč</dc:creator>
  <cp:lastModifiedBy>Peter Spáč</cp:lastModifiedBy>
  <cp:revision>81</cp:revision>
  <cp:lastPrinted>2016-03-09T11:37:40Z</cp:lastPrinted>
  <dcterms:created xsi:type="dcterms:W3CDTF">2013-03-01T09:11:56Z</dcterms:created>
  <dcterms:modified xsi:type="dcterms:W3CDTF">2021-03-19T20:13:22Z</dcterms:modified>
</cp:coreProperties>
</file>