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48F778-7D25-4129-BF8F-39280FF5743E}" type="doc">
      <dgm:prSet loTypeId="urn:microsoft.com/office/officeart/2005/8/layout/chart3" loCatId="relationship" qsTypeId="urn:microsoft.com/office/officeart/2005/8/quickstyle/simple1" qsCatId="simple" csTypeId="urn:microsoft.com/office/officeart/2005/8/colors/accent0_1" csCatId="mainScheme" phldr="1"/>
      <dgm:spPr/>
    </dgm:pt>
    <dgm:pt modelId="{6101B7AD-592E-4B18-AABD-21FF5B35F542}">
      <dgm:prSet phldrT="[Text]"/>
      <dgm:spPr/>
      <dgm:t>
        <a:bodyPr/>
        <a:lstStyle/>
        <a:p>
          <a:r>
            <a:rPr lang="en-US" dirty="0" smtClean="0"/>
            <a:t>Anti-</a:t>
          </a:r>
          <a:r>
            <a:rPr lang="en-US" dirty="0" err="1" smtClean="0"/>
            <a:t>elitisim</a:t>
          </a:r>
          <a:endParaRPr lang="cs-CZ" dirty="0"/>
        </a:p>
      </dgm:t>
    </dgm:pt>
    <dgm:pt modelId="{1220AB33-D139-40A2-9442-01C38B4E9272}" type="parTrans" cxnId="{2C238530-20B2-4B3B-B37D-D02AE2F02137}">
      <dgm:prSet/>
      <dgm:spPr/>
      <dgm:t>
        <a:bodyPr/>
        <a:lstStyle/>
        <a:p>
          <a:endParaRPr lang="cs-CZ"/>
        </a:p>
      </dgm:t>
    </dgm:pt>
    <dgm:pt modelId="{ECE08351-621D-44B8-A052-941E74A11EAE}" type="sibTrans" cxnId="{2C238530-20B2-4B3B-B37D-D02AE2F02137}">
      <dgm:prSet/>
      <dgm:spPr/>
      <dgm:t>
        <a:bodyPr/>
        <a:lstStyle/>
        <a:p>
          <a:endParaRPr lang="cs-CZ"/>
        </a:p>
      </dgm:t>
    </dgm:pt>
    <dgm:pt modelId="{C7E9EC52-A8E5-450C-959E-0943F8138182}">
      <dgm:prSet phldrT="[Text]"/>
      <dgm:spPr/>
      <dgm:t>
        <a:bodyPr/>
        <a:lstStyle/>
        <a:p>
          <a:r>
            <a:rPr lang="en-US" dirty="0" smtClean="0"/>
            <a:t>Restoration of people`s sovereignty</a:t>
          </a:r>
          <a:endParaRPr lang="cs-CZ" dirty="0"/>
        </a:p>
      </dgm:t>
    </dgm:pt>
    <dgm:pt modelId="{2D063BEC-CBF6-4288-B7D6-818CDC6C8E33}" type="parTrans" cxnId="{01E8F2A0-DBDC-4C4D-8B1E-C4F85699F2F3}">
      <dgm:prSet/>
      <dgm:spPr/>
      <dgm:t>
        <a:bodyPr/>
        <a:lstStyle/>
        <a:p>
          <a:endParaRPr lang="cs-CZ"/>
        </a:p>
      </dgm:t>
    </dgm:pt>
    <dgm:pt modelId="{BEEF314E-4A75-4135-AC48-FB98053EECB0}" type="sibTrans" cxnId="{01E8F2A0-DBDC-4C4D-8B1E-C4F85699F2F3}">
      <dgm:prSet/>
      <dgm:spPr/>
      <dgm:t>
        <a:bodyPr/>
        <a:lstStyle/>
        <a:p>
          <a:endParaRPr lang="cs-CZ"/>
        </a:p>
      </dgm:t>
    </dgm:pt>
    <dgm:pt modelId="{D7EC4BFC-1E06-4437-ABDD-50B5C5F62A2B}">
      <dgm:prSet phldrT="[Text]"/>
      <dgm:spPr/>
      <dgm:t>
        <a:bodyPr/>
        <a:lstStyle/>
        <a:p>
          <a:r>
            <a:rPr lang="en-US" dirty="0" smtClean="0"/>
            <a:t>People-centrism</a:t>
          </a:r>
          <a:endParaRPr lang="cs-CZ" dirty="0"/>
        </a:p>
      </dgm:t>
    </dgm:pt>
    <dgm:pt modelId="{4D9CEBF2-D0A5-4E28-9B72-7F911C8A4D72}" type="parTrans" cxnId="{AAD300C4-FD4B-4AF0-8B45-82EEEE92458C}">
      <dgm:prSet/>
      <dgm:spPr/>
      <dgm:t>
        <a:bodyPr/>
        <a:lstStyle/>
        <a:p>
          <a:endParaRPr lang="cs-CZ"/>
        </a:p>
      </dgm:t>
    </dgm:pt>
    <dgm:pt modelId="{C47017FB-5E4D-42C6-8B5F-FEAABF3C7F85}" type="sibTrans" cxnId="{AAD300C4-FD4B-4AF0-8B45-82EEEE92458C}">
      <dgm:prSet/>
      <dgm:spPr/>
      <dgm:t>
        <a:bodyPr/>
        <a:lstStyle/>
        <a:p>
          <a:endParaRPr lang="cs-CZ"/>
        </a:p>
      </dgm:t>
    </dgm:pt>
    <dgm:pt modelId="{A6321930-A71D-40F8-B6B3-0D591001DB00}" type="pres">
      <dgm:prSet presAssocID="{9448F778-7D25-4129-BF8F-39280FF5743E}" presName="compositeShape" presStyleCnt="0">
        <dgm:presLayoutVars>
          <dgm:chMax val="7"/>
          <dgm:dir/>
          <dgm:resizeHandles val="exact"/>
        </dgm:presLayoutVars>
      </dgm:prSet>
      <dgm:spPr/>
    </dgm:pt>
    <dgm:pt modelId="{D4BEE6AA-935D-4E44-8F59-B3FDC0D13E1A}" type="pres">
      <dgm:prSet presAssocID="{9448F778-7D25-4129-BF8F-39280FF5743E}" presName="wedge1" presStyleLbl="node1" presStyleIdx="0" presStyleCnt="3" custLinFactNeighborX="-5548" custLinFactNeighborY="3061"/>
      <dgm:spPr/>
      <dgm:t>
        <a:bodyPr/>
        <a:lstStyle/>
        <a:p>
          <a:endParaRPr lang="cs-CZ"/>
        </a:p>
      </dgm:t>
    </dgm:pt>
    <dgm:pt modelId="{D690B9F3-A5DC-415F-B102-56E109138C7C}" type="pres">
      <dgm:prSet presAssocID="{9448F778-7D25-4129-BF8F-39280FF5743E}" presName="wedge1Tx" presStyleLbl="node1" presStyleIdx="0" presStyleCnt="3">
        <dgm:presLayoutVars>
          <dgm:chMax val="0"/>
          <dgm:chPref val="0"/>
          <dgm:bulletEnabled val="1"/>
        </dgm:presLayoutVars>
      </dgm:prSet>
      <dgm:spPr/>
      <dgm:t>
        <a:bodyPr/>
        <a:lstStyle/>
        <a:p>
          <a:endParaRPr lang="cs-CZ"/>
        </a:p>
      </dgm:t>
    </dgm:pt>
    <dgm:pt modelId="{8AEE3FD4-8B3B-44AC-A64A-2702F48C922A}" type="pres">
      <dgm:prSet presAssocID="{9448F778-7D25-4129-BF8F-39280FF5743E}" presName="wedge2" presStyleLbl="node1" presStyleIdx="1" presStyleCnt="3"/>
      <dgm:spPr/>
      <dgm:t>
        <a:bodyPr/>
        <a:lstStyle/>
        <a:p>
          <a:endParaRPr lang="cs-CZ"/>
        </a:p>
      </dgm:t>
    </dgm:pt>
    <dgm:pt modelId="{C2A661DD-86B3-4C84-B43A-0310CF2A9887}" type="pres">
      <dgm:prSet presAssocID="{9448F778-7D25-4129-BF8F-39280FF5743E}" presName="wedge2Tx" presStyleLbl="node1" presStyleIdx="1" presStyleCnt="3">
        <dgm:presLayoutVars>
          <dgm:chMax val="0"/>
          <dgm:chPref val="0"/>
          <dgm:bulletEnabled val="1"/>
        </dgm:presLayoutVars>
      </dgm:prSet>
      <dgm:spPr/>
      <dgm:t>
        <a:bodyPr/>
        <a:lstStyle/>
        <a:p>
          <a:endParaRPr lang="cs-CZ"/>
        </a:p>
      </dgm:t>
    </dgm:pt>
    <dgm:pt modelId="{B4D605A4-2201-46B7-9012-9E6A38D81EC4}" type="pres">
      <dgm:prSet presAssocID="{9448F778-7D25-4129-BF8F-39280FF5743E}" presName="wedge3" presStyleLbl="node1" presStyleIdx="2" presStyleCnt="3"/>
      <dgm:spPr/>
      <dgm:t>
        <a:bodyPr/>
        <a:lstStyle/>
        <a:p>
          <a:endParaRPr lang="cs-CZ"/>
        </a:p>
      </dgm:t>
    </dgm:pt>
    <dgm:pt modelId="{B8A264AA-5BC8-40FA-BF0A-E12C7811E9F3}" type="pres">
      <dgm:prSet presAssocID="{9448F778-7D25-4129-BF8F-39280FF5743E}" presName="wedge3Tx" presStyleLbl="node1" presStyleIdx="2" presStyleCnt="3">
        <dgm:presLayoutVars>
          <dgm:chMax val="0"/>
          <dgm:chPref val="0"/>
          <dgm:bulletEnabled val="1"/>
        </dgm:presLayoutVars>
      </dgm:prSet>
      <dgm:spPr/>
      <dgm:t>
        <a:bodyPr/>
        <a:lstStyle/>
        <a:p>
          <a:endParaRPr lang="cs-CZ"/>
        </a:p>
      </dgm:t>
    </dgm:pt>
  </dgm:ptLst>
  <dgm:cxnLst>
    <dgm:cxn modelId="{2C238530-20B2-4B3B-B37D-D02AE2F02137}" srcId="{9448F778-7D25-4129-BF8F-39280FF5743E}" destId="{6101B7AD-592E-4B18-AABD-21FF5B35F542}" srcOrd="0" destOrd="0" parTransId="{1220AB33-D139-40A2-9442-01C38B4E9272}" sibTransId="{ECE08351-621D-44B8-A052-941E74A11EAE}"/>
    <dgm:cxn modelId="{EBD20F00-CE00-4267-9EBD-DE9B00C88759}" type="presOf" srcId="{6101B7AD-592E-4B18-AABD-21FF5B35F542}" destId="{D690B9F3-A5DC-415F-B102-56E109138C7C}" srcOrd="1" destOrd="0" presId="urn:microsoft.com/office/officeart/2005/8/layout/chart3"/>
    <dgm:cxn modelId="{E894FD0F-5007-45F9-8045-CE566984505A}" type="presOf" srcId="{C7E9EC52-A8E5-450C-959E-0943F8138182}" destId="{C2A661DD-86B3-4C84-B43A-0310CF2A9887}" srcOrd="1" destOrd="0" presId="urn:microsoft.com/office/officeart/2005/8/layout/chart3"/>
    <dgm:cxn modelId="{93AE665B-5C03-45ED-BE25-19546AAE1684}" type="presOf" srcId="{D7EC4BFC-1E06-4437-ABDD-50B5C5F62A2B}" destId="{B4D605A4-2201-46B7-9012-9E6A38D81EC4}" srcOrd="0" destOrd="0" presId="urn:microsoft.com/office/officeart/2005/8/layout/chart3"/>
    <dgm:cxn modelId="{BA1F6D33-1C4A-443E-8259-57F182EAC01B}" type="presOf" srcId="{6101B7AD-592E-4B18-AABD-21FF5B35F542}" destId="{D4BEE6AA-935D-4E44-8F59-B3FDC0D13E1A}" srcOrd="0" destOrd="0" presId="urn:microsoft.com/office/officeart/2005/8/layout/chart3"/>
    <dgm:cxn modelId="{C2202083-FF58-4C1E-A166-08B4B71456DF}" type="presOf" srcId="{D7EC4BFC-1E06-4437-ABDD-50B5C5F62A2B}" destId="{B8A264AA-5BC8-40FA-BF0A-E12C7811E9F3}" srcOrd="1" destOrd="0" presId="urn:microsoft.com/office/officeart/2005/8/layout/chart3"/>
    <dgm:cxn modelId="{A0BC9A7F-3B12-4793-BCB3-67DCC4CD8B74}" type="presOf" srcId="{C7E9EC52-A8E5-450C-959E-0943F8138182}" destId="{8AEE3FD4-8B3B-44AC-A64A-2702F48C922A}" srcOrd="0" destOrd="0" presId="urn:microsoft.com/office/officeart/2005/8/layout/chart3"/>
    <dgm:cxn modelId="{AAD300C4-FD4B-4AF0-8B45-82EEEE92458C}" srcId="{9448F778-7D25-4129-BF8F-39280FF5743E}" destId="{D7EC4BFC-1E06-4437-ABDD-50B5C5F62A2B}" srcOrd="2" destOrd="0" parTransId="{4D9CEBF2-D0A5-4E28-9B72-7F911C8A4D72}" sibTransId="{C47017FB-5E4D-42C6-8B5F-FEAABF3C7F85}"/>
    <dgm:cxn modelId="{26A9FDCC-3043-432E-B83A-2351C7A6366F}" type="presOf" srcId="{9448F778-7D25-4129-BF8F-39280FF5743E}" destId="{A6321930-A71D-40F8-B6B3-0D591001DB00}" srcOrd="0" destOrd="0" presId="urn:microsoft.com/office/officeart/2005/8/layout/chart3"/>
    <dgm:cxn modelId="{01E8F2A0-DBDC-4C4D-8B1E-C4F85699F2F3}" srcId="{9448F778-7D25-4129-BF8F-39280FF5743E}" destId="{C7E9EC52-A8E5-450C-959E-0943F8138182}" srcOrd="1" destOrd="0" parTransId="{2D063BEC-CBF6-4288-B7D6-818CDC6C8E33}" sibTransId="{BEEF314E-4A75-4135-AC48-FB98053EECB0}"/>
    <dgm:cxn modelId="{588657EF-1C91-4A18-8299-969C169FC6A4}" type="presParOf" srcId="{A6321930-A71D-40F8-B6B3-0D591001DB00}" destId="{D4BEE6AA-935D-4E44-8F59-B3FDC0D13E1A}" srcOrd="0" destOrd="0" presId="urn:microsoft.com/office/officeart/2005/8/layout/chart3"/>
    <dgm:cxn modelId="{938D681E-2727-4F2B-B352-650BF51605F3}" type="presParOf" srcId="{A6321930-A71D-40F8-B6B3-0D591001DB00}" destId="{D690B9F3-A5DC-415F-B102-56E109138C7C}" srcOrd="1" destOrd="0" presId="urn:microsoft.com/office/officeart/2005/8/layout/chart3"/>
    <dgm:cxn modelId="{45CDF6D8-2D38-4BE5-A51B-8AF5F8922B07}" type="presParOf" srcId="{A6321930-A71D-40F8-B6B3-0D591001DB00}" destId="{8AEE3FD4-8B3B-44AC-A64A-2702F48C922A}" srcOrd="2" destOrd="0" presId="urn:microsoft.com/office/officeart/2005/8/layout/chart3"/>
    <dgm:cxn modelId="{6A29504D-C5D8-4ED2-9999-01754B86F64E}" type="presParOf" srcId="{A6321930-A71D-40F8-B6B3-0D591001DB00}" destId="{C2A661DD-86B3-4C84-B43A-0310CF2A9887}" srcOrd="3" destOrd="0" presId="urn:microsoft.com/office/officeart/2005/8/layout/chart3"/>
    <dgm:cxn modelId="{D9FDA4E9-05B6-4722-9D15-068D51AB442E}" type="presParOf" srcId="{A6321930-A71D-40F8-B6B3-0D591001DB00}" destId="{B4D605A4-2201-46B7-9012-9E6A38D81EC4}" srcOrd="4" destOrd="0" presId="urn:microsoft.com/office/officeart/2005/8/layout/chart3"/>
    <dgm:cxn modelId="{DC951C84-BB7A-46AA-82C8-0EC1CFE2572F}" type="presParOf" srcId="{A6321930-A71D-40F8-B6B3-0D591001DB00}" destId="{B8A264AA-5BC8-40FA-BF0A-E12C7811E9F3}"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EE6AA-935D-4E44-8F59-B3FDC0D13E1A}">
      <dsp:nvSpPr>
        <dsp:cNvPr id="0" name=""/>
        <dsp:cNvSpPr/>
      </dsp:nvSpPr>
      <dsp:spPr>
        <a:xfrm>
          <a:off x="1652946" y="505086"/>
          <a:ext cx="4551680" cy="4551680"/>
        </a:xfrm>
        <a:prstGeom prst="pie">
          <a:avLst>
            <a:gd name="adj1" fmla="val 16200000"/>
            <a:gd name="adj2" fmla="val 18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Anti-</a:t>
          </a:r>
          <a:r>
            <a:rPr lang="en-US" sz="3100" kern="1200" dirty="0" err="1" smtClean="0"/>
            <a:t>elitisim</a:t>
          </a:r>
          <a:endParaRPr lang="cs-CZ" sz="3100" kern="1200" dirty="0"/>
        </a:p>
      </dsp:txBody>
      <dsp:txXfrm>
        <a:off x="4127651" y="1344980"/>
        <a:ext cx="1544320" cy="1517226"/>
      </dsp:txXfrm>
    </dsp:sp>
    <dsp:sp modelId="{8AEE3FD4-8B3B-44AC-A64A-2702F48C922A}">
      <dsp:nvSpPr>
        <dsp:cNvPr id="0" name=""/>
        <dsp:cNvSpPr/>
      </dsp:nvSpPr>
      <dsp:spPr>
        <a:xfrm>
          <a:off x="1670845" y="501226"/>
          <a:ext cx="4551680" cy="4551680"/>
        </a:xfrm>
        <a:prstGeom prst="pie">
          <a:avLst>
            <a:gd name="adj1" fmla="val 1800000"/>
            <a:gd name="adj2" fmla="val 90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Restoration of people`s sovereignty</a:t>
          </a:r>
          <a:endParaRPr lang="cs-CZ" sz="3100" kern="1200" dirty="0"/>
        </a:p>
      </dsp:txBody>
      <dsp:txXfrm>
        <a:off x="2917139" y="3373120"/>
        <a:ext cx="2059093" cy="1408853"/>
      </dsp:txXfrm>
    </dsp:sp>
    <dsp:sp modelId="{B4D605A4-2201-46B7-9012-9E6A38D81EC4}">
      <dsp:nvSpPr>
        <dsp:cNvPr id="0" name=""/>
        <dsp:cNvSpPr/>
      </dsp:nvSpPr>
      <dsp:spPr>
        <a:xfrm>
          <a:off x="1670845" y="501226"/>
          <a:ext cx="4551680" cy="4551680"/>
        </a:xfrm>
        <a:prstGeom prst="pie">
          <a:avLst>
            <a:gd name="adj1" fmla="val 9000000"/>
            <a:gd name="adj2" fmla="val 162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People-centrism</a:t>
          </a:r>
          <a:endParaRPr lang="cs-CZ" sz="3100" kern="1200" dirty="0"/>
        </a:p>
      </dsp:txBody>
      <dsp:txXfrm>
        <a:off x="2158525" y="1395306"/>
        <a:ext cx="1544320" cy="151722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2471F922-C3CF-465B-B05A-38F4D9ADBE79}" type="datetimeFigureOut">
              <a:rPr lang="cs-CZ" smtClean="0"/>
              <a:t>30.03.2021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3647AB-49ED-4D2C-B133-D74028E25A4D}" type="slidenum">
              <a:rPr lang="cs-CZ" smtClean="0"/>
              <a:t>‹#›</a:t>
            </a:fld>
            <a:endParaRPr lang="cs-CZ"/>
          </a:p>
        </p:txBody>
      </p:sp>
    </p:spTree>
    <p:extLst>
      <p:ext uri="{BB962C8B-B14F-4D97-AF65-F5344CB8AC3E}">
        <p14:creationId xmlns:p14="http://schemas.microsoft.com/office/powerpoint/2010/main" val="329589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471F922-C3CF-465B-B05A-38F4D9ADBE79}" type="datetimeFigureOut">
              <a:rPr lang="cs-CZ" smtClean="0"/>
              <a:t>30.03.2021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3647AB-49ED-4D2C-B133-D74028E25A4D}" type="slidenum">
              <a:rPr lang="cs-CZ" smtClean="0"/>
              <a:t>‹#›</a:t>
            </a:fld>
            <a:endParaRPr lang="cs-CZ"/>
          </a:p>
        </p:txBody>
      </p:sp>
    </p:spTree>
    <p:extLst>
      <p:ext uri="{BB962C8B-B14F-4D97-AF65-F5344CB8AC3E}">
        <p14:creationId xmlns:p14="http://schemas.microsoft.com/office/powerpoint/2010/main" val="878437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471F922-C3CF-465B-B05A-38F4D9ADBE79}" type="datetimeFigureOut">
              <a:rPr lang="cs-CZ" smtClean="0"/>
              <a:t>30.03.2021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3647AB-49ED-4D2C-B133-D74028E25A4D}" type="slidenum">
              <a:rPr lang="cs-CZ" smtClean="0"/>
              <a:t>‹#›</a:t>
            </a:fld>
            <a:endParaRPr lang="cs-CZ"/>
          </a:p>
        </p:txBody>
      </p:sp>
    </p:spTree>
    <p:extLst>
      <p:ext uri="{BB962C8B-B14F-4D97-AF65-F5344CB8AC3E}">
        <p14:creationId xmlns:p14="http://schemas.microsoft.com/office/powerpoint/2010/main" val="340185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471F922-C3CF-465B-B05A-38F4D9ADBE79}" type="datetimeFigureOut">
              <a:rPr lang="cs-CZ" smtClean="0"/>
              <a:t>30.03.2021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3647AB-49ED-4D2C-B133-D74028E25A4D}" type="slidenum">
              <a:rPr lang="cs-CZ" smtClean="0"/>
              <a:t>‹#›</a:t>
            </a:fld>
            <a:endParaRPr lang="cs-CZ"/>
          </a:p>
        </p:txBody>
      </p:sp>
    </p:spTree>
    <p:extLst>
      <p:ext uri="{BB962C8B-B14F-4D97-AF65-F5344CB8AC3E}">
        <p14:creationId xmlns:p14="http://schemas.microsoft.com/office/powerpoint/2010/main" val="289117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2471F922-C3CF-465B-B05A-38F4D9ADBE79}" type="datetimeFigureOut">
              <a:rPr lang="cs-CZ" smtClean="0"/>
              <a:t>30.03.2021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73647AB-49ED-4D2C-B133-D74028E25A4D}" type="slidenum">
              <a:rPr lang="cs-CZ" smtClean="0"/>
              <a:t>‹#›</a:t>
            </a:fld>
            <a:endParaRPr lang="cs-CZ"/>
          </a:p>
        </p:txBody>
      </p:sp>
    </p:spTree>
    <p:extLst>
      <p:ext uri="{BB962C8B-B14F-4D97-AF65-F5344CB8AC3E}">
        <p14:creationId xmlns:p14="http://schemas.microsoft.com/office/powerpoint/2010/main" val="347142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471F922-C3CF-465B-B05A-38F4D9ADBE79}" type="datetimeFigureOut">
              <a:rPr lang="cs-CZ" smtClean="0"/>
              <a:t>30.03.2021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73647AB-49ED-4D2C-B133-D74028E25A4D}" type="slidenum">
              <a:rPr lang="cs-CZ" smtClean="0"/>
              <a:t>‹#›</a:t>
            </a:fld>
            <a:endParaRPr lang="cs-CZ"/>
          </a:p>
        </p:txBody>
      </p:sp>
    </p:spTree>
    <p:extLst>
      <p:ext uri="{BB962C8B-B14F-4D97-AF65-F5344CB8AC3E}">
        <p14:creationId xmlns:p14="http://schemas.microsoft.com/office/powerpoint/2010/main" val="277713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471F922-C3CF-465B-B05A-38F4D9ADBE79}" type="datetimeFigureOut">
              <a:rPr lang="cs-CZ" smtClean="0"/>
              <a:t>30.03.2021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73647AB-49ED-4D2C-B133-D74028E25A4D}" type="slidenum">
              <a:rPr lang="cs-CZ" smtClean="0"/>
              <a:t>‹#›</a:t>
            </a:fld>
            <a:endParaRPr lang="cs-CZ"/>
          </a:p>
        </p:txBody>
      </p:sp>
    </p:spTree>
    <p:extLst>
      <p:ext uri="{BB962C8B-B14F-4D97-AF65-F5344CB8AC3E}">
        <p14:creationId xmlns:p14="http://schemas.microsoft.com/office/powerpoint/2010/main" val="331822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2471F922-C3CF-465B-B05A-38F4D9ADBE79}" type="datetimeFigureOut">
              <a:rPr lang="cs-CZ" smtClean="0"/>
              <a:t>30.03.2021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73647AB-49ED-4D2C-B133-D74028E25A4D}" type="slidenum">
              <a:rPr lang="cs-CZ" smtClean="0"/>
              <a:t>‹#›</a:t>
            </a:fld>
            <a:endParaRPr lang="cs-CZ"/>
          </a:p>
        </p:txBody>
      </p:sp>
    </p:spTree>
    <p:extLst>
      <p:ext uri="{BB962C8B-B14F-4D97-AF65-F5344CB8AC3E}">
        <p14:creationId xmlns:p14="http://schemas.microsoft.com/office/powerpoint/2010/main" val="257669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471F922-C3CF-465B-B05A-38F4D9ADBE79}" type="datetimeFigureOut">
              <a:rPr lang="cs-CZ" smtClean="0"/>
              <a:t>30.03.2021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73647AB-49ED-4D2C-B133-D74028E25A4D}" type="slidenum">
              <a:rPr lang="cs-CZ" smtClean="0"/>
              <a:t>‹#›</a:t>
            </a:fld>
            <a:endParaRPr lang="cs-CZ"/>
          </a:p>
        </p:txBody>
      </p:sp>
    </p:spTree>
    <p:extLst>
      <p:ext uri="{BB962C8B-B14F-4D97-AF65-F5344CB8AC3E}">
        <p14:creationId xmlns:p14="http://schemas.microsoft.com/office/powerpoint/2010/main" val="270582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2471F922-C3CF-465B-B05A-38F4D9ADBE79}" type="datetimeFigureOut">
              <a:rPr lang="cs-CZ" smtClean="0"/>
              <a:t>30.03.2021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73647AB-49ED-4D2C-B133-D74028E25A4D}" type="slidenum">
              <a:rPr lang="cs-CZ" smtClean="0"/>
              <a:t>‹#›</a:t>
            </a:fld>
            <a:endParaRPr lang="cs-CZ"/>
          </a:p>
        </p:txBody>
      </p:sp>
    </p:spTree>
    <p:extLst>
      <p:ext uri="{BB962C8B-B14F-4D97-AF65-F5344CB8AC3E}">
        <p14:creationId xmlns:p14="http://schemas.microsoft.com/office/powerpoint/2010/main" val="299281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2471F922-C3CF-465B-B05A-38F4D9ADBE79}" type="datetimeFigureOut">
              <a:rPr lang="cs-CZ" smtClean="0"/>
              <a:t>30.03.2021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73647AB-49ED-4D2C-B133-D74028E25A4D}" type="slidenum">
              <a:rPr lang="cs-CZ" smtClean="0"/>
              <a:t>‹#›</a:t>
            </a:fld>
            <a:endParaRPr lang="cs-CZ"/>
          </a:p>
        </p:txBody>
      </p:sp>
    </p:spTree>
    <p:extLst>
      <p:ext uri="{BB962C8B-B14F-4D97-AF65-F5344CB8AC3E}">
        <p14:creationId xmlns:p14="http://schemas.microsoft.com/office/powerpoint/2010/main" val="375143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1F922-C3CF-465B-B05A-38F4D9ADBE79}" type="datetimeFigureOut">
              <a:rPr lang="cs-CZ" smtClean="0"/>
              <a:t>30.03.2021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647AB-49ED-4D2C-B133-D74028E25A4D}" type="slidenum">
              <a:rPr lang="cs-CZ" smtClean="0"/>
              <a:t>‹#›</a:t>
            </a:fld>
            <a:endParaRPr lang="cs-CZ"/>
          </a:p>
        </p:txBody>
      </p:sp>
    </p:spTree>
    <p:extLst>
      <p:ext uri="{BB962C8B-B14F-4D97-AF65-F5344CB8AC3E}">
        <p14:creationId xmlns:p14="http://schemas.microsoft.com/office/powerpoint/2010/main" val="280499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Qualitative</a:t>
            </a:r>
            <a:r>
              <a:rPr lang="cs-CZ" dirty="0" smtClean="0"/>
              <a:t> </a:t>
            </a:r>
            <a:r>
              <a:rPr lang="cs-CZ" dirty="0" err="1" smtClean="0"/>
              <a:t>content</a:t>
            </a:r>
            <a:r>
              <a:rPr lang="cs-CZ" dirty="0" smtClean="0"/>
              <a:t> </a:t>
            </a:r>
            <a:r>
              <a:rPr lang="cs-CZ" dirty="0" err="1" smtClean="0"/>
              <a:t>analysis</a:t>
            </a:r>
            <a:r>
              <a:rPr lang="cs-CZ" dirty="0" smtClean="0"/>
              <a:t>/</a:t>
            </a:r>
            <a:r>
              <a:rPr lang="cs-CZ" dirty="0" err="1" smtClean="0"/>
              <a:t>discourse</a:t>
            </a:r>
            <a:r>
              <a:rPr lang="cs-CZ" dirty="0" smtClean="0"/>
              <a:t> </a:t>
            </a:r>
            <a:r>
              <a:rPr lang="cs-CZ" dirty="0" err="1" smtClean="0"/>
              <a:t>analysis</a:t>
            </a:r>
            <a:endParaRPr lang="cs-CZ" dirty="0"/>
          </a:p>
        </p:txBody>
      </p:sp>
      <p:sp>
        <p:nvSpPr>
          <p:cNvPr id="3" name="Podnadpis 2"/>
          <p:cNvSpPr>
            <a:spLocks noGrp="1"/>
          </p:cNvSpPr>
          <p:nvPr>
            <p:ph type="subTitle" idx="1"/>
          </p:nvPr>
        </p:nvSpPr>
        <p:spPr/>
        <p:txBody>
          <a:bodyPr/>
          <a:lstStyle/>
          <a:p>
            <a:r>
              <a:rPr lang="cs-CZ" dirty="0" err="1" smtClean="0"/>
              <a:t>Radicalization</a:t>
            </a:r>
            <a:r>
              <a:rPr lang="cs-CZ" dirty="0" smtClean="0"/>
              <a:t>  </a:t>
            </a:r>
            <a:r>
              <a:rPr lang="cs-CZ" dirty="0" err="1" smtClean="0"/>
              <a:t>of</a:t>
            </a:r>
            <a:r>
              <a:rPr lang="cs-CZ" dirty="0" smtClean="0"/>
              <a:t> </a:t>
            </a:r>
            <a:r>
              <a:rPr lang="cs-CZ" dirty="0" err="1" smtClean="0"/>
              <a:t>Politics</a:t>
            </a:r>
            <a:r>
              <a:rPr lang="cs-CZ" dirty="0" smtClean="0"/>
              <a:t> in CEE</a:t>
            </a:r>
            <a:endParaRPr lang="cs-CZ" dirty="0"/>
          </a:p>
        </p:txBody>
      </p:sp>
    </p:spTree>
    <p:extLst>
      <p:ext uri="{BB962C8B-B14F-4D97-AF65-F5344CB8AC3E}">
        <p14:creationId xmlns:p14="http://schemas.microsoft.com/office/powerpoint/2010/main" val="38870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647619" cy="4314286"/>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859" y="491539"/>
            <a:ext cx="6085714" cy="502857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429" y="2271516"/>
            <a:ext cx="4048938" cy="458648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6942" y="3501465"/>
            <a:ext cx="3625058" cy="3356535"/>
          </a:xfrm>
          <a:prstGeom prst="rect">
            <a:avLst/>
          </a:prstGeom>
        </p:spPr>
      </p:pic>
    </p:spTree>
    <p:extLst>
      <p:ext uri="{BB962C8B-B14F-4D97-AF65-F5344CB8AC3E}">
        <p14:creationId xmlns:p14="http://schemas.microsoft.com/office/powerpoint/2010/main" val="290440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74767" y="1027906"/>
            <a:ext cx="11617234" cy="4351338"/>
          </a:xfrm>
        </p:spPr>
        <p:txBody>
          <a:bodyPr>
            <a:normAutofit/>
          </a:bodyPr>
          <a:lstStyle/>
          <a:p>
            <a:pPr marL="0" indent="0">
              <a:buNone/>
            </a:pPr>
            <a:endParaRPr lang="en-US" dirty="0" smtClean="0"/>
          </a:p>
          <a:p>
            <a:pPr marL="0" indent="0">
              <a:buNone/>
            </a:pPr>
            <a:endParaRPr lang="cs-CZ" dirty="0" smtClean="0"/>
          </a:p>
          <a:p>
            <a:pPr marL="0" indent="0">
              <a:buNone/>
            </a:pPr>
            <a:r>
              <a:rPr lang="cs-CZ" sz="4500" dirty="0" smtClean="0"/>
              <a:t>R</a:t>
            </a:r>
            <a:r>
              <a:rPr lang="en-US" sz="4500" dirty="0" smtClean="0"/>
              <a:t>Q1: What kind of </a:t>
            </a:r>
            <a:r>
              <a:rPr lang="cs-CZ" sz="4500" dirty="0" smtClean="0"/>
              <a:t>(</a:t>
            </a:r>
            <a:r>
              <a:rPr lang="cs-CZ" sz="4500" dirty="0" err="1" smtClean="0"/>
              <a:t>populist</a:t>
            </a:r>
            <a:r>
              <a:rPr lang="cs-CZ" sz="4500" dirty="0" smtClean="0"/>
              <a:t>) </a:t>
            </a:r>
            <a:r>
              <a:rPr lang="cs-CZ" sz="4500" dirty="0" err="1" smtClean="0"/>
              <a:t>political</a:t>
            </a:r>
            <a:r>
              <a:rPr lang="cs-CZ" sz="4500" dirty="0" smtClean="0"/>
              <a:t> party</a:t>
            </a:r>
            <a:r>
              <a:rPr lang="en-US" sz="4500" dirty="0" smtClean="0"/>
              <a:t> is it?</a:t>
            </a:r>
          </a:p>
          <a:p>
            <a:pPr marL="0" indent="0">
              <a:buNone/>
            </a:pPr>
            <a:endParaRPr lang="en-US" sz="4500" dirty="0" smtClean="0"/>
          </a:p>
          <a:p>
            <a:pPr marL="0" indent="0">
              <a:buNone/>
            </a:pPr>
            <a:r>
              <a:rPr lang="cs-CZ" sz="4500" dirty="0" smtClean="0"/>
              <a:t>R</a:t>
            </a:r>
            <a:r>
              <a:rPr lang="en-US" sz="4500" dirty="0" smtClean="0"/>
              <a:t>Q2: </a:t>
            </a:r>
            <a:r>
              <a:rPr lang="cs-CZ" sz="4500" dirty="0" err="1" smtClean="0"/>
              <a:t>How</a:t>
            </a:r>
            <a:r>
              <a:rPr lang="en-US" sz="4500" dirty="0" smtClean="0"/>
              <a:t> </a:t>
            </a:r>
            <a:r>
              <a:rPr lang="cs-CZ" sz="4500" dirty="0" err="1" smtClean="0"/>
              <a:t>does</a:t>
            </a:r>
            <a:r>
              <a:rPr lang="cs-CZ" sz="4500" dirty="0" smtClean="0"/>
              <a:t> </a:t>
            </a:r>
            <a:r>
              <a:rPr lang="cs-CZ" sz="4500" dirty="0" err="1" smtClean="0"/>
              <a:t>its</a:t>
            </a:r>
            <a:r>
              <a:rPr lang="cs-CZ" sz="4500" dirty="0" smtClean="0"/>
              <a:t> </a:t>
            </a:r>
            <a:r>
              <a:rPr lang="cs-CZ" sz="4500" dirty="0" err="1" smtClean="0"/>
              <a:t>illiberal</a:t>
            </a:r>
            <a:r>
              <a:rPr lang="cs-CZ" sz="4500" dirty="0" smtClean="0"/>
              <a:t> </a:t>
            </a:r>
            <a:r>
              <a:rPr lang="cs-CZ" sz="4500" dirty="0" err="1" smtClean="0"/>
              <a:t>narrative</a:t>
            </a:r>
            <a:r>
              <a:rPr lang="cs-CZ" sz="4500" dirty="0" smtClean="0"/>
              <a:t> </a:t>
            </a:r>
            <a:r>
              <a:rPr lang="cs-CZ" sz="4500" dirty="0" err="1" smtClean="0"/>
              <a:t>look</a:t>
            </a:r>
            <a:r>
              <a:rPr lang="cs-CZ" sz="4500" dirty="0" smtClean="0"/>
              <a:t> </a:t>
            </a:r>
            <a:r>
              <a:rPr lang="cs-CZ" sz="4500" dirty="0" err="1" smtClean="0"/>
              <a:t>like</a:t>
            </a:r>
            <a:r>
              <a:rPr lang="en-US" sz="4500" dirty="0" smtClean="0"/>
              <a:t>?</a:t>
            </a:r>
          </a:p>
          <a:p>
            <a:pPr marL="0" indent="0">
              <a:buNone/>
            </a:pPr>
            <a:endParaRPr lang="en-US" sz="4500" dirty="0"/>
          </a:p>
          <a:p>
            <a:pPr marL="0" indent="0">
              <a:buNone/>
            </a:pPr>
            <a:endParaRPr lang="en-US" sz="4500" dirty="0"/>
          </a:p>
        </p:txBody>
      </p:sp>
    </p:spTree>
    <p:extLst>
      <p:ext uri="{BB962C8B-B14F-4D97-AF65-F5344CB8AC3E}">
        <p14:creationId xmlns:p14="http://schemas.microsoft.com/office/powerpoint/2010/main" val="3436733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406770"/>
            <a:ext cx="10515600" cy="5298830"/>
          </a:xfrm>
        </p:spPr>
        <p:txBody>
          <a:bodyPr>
            <a:normAutofit/>
          </a:bodyPr>
          <a:lstStyle/>
          <a:p>
            <a:endParaRPr lang="cs-CZ" b="1" dirty="0"/>
          </a:p>
          <a:p>
            <a:endParaRPr lang="en-US" dirty="0" smtClean="0"/>
          </a:p>
          <a:p>
            <a:endParaRPr lang="en-US" dirty="0"/>
          </a:p>
          <a:p>
            <a:endParaRPr lang="en-US" dirty="0" smtClean="0"/>
          </a:p>
          <a:p>
            <a:endParaRPr lang="en-US" dirty="0"/>
          </a:p>
          <a:p>
            <a:endParaRPr lang="en-US" dirty="0" smtClean="0"/>
          </a:p>
          <a:p>
            <a:endParaRPr lang="en-US" sz="2400" dirty="0" smtClean="0"/>
          </a:p>
          <a:p>
            <a:pPr algn="just"/>
            <a:r>
              <a:rPr lang="en-US" sz="2400" dirty="0" smtClean="0"/>
              <a:t>“</a:t>
            </a:r>
            <a:r>
              <a:rPr lang="en-US" sz="2400" dirty="0"/>
              <a:t>populism as an ideology that considers society to be ultimately separated into two homogeneous and antagonistic groups, ‘the pure people’ versus ‘the corrupt elite’, and which argues that politics should be an expression of the </a:t>
            </a:r>
            <a:r>
              <a:rPr lang="en-US" sz="2400" i="1" dirty="0" err="1"/>
              <a:t>volonté</a:t>
            </a:r>
            <a:r>
              <a:rPr lang="en-US" sz="2400" i="1" dirty="0"/>
              <a:t> </a:t>
            </a:r>
            <a:r>
              <a:rPr lang="en-US" sz="2400" i="1" dirty="0" err="1"/>
              <a:t>générale</a:t>
            </a:r>
            <a:r>
              <a:rPr lang="en-US" sz="2400" dirty="0"/>
              <a:t> (general will) of the people” (</a:t>
            </a:r>
            <a:r>
              <a:rPr lang="en-US" sz="2400" dirty="0" err="1"/>
              <a:t>Mudde</a:t>
            </a:r>
            <a:r>
              <a:rPr lang="en-US" sz="2400" dirty="0"/>
              <a:t> </a:t>
            </a:r>
            <a:r>
              <a:rPr lang="en-US" sz="2400" dirty="0" smtClean="0"/>
              <a:t>2004, see also Stanley 2008, </a:t>
            </a:r>
            <a:r>
              <a:rPr lang="en-US" sz="2400" dirty="0" err="1" smtClean="0"/>
              <a:t>Albertazzi</a:t>
            </a:r>
            <a:r>
              <a:rPr lang="en-US" sz="2400" dirty="0" smtClean="0"/>
              <a:t>, McDonnell 2008)</a:t>
            </a:r>
            <a:endParaRPr lang="en-US" sz="2400" dirty="0"/>
          </a:p>
          <a:p>
            <a:endParaRPr lang="en-US" dirty="0"/>
          </a:p>
        </p:txBody>
      </p:sp>
      <p:graphicFrame>
        <p:nvGraphicFramePr>
          <p:cNvPr id="4" name="Diagram 3"/>
          <p:cNvGraphicFramePr/>
          <p:nvPr>
            <p:extLst/>
          </p:nvPr>
        </p:nvGraphicFramePr>
        <p:xfrm>
          <a:off x="2129277" y="-19473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7153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Populism</a:t>
            </a:r>
            <a:r>
              <a:rPr lang="cs-CZ" dirty="0" smtClean="0"/>
              <a:t> and </a:t>
            </a:r>
            <a:r>
              <a:rPr lang="cs-CZ" dirty="0" err="1" smtClean="0"/>
              <a:t>democracy</a:t>
            </a:r>
            <a:endParaRPr lang="cs-CZ" dirty="0"/>
          </a:p>
        </p:txBody>
      </p:sp>
      <p:sp>
        <p:nvSpPr>
          <p:cNvPr id="3" name="Zástupný symbol pro obsah 2"/>
          <p:cNvSpPr>
            <a:spLocks noGrp="1"/>
          </p:cNvSpPr>
          <p:nvPr>
            <p:ph idx="1"/>
          </p:nvPr>
        </p:nvSpPr>
        <p:spPr/>
        <p:txBody>
          <a:bodyPr/>
          <a:lstStyle/>
          <a:p>
            <a:pPr marL="0" indent="0">
              <a:buNone/>
            </a:pPr>
            <a:endParaRPr lang="cs-CZ" i="1" dirty="0" smtClean="0"/>
          </a:p>
          <a:p>
            <a:pPr marL="0" indent="0">
              <a:buNone/>
            </a:pPr>
            <a:endParaRPr lang="cs-CZ" i="1" dirty="0"/>
          </a:p>
          <a:p>
            <a:pPr marL="0" indent="0">
              <a:buNone/>
            </a:pPr>
            <a:endParaRPr lang="cs-CZ" i="1" dirty="0" smtClean="0"/>
          </a:p>
          <a:p>
            <a:pPr marL="0" indent="0">
              <a:buNone/>
            </a:pPr>
            <a:endParaRPr lang="cs-CZ" i="1" dirty="0"/>
          </a:p>
          <a:p>
            <a:pPr marL="0" indent="0">
              <a:buNone/>
            </a:pPr>
            <a:endParaRPr lang="cs-CZ" i="1" dirty="0" smtClean="0"/>
          </a:p>
          <a:p>
            <a:pPr marL="0" indent="0">
              <a:buNone/>
            </a:pPr>
            <a:endParaRPr lang="cs-CZ" i="1" dirty="0"/>
          </a:p>
          <a:p>
            <a:pPr marL="0" indent="0">
              <a:buNone/>
            </a:pPr>
            <a:r>
              <a:rPr lang="cs-CZ" i="1" dirty="0" smtClean="0"/>
              <a:t>                   </a:t>
            </a:r>
            <a:r>
              <a:rPr lang="cs-CZ" sz="1800" dirty="0" err="1" smtClean="0"/>
              <a:t>Based</a:t>
            </a:r>
            <a:r>
              <a:rPr lang="cs-CZ" sz="1800" dirty="0" smtClean="0"/>
              <a:t> on </a:t>
            </a:r>
            <a:r>
              <a:rPr lang="cs-CZ" sz="1800" dirty="0" err="1" smtClean="0"/>
              <a:t>Pappas</a:t>
            </a:r>
            <a:r>
              <a:rPr lang="cs-CZ" sz="1800" dirty="0" smtClean="0"/>
              <a:t> 2014</a:t>
            </a:r>
            <a:r>
              <a:rPr lang="en-US" sz="1800" dirty="0" smtClean="0"/>
              <a:t>, </a:t>
            </a:r>
            <a:r>
              <a:rPr lang="en-US" sz="1800" dirty="0" err="1" smtClean="0"/>
              <a:t>Mair</a:t>
            </a:r>
            <a:r>
              <a:rPr lang="en-US" sz="1800" dirty="0" smtClean="0"/>
              <a:t> 2012, </a:t>
            </a:r>
            <a:r>
              <a:rPr lang="en-US" sz="1800" dirty="0" err="1" smtClean="0"/>
              <a:t>Caramani</a:t>
            </a:r>
            <a:r>
              <a:rPr lang="en-US" sz="1800" dirty="0" smtClean="0"/>
              <a:t> 2017</a:t>
            </a:r>
            <a:endParaRPr lang="cs-CZ" sz="1800" dirty="0"/>
          </a:p>
        </p:txBody>
      </p:sp>
      <p:graphicFrame>
        <p:nvGraphicFramePr>
          <p:cNvPr id="4" name="Tabulka 3"/>
          <p:cNvGraphicFramePr>
            <a:graphicFrameLocks noGrp="1"/>
          </p:cNvGraphicFramePr>
          <p:nvPr>
            <p:extLst/>
          </p:nvPr>
        </p:nvGraphicFramePr>
        <p:xfrm>
          <a:off x="2508068" y="2002972"/>
          <a:ext cx="7501694" cy="2804160"/>
        </p:xfrm>
        <a:graphic>
          <a:graphicData uri="http://schemas.openxmlformats.org/drawingml/2006/table">
            <a:tbl>
              <a:tblPr firstRow="1" firstCol="1" bandRow="1"/>
              <a:tblGrid>
                <a:gridCol w="3926667">
                  <a:extLst>
                    <a:ext uri="{9D8B030D-6E8A-4147-A177-3AD203B41FA5}">
                      <a16:colId xmlns:a16="http://schemas.microsoft.com/office/drawing/2014/main" val="2889951578"/>
                    </a:ext>
                  </a:extLst>
                </a:gridCol>
                <a:gridCol w="3575027">
                  <a:extLst>
                    <a:ext uri="{9D8B030D-6E8A-4147-A177-3AD203B41FA5}">
                      <a16:colId xmlns:a16="http://schemas.microsoft.com/office/drawing/2014/main" val="4127900824"/>
                    </a:ext>
                  </a:extLst>
                </a:gridCol>
              </a:tblGrid>
              <a:tr h="692793">
                <a:tc>
                  <a:txBody>
                    <a:bodyPr/>
                    <a:lstStyle/>
                    <a:p>
                      <a:pPr>
                        <a:lnSpc>
                          <a:spcPct val="107000"/>
                        </a:lnSpc>
                        <a:spcAft>
                          <a:spcPts val="0"/>
                        </a:spcAft>
                      </a:pPr>
                      <a:r>
                        <a:rPr lang="en-US" sz="3000" b="1"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Liberal democracy</a:t>
                      </a:r>
                      <a:endParaRPr lang="cs-CZ" sz="3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3000" b="1"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Populist democracy</a:t>
                      </a:r>
                      <a:endParaRPr lang="cs-CZ" sz="3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943617"/>
                  </a:ext>
                </a:extLst>
              </a:tr>
              <a:tr h="692793">
                <a:tc>
                  <a:txBody>
                    <a:bodyPr/>
                    <a:lstStyle/>
                    <a:p>
                      <a:pPr>
                        <a:lnSpc>
                          <a:spcPct val="107000"/>
                        </a:lnSpc>
                        <a:spcAft>
                          <a:spcPts val="0"/>
                        </a:spcAft>
                      </a:pPr>
                      <a:r>
                        <a:rPr lang="en-US" sz="30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Plurality of interests</a:t>
                      </a:r>
                      <a:endParaRPr lang="cs-CZ" sz="3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30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Universal good</a:t>
                      </a:r>
                      <a:endParaRPr lang="cs-CZ" sz="3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533224"/>
                  </a:ext>
                </a:extLst>
              </a:tr>
              <a:tr h="692793">
                <a:tc>
                  <a:txBody>
                    <a:bodyPr/>
                    <a:lstStyle/>
                    <a:p>
                      <a:pPr>
                        <a:lnSpc>
                          <a:spcPct val="107000"/>
                        </a:lnSpc>
                        <a:spcAft>
                          <a:spcPts val="0"/>
                        </a:spcAft>
                      </a:pPr>
                      <a:r>
                        <a:rPr lang="en-US" sz="30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Overlapping consensus</a:t>
                      </a:r>
                      <a:endParaRPr lang="cs-CZ" sz="3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30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Adversarial politics</a:t>
                      </a:r>
                      <a:endParaRPr lang="cs-CZ" sz="3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776653"/>
                  </a:ext>
                </a:extLst>
              </a:tr>
              <a:tr h="725781">
                <a:tc>
                  <a:txBody>
                    <a:bodyPr/>
                    <a:lstStyle/>
                    <a:p>
                      <a:pPr>
                        <a:lnSpc>
                          <a:spcPct val="107000"/>
                        </a:lnSpc>
                        <a:spcAft>
                          <a:spcPts val="0"/>
                        </a:spcAft>
                      </a:pPr>
                      <a:r>
                        <a:rPr lang="en-US" sz="30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Constitutionalism</a:t>
                      </a:r>
                      <a:endParaRPr lang="cs-CZ" sz="30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3000" dirty="0" err="1">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Majoritarianism</a:t>
                      </a:r>
                      <a:endParaRPr lang="cs-CZ" sz="30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698848"/>
                  </a:ext>
                </a:extLst>
              </a:tr>
            </a:tbl>
          </a:graphicData>
        </a:graphic>
      </p:graphicFrame>
    </p:spTree>
    <p:extLst>
      <p:ext uri="{BB962C8B-B14F-4D97-AF65-F5344CB8AC3E}">
        <p14:creationId xmlns:p14="http://schemas.microsoft.com/office/powerpoint/2010/main" val="4072494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analysis</a:t>
            </a:r>
            <a:endParaRPr lang="en-US" dirty="0"/>
          </a:p>
        </p:txBody>
      </p:sp>
      <p:sp>
        <p:nvSpPr>
          <p:cNvPr id="3" name="Content Placeholder 2"/>
          <p:cNvSpPr>
            <a:spLocks noGrp="1"/>
          </p:cNvSpPr>
          <p:nvPr>
            <p:ph idx="1"/>
          </p:nvPr>
        </p:nvSpPr>
        <p:spPr>
          <a:xfrm>
            <a:off x="838200" y="1512276"/>
            <a:ext cx="10515600" cy="4865077"/>
          </a:xfrm>
        </p:spPr>
        <p:txBody>
          <a:bodyPr>
            <a:normAutofit fontScale="92500" lnSpcReduction="20000"/>
          </a:bodyPr>
          <a:lstStyle/>
          <a:p>
            <a:pPr marL="0" indent="0">
              <a:buNone/>
            </a:pPr>
            <a:r>
              <a:rPr lang="en-US" b="1" dirty="0"/>
              <a:t>Qualitative data</a:t>
            </a:r>
            <a:r>
              <a:rPr lang="cs-CZ" b="1" dirty="0"/>
              <a:t>:</a:t>
            </a:r>
          </a:p>
          <a:p>
            <a:r>
              <a:rPr lang="cs-CZ" dirty="0" err="1"/>
              <a:t>Purposive</a:t>
            </a:r>
            <a:r>
              <a:rPr lang="cs-CZ" dirty="0"/>
              <a:t> </a:t>
            </a:r>
            <a:r>
              <a:rPr lang="cs-CZ" dirty="0" err="1"/>
              <a:t>sampling</a:t>
            </a:r>
            <a:r>
              <a:rPr lang="cs-CZ" dirty="0"/>
              <a:t> (</a:t>
            </a:r>
            <a:r>
              <a:rPr lang="cs-CZ" dirty="0" err="1"/>
              <a:t>interviews</a:t>
            </a:r>
            <a:r>
              <a:rPr lang="cs-CZ" dirty="0"/>
              <a:t> in </a:t>
            </a:r>
            <a:r>
              <a:rPr lang="cs-CZ" dirty="0" err="1"/>
              <a:t>the</a:t>
            </a:r>
            <a:r>
              <a:rPr lang="cs-CZ" dirty="0"/>
              <a:t> media, </a:t>
            </a:r>
            <a:r>
              <a:rPr lang="cs-CZ" dirty="0" err="1"/>
              <a:t>Babiš´s</a:t>
            </a:r>
            <a:r>
              <a:rPr lang="cs-CZ" dirty="0"/>
              <a:t> </a:t>
            </a:r>
            <a:r>
              <a:rPr lang="cs-CZ" dirty="0" err="1"/>
              <a:t>book</a:t>
            </a:r>
            <a:r>
              <a:rPr lang="cs-CZ" dirty="0"/>
              <a:t> and blog, </a:t>
            </a:r>
            <a:r>
              <a:rPr lang="cs-CZ" dirty="0" err="1"/>
              <a:t>election</a:t>
            </a:r>
            <a:r>
              <a:rPr lang="cs-CZ" dirty="0"/>
              <a:t> </a:t>
            </a:r>
            <a:r>
              <a:rPr lang="cs-CZ" dirty="0" err="1"/>
              <a:t>manifestoes</a:t>
            </a:r>
            <a:r>
              <a:rPr lang="cs-CZ" dirty="0"/>
              <a:t>)</a:t>
            </a:r>
          </a:p>
          <a:p>
            <a:r>
              <a:rPr lang="cs-CZ" dirty="0" err="1"/>
              <a:t>Combination</a:t>
            </a:r>
            <a:r>
              <a:rPr lang="cs-CZ" dirty="0"/>
              <a:t> </a:t>
            </a:r>
            <a:r>
              <a:rPr lang="cs-CZ" dirty="0" err="1"/>
              <a:t>of</a:t>
            </a:r>
            <a:r>
              <a:rPr lang="cs-CZ" dirty="0"/>
              <a:t> </a:t>
            </a:r>
            <a:r>
              <a:rPr lang="cs-CZ" dirty="0" err="1"/>
              <a:t>directed</a:t>
            </a:r>
            <a:r>
              <a:rPr lang="cs-CZ" dirty="0"/>
              <a:t> and </a:t>
            </a:r>
            <a:r>
              <a:rPr lang="cs-CZ" dirty="0" err="1"/>
              <a:t>summative</a:t>
            </a:r>
            <a:r>
              <a:rPr lang="cs-CZ" dirty="0"/>
              <a:t> </a:t>
            </a:r>
            <a:r>
              <a:rPr lang="cs-CZ" dirty="0" err="1"/>
              <a:t>content</a:t>
            </a:r>
            <a:r>
              <a:rPr lang="cs-CZ" dirty="0"/>
              <a:t> </a:t>
            </a:r>
            <a:r>
              <a:rPr lang="cs-CZ" dirty="0" err="1"/>
              <a:t>analysis</a:t>
            </a:r>
            <a:r>
              <a:rPr lang="en-US" dirty="0"/>
              <a:t> </a:t>
            </a:r>
            <a:endParaRPr lang="cs-CZ" dirty="0"/>
          </a:p>
          <a:p>
            <a:pPr marL="0" indent="0">
              <a:buNone/>
            </a:pPr>
            <a:r>
              <a:rPr lang="en-US" b="1" dirty="0" smtClean="0"/>
              <a:t>Quantitative data</a:t>
            </a:r>
            <a:r>
              <a:rPr lang="cs-CZ" b="1" dirty="0" smtClean="0"/>
              <a:t>:</a:t>
            </a:r>
          </a:p>
          <a:p>
            <a:r>
              <a:rPr lang="cs-CZ" dirty="0" err="1" smtClean="0"/>
              <a:t>Description</a:t>
            </a:r>
            <a:r>
              <a:rPr lang="cs-CZ" dirty="0" smtClean="0"/>
              <a:t> </a:t>
            </a:r>
            <a:r>
              <a:rPr lang="cs-CZ" dirty="0" err="1" smtClean="0"/>
              <a:t>of</a:t>
            </a:r>
            <a:r>
              <a:rPr lang="cs-CZ" dirty="0" smtClean="0"/>
              <a:t> </a:t>
            </a:r>
            <a:r>
              <a:rPr lang="cs-CZ" dirty="0" err="1" smtClean="0"/>
              <a:t>positions</a:t>
            </a:r>
            <a:r>
              <a:rPr lang="cs-CZ" dirty="0" smtClean="0"/>
              <a:t> in </a:t>
            </a:r>
            <a:r>
              <a:rPr lang="cs-CZ" dirty="0" err="1" smtClean="0"/>
              <a:t>political</a:t>
            </a:r>
            <a:r>
              <a:rPr lang="cs-CZ" dirty="0" smtClean="0"/>
              <a:t> </a:t>
            </a:r>
            <a:r>
              <a:rPr lang="cs-CZ" dirty="0" err="1" smtClean="0"/>
              <a:t>space</a:t>
            </a:r>
            <a:r>
              <a:rPr lang="cs-CZ" dirty="0" smtClean="0"/>
              <a:t> </a:t>
            </a:r>
          </a:p>
          <a:p>
            <a:pPr lvl="1"/>
            <a:r>
              <a:rPr lang="cs-CZ" dirty="0" smtClean="0"/>
              <a:t>CHES 2014 – </a:t>
            </a:r>
            <a:r>
              <a:rPr lang="cs-CZ" dirty="0" err="1" smtClean="0"/>
              <a:t>Bakker</a:t>
            </a:r>
            <a:r>
              <a:rPr lang="cs-CZ" dirty="0" smtClean="0"/>
              <a:t> et al. 2015</a:t>
            </a:r>
          </a:p>
          <a:p>
            <a:pPr lvl="1"/>
            <a:r>
              <a:rPr lang="cs-CZ" dirty="0" err="1" smtClean="0"/>
              <a:t>Populist</a:t>
            </a:r>
            <a:r>
              <a:rPr lang="cs-CZ" dirty="0" smtClean="0"/>
              <a:t> </a:t>
            </a:r>
            <a:r>
              <a:rPr lang="cs-CZ" dirty="0" err="1" smtClean="0"/>
              <a:t>proxies</a:t>
            </a:r>
            <a:r>
              <a:rPr lang="cs-CZ" dirty="0" smtClean="0"/>
              <a:t> – </a:t>
            </a:r>
            <a:r>
              <a:rPr lang="cs-CZ" dirty="0" err="1" smtClean="0">
                <a:solidFill>
                  <a:srgbClr val="FF0000"/>
                </a:solidFill>
              </a:rPr>
              <a:t>antielite_salience</a:t>
            </a:r>
            <a:r>
              <a:rPr lang="cs-CZ" dirty="0" smtClean="0"/>
              <a:t> + </a:t>
            </a:r>
            <a:r>
              <a:rPr lang="cs-CZ" dirty="0" err="1" smtClean="0">
                <a:solidFill>
                  <a:srgbClr val="FF0000"/>
                </a:solidFill>
              </a:rPr>
              <a:t>anti_corruption</a:t>
            </a:r>
            <a:r>
              <a:rPr lang="cs-CZ" dirty="0" smtClean="0">
                <a:solidFill>
                  <a:srgbClr val="FF0000"/>
                </a:solidFill>
              </a:rPr>
              <a:t> </a:t>
            </a:r>
            <a:r>
              <a:rPr lang="cs-CZ" dirty="0" err="1" smtClean="0">
                <a:solidFill>
                  <a:srgbClr val="FF0000"/>
                </a:solidFill>
              </a:rPr>
              <a:t>salience</a:t>
            </a:r>
            <a:endParaRPr lang="cs-CZ" dirty="0" smtClean="0">
              <a:solidFill>
                <a:srgbClr val="FF0000"/>
              </a:solidFill>
            </a:endParaRPr>
          </a:p>
          <a:p>
            <a:pPr lvl="1"/>
            <a:r>
              <a:rPr lang="cs-CZ" dirty="0" smtClean="0"/>
              <a:t>Major </a:t>
            </a:r>
            <a:r>
              <a:rPr lang="cs-CZ" dirty="0" err="1" smtClean="0"/>
              <a:t>policy</a:t>
            </a:r>
            <a:r>
              <a:rPr lang="cs-CZ" dirty="0" smtClean="0"/>
              <a:t> </a:t>
            </a:r>
            <a:r>
              <a:rPr lang="cs-CZ" dirty="0" err="1" smtClean="0"/>
              <a:t>dimensions</a:t>
            </a:r>
            <a:r>
              <a:rPr lang="cs-CZ" dirty="0" smtClean="0"/>
              <a:t> – </a:t>
            </a:r>
            <a:r>
              <a:rPr lang="cs-CZ" dirty="0" err="1" smtClean="0">
                <a:solidFill>
                  <a:srgbClr val="FF0000"/>
                </a:solidFill>
              </a:rPr>
              <a:t>lrecon</a:t>
            </a:r>
            <a:r>
              <a:rPr lang="cs-CZ" dirty="0" smtClean="0">
                <a:solidFill>
                  <a:srgbClr val="FF0000"/>
                </a:solidFill>
              </a:rPr>
              <a:t> + </a:t>
            </a:r>
            <a:r>
              <a:rPr lang="cs-CZ" dirty="0" err="1" smtClean="0">
                <a:solidFill>
                  <a:srgbClr val="FF0000"/>
                </a:solidFill>
              </a:rPr>
              <a:t>galtan</a:t>
            </a:r>
            <a:endParaRPr lang="cs-CZ" dirty="0" smtClean="0">
              <a:solidFill>
                <a:srgbClr val="FF0000"/>
              </a:solidFill>
            </a:endParaRPr>
          </a:p>
          <a:p>
            <a:r>
              <a:rPr lang="cs-CZ" dirty="0" err="1" smtClean="0"/>
              <a:t>Policy</a:t>
            </a:r>
            <a:r>
              <a:rPr lang="cs-CZ" dirty="0" smtClean="0"/>
              <a:t> </a:t>
            </a:r>
            <a:r>
              <a:rPr lang="cs-CZ" dirty="0" err="1" smtClean="0"/>
              <a:t>vs</a:t>
            </a:r>
            <a:r>
              <a:rPr lang="cs-CZ" dirty="0" smtClean="0"/>
              <a:t> valence</a:t>
            </a:r>
          </a:p>
          <a:p>
            <a:pPr lvl="1"/>
            <a:r>
              <a:rPr lang="en-GB" dirty="0"/>
              <a:t>Comparative Campaign Dynamics Project </a:t>
            </a:r>
            <a:r>
              <a:rPr lang="cs-CZ" dirty="0" smtClean="0"/>
              <a:t>(</a:t>
            </a:r>
            <a:r>
              <a:rPr lang="cs-CZ" dirty="0" err="1" smtClean="0"/>
              <a:t>Baumann</a:t>
            </a:r>
            <a:r>
              <a:rPr lang="cs-CZ" dirty="0" smtClean="0"/>
              <a:t>, Gross 2016)</a:t>
            </a:r>
          </a:p>
          <a:p>
            <a:pPr lvl="1"/>
            <a:r>
              <a:rPr lang="cs-CZ" dirty="0" err="1" smtClean="0"/>
              <a:t>Manual</a:t>
            </a:r>
            <a:r>
              <a:rPr lang="cs-CZ" dirty="0" smtClean="0"/>
              <a:t> </a:t>
            </a:r>
            <a:r>
              <a:rPr lang="cs-CZ" dirty="0" err="1" smtClean="0"/>
              <a:t>coding</a:t>
            </a:r>
            <a:r>
              <a:rPr lang="cs-CZ" dirty="0" smtClean="0"/>
              <a:t> </a:t>
            </a:r>
            <a:r>
              <a:rPr lang="cs-CZ" dirty="0" err="1" smtClean="0"/>
              <a:t>of</a:t>
            </a:r>
            <a:r>
              <a:rPr lang="cs-CZ" dirty="0" smtClean="0"/>
              <a:t> </a:t>
            </a:r>
            <a:r>
              <a:rPr lang="cs-CZ" dirty="0" err="1" smtClean="0"/>
              <a:t>parties</a:t>
            </a:r>
            <a:r>
              <a:rPr lang="en-US" dirty="0" smtClean="0"/>
              <a:t>` statements in newspapers before the 2013 election</a:t>
            </a:r>
          </a:p>
          <a:p>
            <a:pPr lvl="1"/>
            <a:r>
              <a:rPr lang="en-US" dirty="0" smtClean="0"/>
              <a:t>Policy x issue valence x valence</a:t>
            </a:r>
          </a:p>
          <a:p>
            <a:pPr lvl="1"/>
            <a:endParaRPr lang="cs-CZ" dirty="0" smtClean="0"/>
          </a:p>
          <a:p>
            <a:pPr lvl="1"/>
            <a:endParaRPr lang="en-US" dirty="0" smtClean="0"/>
          </a:p>
        </p:txBody>
      </p:sp>
    </p:spTree>
    <p:extLst>
      <p:ext uri="{BB962C8B-B14F-4D97-AF65-F5344CB8AC3E}">
        <p14:creationId xmlns:p14="http://schemas.microsoft.com/office/powerpoint/2010/main" val="1057139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0291"/>
            <a:ext cx="10515600" cy="1325563"/>
          </a:xfrm>
        </p:spPr>
        <p:txBody>
          <a:bodyPr/>
          <a:lstStyle/>
          <a:p>
            <a:r>
              <a:rPr lang="cs-CZ" dirty="0" err="1" smtClean="0"/>
              <a:t>Technocratic</a:t>
            </a:r>
            <a:r>
              <a:rPr lang="cs-CZ" dirty="0" smtClean="0"/>
              <a:t> </a:t>
            </a:r>
            <a:r>
              <a:rPr lang="cs-CZ" dirty="0" err="1" smtClean="0"/>
              <a:t>populism</a:t>
            </a:r>
            <a:r>
              <a:rPr lang="cs-CZ" dirty="0" smtClean="0"/>
              <a:t> </a:t>
            </a:r>
            <a:r>
              <a:rPr lang="cs-CZ" dirty="0" err="1" smtClean="0"/>
              <a:t>of</a:t>
            </a:r>
            <a:r>
              <a:rPr lang="cs-CZ" dirty="0" smtClean="0"/>
              <a:t> ANO</a:t>
            </a:r>
            <a:endParaRPr lang="en-US" dirty="0"/>
          </a:p>
        </p:txBody>
      </p:sp>
      <p:sp>
        <p:nvSpPr>
          <p:cNvPr id="3" name="Content Placeholder 2"/>
          <p:cNvSpPr>
            <a:spLocks noGrp="1"/>
          </p:cNvSpPr>
          <p:nvPr>
            <p:ph idx="1"/>
          </p:nvPr>
        </p:nvSpPr>
        <p:spPr>
          <a:xfrm>
            <a:off x="838200" y="1428206"/>
            <a:ext cx="10515600" cy="5625737"/>
          </a:xfrm>
        </p:spPr>
        <p:txBody>
          <a:bodyPr>
            <a:normAutofit fontScale="70000" lnSpcReduction="20000"/>
          </a:bodyPr>
          <a:lstStyle/>
          <a:p>
            <a:pPr marL="0" indent="0">
              <a:buNone/>
            </a:pPr>
            <a:r>
              <a:rPr lang="cs-CZ" b="1" dirty="0" err="1" smtClean="0"/>
              <a:t>People</a:t>
            </a:r>
            <a:r>
              <a:rPr lang="cs-CZ" b="1" dirty="0" smtClean="0"/>
              <a:t> </a:t>
            </a:r>
            <a:r>
              <a:rPr lang="cs-CZ" b="1" dirty="0" err="1" smtClean="0"/>
              <a:t>centrism</a:t>
            </a:r>
            <a:r>
              <a:rPr lang="cs-CZ" b="1" dirty="0" smtClean="0"/>
              <a:t>:</a:t>
            </a:r>
            <a:endParaRPr lang="en-US" b="1" dirty="0" smtClean="0"/>
          </a:p>
          <a:p>
            <a:r>
              <a:rPr lang="en-US" dirty="0"/>
              <a:t>“populist heartland” (Taggart 2000) – the mythical picture of Czechs as skillful craftsmen, engineers and businessmen (“Czech golden hands”):</a:t>
            </a:r>
          </a:p>
          <a:p>
            <a:pPr marL="0" indent="0">
              <a:buNone/>
            </a:pPr>
            <a:r>
              <a:rPr lang="en-US" i="1" dirty="0" smtClean="0"/>
              <a:t>“We are a </a:t>
            </a:r>
            <a:r>
              <a:rPr lang="cs-CZ" i="1" dirty="0" err="1" smtClean="0">
                <a:solidFill>
                  <a:srgbClr val="FF0000"/>
                </a:solidFill>
              </a:rPr>
              <a:t>talented</a:t>
            </a:r>
            <a:r>
              <a:rPr lang="cs-CZ" i="1" dirty="0" smtClean="0">
                <a:solidFill>
                  <a:srgbClr val="FF0000"/>
                </a:solidFill>
              </a:rPr>
              <a:t> </a:t>
            </a:r>
            <a:r>
              <a:rPr lang="cs-CZ" i="1" dirty="0" err="1" smtClean="0">
                <a:solidFill>
                  <a:srgbClr val="FF0000"/>
                </a:solidFill>
              </a:rPr>
              <a:t>nation</a:t>
            </a:r>
            <a:r>
              <a:rPr lang="cs-CZ" i="1" dirty="0" smtClean="0">
                <a:solidFill>
                  <a:srgbClr val="FF0000"/>
                </a:solidFill>
              </a:rPr>
              <a:t> </a:t>
            </a:r>
            <a:r>
              <a:rPr lang="en-US" i="1" dirty="0" smtClean="0"/>
              <a:t>but we are governed by cack-handed” </a:t>
            </a:r>
            <a:endParaRPr lang="cs-CZ" i="1" dirty="0" smtClean="0"/>
          </a:p>
          <a:p>
            <a:pPr marL="0" indent="0">
              <a:buNone/>
            </a:pPr>
            <a:r>
              <a:rPr lang="cs-CZ" b="1" dirty="0" smtClean="0"/>
              <a:t>Anti-</a:t>
            </a:r>
            <a:r>
              <a:rPr lang="cs-CZ" b="1" dirty="0" err="1" smtClean="0"/>
              <a:t>elitism</a:t>
            </a:r>
            <a:r>
              <a:rPr lang="cs-CZ" b="1" dirty="0" smtClean="0"/>
              <a:t>:</a:t>
            </a:r>
          </a:p>
          <a:p>
            <a:r>
              <a:rPr lang="en-US" dirty="0" smtClean="0"/>
              <a:t>“</a:t>
            </a:r>
            <a:r>
              <a:rPr lang="en-US" dirty="0"/>
              <a:t>The </a:t>
            </a:r>
            <a:r>
              <a:rPr lang="en-US" dirty="0">
                <a:solidFill>
                  <a:srgbClr val="FF0000"/>
                </a:solidFill>
              </a:rPr>
              <a:t>main problems </a:t>
            </a:r>
            <a:r>
              <a:rPr lang="en-US" dirty="0"/>
              <a:t>of the Czech Republic are </a:t>
            </a:r>
            <a:r>
              <a:rPr lang="en-US" dirty="0">
                <a:solidFill>
                  <a:srgbClr val="FF0000"/>
                </a:solidFill>
              </a:rPr>
              <a:t>incompetent and unprofessional </a:t>
            </a:r>
            <a:r>
              <a:rPr lang="en-US" dirty="0" smtClean="0">
                <a:solidFill>
                  <a:srgbClr val="FF0000"/>
                </a:solidFill>
              </a:rPr>
              <a:t>politicians</a:t>
            </a:r>
            <a:r>
              <a:rPr lang="cs-CZ" dirty="0" smtClean="0"/>
              <a:t>“</a:t>
            </a:r>
          </a:p>
          <a:p>
            <a:r>
              <a:rPr lang="en-US" dirty="0" smtClean="0"/>
              <a:t>Incompetent </a:t>
            </a:r>
            <a:r>
              <a:rPr lang="en-US" dirty="0"/>
              <a:t>and lacking real-life experience (“have not built a dog house</a:t>
            </a:r>
            <a:r>
              <a:rPr lang="en-US" dirty="0" smtClean="0"/>
              <a:t>”)</a:t>
            </a:r>
            <a:endParaRPr lang="cs-CZ" dirty="0" smtClean="0"/>
          </a:p>
          <a:p>
            <a:r>
              <a:rPr lang="en-GB" i="1" dirty="0" smtClean="0"/>
              <a:t>There </a:t>
            </a:r>
            <a:r>
              <a:rPr lang="en-GB" i="1" dirty="0"/>
              <a:t>is </a:t>
            </a:r>
            <a:r>
              <a:rPr lang="en-GB" i="1" dirty="0">
                <a:solidFill>
                  <a:srgbClr val="FF0000"/>
                </a:solidFill>
              </a:rPr>
              <a:t>no such thing as right and left</a:t>
            </a:r>
            <a:r>
              <a:rPr lang="en-GB" i="1" dirty="0"/>
              <a:t>. In the Czech Republic we have a completely different division. On one side are the current parties and current politicians, and on the other side are the </a:t>
            </a:r>
            <a:r>
              <a:rPr lang="en-GB" i="1" dirty="0" smtClean="0"/>
              <a:t>voters</a:t>
            </a:r>
            <a:r>
              <a:rPr lang="cs-CZ" i="1" dirty="0"/>
              <a:t> </a:t>
            </a:r>
            <a:r>
              <a:rPr lang="en-GB" i="1" dirty="0" smtClean="0"/>
              <a:t>[…]</a:t>
            </a:r>
            <a:r>
              <a:rPr lang="cs-CZ" i="1" dirty="0" smtClean="0"/>
              <a:t> – </a:t>
            </a:r>
            <a:r>
              <a:rPr lang="cs-CZ" dirty="0" smtClean="0"/>
              <a:t>anti-</a:t>
            </a:r>
            <a:r>
              <a:rPr lang="cs-CZ" dirty="0" err="1" smtClean="0"/>
              <a:t>political</a:t>
            </a:r>
            <a:r>
              <a:rPr lang="cs-CZ" dirty="0" smtClean="0"/>
              <a:t>, anti-party </a:t>
            </a:r>
            <a:r>
              <a:rPr lang="cs-CZ" dirty="0" err="1" smtClean="0"/>
              <a:t>democracy</a:t>
            </a:r>
            <a:r>
              <a:rPr lang="cs-CZ" dirty="0" smtClean="0"/>
              <a:t> </a:t>
            </a:r>
            <a:r>
              <a:rPr lang="cs-CZ" dirty="0" err="1" smtClean="0"/>
              <a:t>narrative</a:t>
            </a:r>
            <a:endParaRPr lang="en-US" dirty="0"/>
          </a:p>
          <a:p>
            <a:pPr marL="0" indent="0">
              <a:buNone/>
            </a:pPr>
            <a:r>
              <a:rPr lang="cs-CZ" b="1" dirty="0" err="1" smtClean="0"/>
              <a:t>Restoration</a:t>
            </a:r>
            <a:r>
              <a:rPr lang="cs-CZ" b="1" dirty="0" smtClean="0"/>
              <a:t> </a:t>
            </a:r>
            <a:r>
              <a:rPr lang="cs-CZ" b="1" dirty="0" err="1" smtClean="0"/>
              <a:t>of</a:t>
            </a:r>
            <a:r>
              <a:rPr lang="cs-CZ" b="1" dirty="0" smtClean="0"/>
              <a:t> </a:t>
            </a:r>
            <a:r>
              <a:rPr lang="cs-CZ" b="1" dirty="0" err="1" smtClean="0"/>
              <a:t>people</a:t>
            </a:r>
            <a:r>
              <a:rPr lang="en-US" b="1" dirty="0" smtClean="0"/>
              <a:t>`s sovereignty:</a:t>
            </a:r>
          </a:p>
          <a:p>
            <a:r>
              <a:rPr lang="en-US" dirty="0" smtClean="0">
                <a:solidFill>
                  <a:srgbClr val="FF0000"/>
                </a:solidFill>
              </a:rPr>
              <a:t>Anti-party and anti-political discourse</a:t>
            </a:r>
            <a:r>
              <a:rPr lang="cs-CZ" dirty="0" smtClean="0">
                <a:solidFill>
                  <a:srgbClr val="FF0000"/>
                </a:solidFill>
              </a:rPr>
              <a:t> </a:t>
            </a:r>
            <a:r>
              <a:rPr lang="en-US" dirty="0">
                <a:solidFill>
                  <a:srgbClr val="FF0000"/>
                </a:solidFill>
              </a:rPr>
              <a:t>of </a:t>
            </a:r>
            <a:r>
              <a:rPr lang="en-US" dirty="0" smtClean="0">
                <a:solidFill>
                  <a:srgbClr val="FF0000"/>
                </a:solidFill>
              </a:rPr>
              <a:t>technocratic </a:t>
            </a:r>
            <a:r>
              <a:rPr lang="en-US" dirty="0">
                <a:solidFill>
                  <a:srgbClr val="FF0000"/>
                </a:solidFill>
              </a:rPr>
              <a:t>effectivity </a:t>
            </a:r>
            <a:r>
              <a:rPr lang="en-US" dirty="0"/>
              <a:t>guaranteed by </a:t>
            </a:r>
            <a:r>
              <a:rPr lang="en-US" dirty="0" smtClean="0"/>
              <a:t>Babi</a:t>
            </a:r>
            <a:r>
              <a:rPr lang="cs-CZ" dirty="0" smtClean="0"/>
              <a:t>š </a:t>
            </a:r>
            <a:r>
              <a:rPr lang="cs-CZ" dirty="0" err="1" smtClean="0"/>
              <a:t>who</a:t>
            </a:r>
            <a:r>
              <a:rPr lang="cs-CZ" dirty="0" smtClean="0"/>
              <a:t> </a:t>
            </a:r>
            <a:r>
              <a:rPr lang="cs-CZ" dirty="0" err="1" smtClean="0"/>
              <a:t>listens</a:t>
            </a:r>
            <a:r>
              <a:rPr lang="cs-CZ" dirty="0" smtClean="0"/>
              <a:t> to </a:t>
            </a:r>
            <a:r>
              <a:rPr lang="cs-CZ" dirty="0" err="1" smtClean="0"/>
              <a:t>the</a:t>
            </a:r>
            <a:r>
              <a:rPr lang="cs-CZ" dirty="0" smtClean="0"/>
              <a:t> </a:t>
            </a:r>
            <a:r>
              <a:rPr lang="cs-CZ" dirty="0" err="1" smtClean="0"/>
              <a:t>people</a:t>
            </a:r>
            <a:r>
              <a:rPr lang="cs-CZ" dirty="0" smtClean="0"/>
              <a:t> (</a:t>
            </a:r>
            <a:r>
              <a:rPr lang="cs-CZ" dirty="0" err="1" smtClean="0"/>
              <a:t>the</a:t>
            </a:r>
            <a:r>
              <a:rPr lang="cs-CZ" dirty="0" smtClean="0"/>
              <a:t> </a:t>
            </a:r>
            <a:r>
              <a:rPr lang="cs-CZ" dirty="0" err="1" smtClean="0"/>
              <a:t>project</a:t>
            </a:r>
            <a:r>
              <a:rPr lang="cs-CZ" dirty="0" smtClean="0"/>
              <a:t> </a:t>
            </a:r>
            <a:r>
              <a:rPr lang="cs-CZ" i="1" dirty="0" err="1" smtClean="0"/>
              <a:t>We</a:t>
            </a:r>
            <a:r>
              <a:rPr lang="cs-CZ" i="1" dirty="0" smtClean="0"/>
              <a:t> </a:t>
            </a:r>
            <a:r>
              <a:rPr lang="cs-CZ" i="1" dirty="0" err="1" smtClean="0"/>
              <a:t>want</a:t>
            </a:r>
            <a:r>
              <a:rPr lang="cs-CZ" i="1" dirty="0" smtClean="0"/>
              <a:t> a </a:t>
            </a:r>
            <a:r>
              <a:rPr lang="cs-CZ" i="1" dirty="0" err="1" smtClean="0"/>
              <a:t>better</a:t>
            </a:r>
            <a:r>
              <a:rPr lang="cs-CZ" i="1" dirty="0" smtClean="0"/>
              <a:t> </a:t>
            </a:r>
            <a:r>
              <a:rPr lang="cs-CZ" i="1" dirty="0" err="1" smtClean="0"/>
              <a:t>Czechia</a:t>
            </a:r>
            <a:r>
              <a:rPr lang="cs-CZ" dirty="0"/>
              <a:t>)</a:t>
            </a:r>
            <a:r>
              <a:rPr lang="en-US" dirty="0" smtClean="0"/>
              <a:t> </a:t>
            </a:r>
            <a:endParaRPr lang="cs-CZ" dirty="0" smtClean="0"/>
          </a:p>
          <a:p>
            <a:r>
              <a:rPr lang="en-US" dirty="0" smtClean="0"/>
              <a:t>Dichotomy </a:t>
            </a:r>
            <a:r>
              <a:rPr lang="en-US" dirty="0"/>
              <a:t>of the two worlds: </a:t>
            </a:r>
            <a:r>
              <a:rPr lang="en-US" b="1" dirty="0"/>
              <a:t>politics</a:t>
            </a:r>
            <a:r>
              <a:rPr lang="en-US" dirty="0"/>
              <a:t> (represented by the established parties) and </a:t>
            </a:r>
            <a:r>
              <a:rPr lang="en-US" b="1" dirty="0"/>
              <a:t>business</a:t>
            </a:r>
            <a:r>
              <a:rPr lang="en-US" dirty="0"/>
              <a:t> (Babis)</a:t>
            </a:r>
          </a:p>
          <a:p>
            <a:r>
              <a:rPr lang="en-US" i="1" dirty="0"/>
              <a:t>“</a:t>
            </a:r>
            <a:r>
              <a:rPr lang="en-US" i="1" dirty="0">
                <a:solidFill>
                  <a:srgbClr val="FF0000"/>
                </a:solidFill>
              </a:rPr>
              <a:t>run the state like a business</a:t>
            </a:r>
            <a:r>
              <a:rPr lang="en-US" i="1" dirty="0" smtClean="0"/>
              <a:t>”</a:t>
            </a:r>
            <a:r>
              <a:rPr lang="cs-CZ" i="1" dirty="0" smtClean="0"/>
              <a:t>, „</a:t>
            </a:r>
            <a:r>
              <a:rPr lang="cs-CZ" i="1" dirty="0" err="1" smtClean="0"/>
              <a:t>we</a:t>
            </a:r>
            <a:r>
              <a:rPr lang="cs-CZ" i="1" dirty="0" smtClean="0"/>
              <a:t> are not </a:t>
            </a:r>
            <a:r>
              <a:rPr lang="cs-CZ" i="1" dirty="0" err="1" smtClean="0"/>
              <a:t>like</a:t>
            </a:r>
            <a:r>
              <a:rPr lang="cs-CZ" i="1" dirty="0" smtClean="0"/>
              <a:t> </a:t>
            </a:r>
            <a:r>
              <a:rPr lang="cs-CZ" i="1" dirty="0" err="1" smtClean="0"/>
              <a:t>politicians</a:t>
            </a:r>
            <a:r>
              <a:rPr lang="cs-CZ" i="1" dirty="0" smtClean="0"/>
              <a:t>, </a:t>
            </a:r>
            <a:r>
              <a:rPr lang="cs-CZ" i="1" dirty="0" err="1" smtClean="0"/>
              <a:t>we</a:t>
            </a:r>
            <a:r>
              <a:rPr lang="cs-CZ" i="1" dirty="0" smtClean="0"/>
              <a:t> </a:t>
            </a:r>
            <a:r>
              <a:rPr lang="cs-CZ" i="1" dirty="0" err="1" smtClean="0"/>
              <a:t>work</a:t>
            </a:r>
            <a:r>
              <a:rPr lang="cs-CZ" i="1" dirty="0" smtClean="0"/>
              <a:t> hard“</a:t>
            </a:r>
            <a:endParaRPr lang="en-US" i="1" dirty="0"/>
          </a:p>
          <a:p>
            <a:r>
              <a:rPr lang="en-US" dirty="0" err="1" smtClean="0"/>
              <a:t>Incompetenc</a:t>
            </a:r>
            <a:r>
              <a:rPr lang="cs-CZ" dirty="0" smtClean="0"/>
              <a:t>y</a:t>
            </a:r>
            <a:r>
              <a:rPr lang="en-US" dirty="0" smtClean="0"/>
              <a:t> </a:t>
            </a:r>
            <a:r>
              <a:rPr lang="en-US" dirty="0"/>
              <a:t>and ideology vs expertise and </a:t>
            </a:r>
            <a:r>
              <a:rPr lang="en-US" dirty="0" smtClean="0"/>
              <a:t>effectivity</a:t>
            </a:r>
            <a:endParaRPr lang="cs-CZ" dirty="0" smtClean="0"/>
          </a:p>
          <a:p>
            <a:pPr marL="0" indent="0">
              <a:buNone/>
            </a:pPr>
            <a:r>
              <a:rPr lang="en-US" dirty="0" smtClean="0"/>
              <a:t>  </a:t>
            </a:r>
            <a:endParaRPr lang="en-US" b="1" dirty="0" smtClean="0"/>
          </a:p>
          <a:p>
            <a:pPr marL="0" indent="0">
              <a:buNone/>
            </a:pPr>
            <a:endParaRPr lang="en-US" b="1" dirty="0" smtClean="0"/>
          </a:p>
          <a:p>
            <a:pPr marL="0" indent="0">
              <a:buNone/>
            </a:pPr>
            <a:endParaRPr lang="cs-CZ" b="1" dirty="0" smtClean="0"/>
          </a:p>
          <a:p>
            <a:pPr marL="0" indent="0">
              <a:buNone/>
            </a:pPr>
            <a:endParaRPr lang="en-US" i="1" dirty="0"/>
          </a:p>
        </p:txBody>
      </p:sp>
    </p:spTree>
    <p:extLst>
      <p:ext uri="{BB962C8B-B14F-4D97-AF65-F5344CB8AC3E}">
        <p14:creationId xmlns:p14="http://schemas.microsoft.com/office/powerpoint/2010/main" val="4115039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Technocratic</a:t>
            </a:r>
            <a:r>
              <a:rPr lang="cs-CZ" dirty="0" smtClean="0"/>
              <a:t> </a:t>
            </a:r>
            <a:r>
              <a:rPr lang="cs-CZ" dirty="0" err="1" smtClean="0"/>
              <a:t>populism</a:t>
            </a:r>
            <a:r>
              <a:rPr lang="cs-CZ" dirty="0" smtClean="0"/>
              <a:t> </a:t>
            </a:r>
            <a:r>
              <a:rPr lang="cs-CZ" dirty="0" err="1" smtClean="0"/>
              <a:t>of</a:t>
            </a:r>
            <a:r>
              <a:rPr lang="cs-CZ" dirty="0" smtClean="0"/>
              <a:t> ANO</a:t>
            </a:r>
            <a:endParaRPr lang="cs-CZ" dirty="0"/>
          </a:p>
        </p:txBody>
      </p:sp>
      <p:pic>
        <p:nvPicPr>
          <p:cNvPr id="4" name="Zástupný symbol pro obsah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00381"/>
            <a:ext cx="4250987" cy="4198862"/>
          </a:xfrm>
          <a:prstGeom prst="rect">
            <a:avLst/>
          </a:prstGeom>
          <a:noFill/>
          <a:ln>
            <a:solidFill>
              <a:schemeClr val="tx1"/>
            </a:solidFill>
          </a:ln>
        </p:spPr>
      </p:pic>
      <p:sp>
        <p:nvSpPr>
          <p:cNvPr id="5" name="Ovál 4"/>
          <p:cNvSpPr/>
          <p:nvPr/>
        </p:nvSpPr>
        <p:spPr>
          <a:xfrm>
            <a:off x="3219854" y="2346615"/>
            <a:ext cx="233464" cy="24094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7789981" y="6353907"/>
            <a:ext cx="3494103" cy="369332"/>
          </a:xfrm>
          <a:prstGeom prst="rect">
            <a:avLst/>
          </a:prstGeom>
          <a:noFill/>
        </p:spPr>
        <p:txBody>
          <a:bodyPr wrap="square" rtlCol="0">
            <a:spAutoFit/>
          </a:bodyPr>
          <a:lstStyle/>
          <a:p>
            <a:r>
              <a:rPr lang="cs-CZ" dirty="0" smtClean="0"/>
              <a:t>Data: CHES 2014, CCDP 2016</a:t>
            </a:r>
            <a:endParaRPr lang="cs-CZ" dirty="0"/>
          </a:p>
        </p:txBody>
      </p:sp>
      <p:pic>
        <p:nvPicPr>
          <p:cNvPr id="8" name="Zástupný symbol pro obsah 3"/>
          <p:cNvPicPr>
            <a:picLocks noGrp="1" noChangeAspect="1"/>
          </p:cNvPicPr>
          <p:nvPr>
            <p:ph idx="1"/>
          </p:nvPr>
        </p:nvPicPr>
        <p:blipFill>
          <a:blip r:embed="rId3"/>
          <a:stretch>
            <a:fillRect/>
          </a:stretch>
        </p:blipFill>
        <p:spPr>
          <a:xfrm>
            <a:off x="4250988" y="1900381"/>
            <a:ext cx="4854934" cy="4198862"/>
          </a:xfrm>
          <a:prstGeom prst="rect">
            <a:avLst/>
          </a:prstGeom>
          <a:ln>
            <a:solidFill>
              <a:schemeClr val="tx1"/>
            </a:solidFill>
          </a:ln>
        </p:spPr>
      </p:pic>
      <p:sp>
        <p:nvSpPr>
          <p:cNvPr id="9" name="Ovál 8"/>
          <p:cNvSpPr/>
          <p:nvPr/>
        </p:nvSpPr>
        <p:spPr>
          <a:xfrm>
            <a:off x="7315200" y="3999812"/>
            <a:ext cx="259403" cy="23346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Obrázek 2"/>
          <p:cNvPicPr>
            <a:picLocks noChangeAspect="1"/>
          </p:cNvPicPr>
          <p:nvPr/>
        </p:nvPicPr>
        <p:blipFill>
          <a:blip r:embed="rId4"/>
          <a:stretch>
            <a:fillRect/>
          </a:stretch>
        </p:blipFill>
        <p:spPr>
          <a:xfrm>
            <a:off x="9105922" y="2155308"/>
            <a:ext cx="3064212" cy="2825254"/>
          </a:xfrm>
          <a:prstGeom prst="rect">
            <a:avLst/>
          </a:prstGeom>
        </p:spPr>
      </p:pic>
      <p:sp>
        <p:nvSpPr>
          <p:cNvPr id="10" name="Obdélník 9"/>
          <p:cNvSpPr/>
          <p:nvPr/>
        </p:nvSpPr>
        <p:spPr>
          <a:xfrm>
            <a:off x="9105923" y="3999812"/>
            <a:ext cx="3064212" cy="5138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72551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Technocratic</a:t>
            </a:r>
            <a:r>
              <a:rPr lang="cs-CZ" dirty="0" smtClean="0"/>
              <a:t> </a:t>
            </a:r>
            <a:r>
              <a:rPr lang="cs-CZ" dirty="0" err="1" smtClean="0"/>
              <a:t>populism</a:t>
            </a:r>
            <a:r>
              <a:rPr lang="cs-CZ" dirty="0" smtClean="0"/>
              <a:t> and </a:t>
            </a:r>
            <a:r>
              <a:rPr lang="cs-CZ" dirty="0" err="1" smtClean="0"/>
              <a:t>illiberalism</a:t>
            </a:r>
            <a:endParaRPr lang="cs-CZ" dirty="0"/>
          </a:p>
        </p:txBody>
      </p:sp>
      <p:sp>
        <p:nvSpPr>
          <p:cNvPr id="3" name="Zástupný symbol pro obsah 2"/>
          <p:cNvSpPr>
            <a:spLocks noGrp="1"/>
          </p:cNvSpPr>
          <p:nvPr>
            <p:ph idx="1"/>
          </p:nvPr>
        </p:nvSpPr>
        <p:spPr>
          <a:xfrm>
            <a:off x="838200" y="1439694"/>
            <a:ext cx="10515600" cy="5418305"/>
          </a:xfrm>
        </p:spPr>
        <p:txBody>
          <a:bodyPr>
            <a:normAutofit fontScale="70000" lnSpcReduction="20000"/>
          </a:bodyPr>
          <a:lstStyle/>
          <a:p>
            <a:pPr marL="0" indent="0">
              <a:buNone/>
            </a:pPr>
            <a:r>
              <a:rPr lang="cs-CZ" sz="3200" b="1" dirty="0" smtClean="0"/>
              <a:t>Universal </a:t>
            </a:r>
            <a:r>
              <a:rPr lang="cs-CZ" sz="3200" b="1" dirty="0" err="1" smtClean="0"/>
              <a:t>good</a:t>
            </a:r>
            <a:r>
              <a:rPr lang="cs-CZ" sz="3200" b="1" dirty="0" smtClean="0"/>
              <a:t>:</a:t>
            </a:r>
          </a:p>
          <a:p>
            <a:r>
              <a:rPr lang="cs-CZ" sz="3200" dirty="0" smtClean="0"/>
              <a:t>Anti-</a:t>
            </a:r>
            <a:r>
              <a:rPr lang="cs-CZ" sz="3200" dirty="0" err="1" smtClean="0"/>
              <a:t>political</a:t>
            </a:r>
            <a:r>
              <a:rPr lang="cs-CZ" sz="3200" dirty="0" smtClean="0"/>
              <a:t>/</a:t>
            </a:r>
            <a:r>
              <a:rPr lang="cs-CZ" sz="3200" dirty="0" err="1" smtClean="0"/>
              <a:t>ideological</a:t>
            </a:r>
            <a:r>
              <a:rPr lang="cs-CZ" sz="3200" dirty="0" smtClean="0"/>
              <a:t> </a:t>
            </a:r>
            <a:r>
              <a:rPr lang="cs-CZ" sz="3200" dirty="0" err="1" smtClean="0"/>
              <a:t>narrative</a:t>
            </a:r>
            <a:r>
              <a:rPr lang="cs-CZ" sz="3200" dirty="0" smtClean="0"/>
              <a:t> </a:t>
            </a:r>
            <a:r>
              <a:rPr lang="cs-CZ" sz="3200" dirty="0" err="1" smtClean="0"/>
              <a:t>of</a:t>
            </a:r>
            <a:r>
              <a:rPr lang="cs-CZ" sz="3200" dirty="0" smtClean="0"/>
              <a:t> </a:t>
            </a:r>
            <a:r>
              <a:rPr lang="cs-CZ" sz="3200" dirty="0" err="1" smtClean="0"/>
              <a:t>policy</a:t>
            </a:r>
            <a:r>
              <a:rPr lang="cs-CZ" sz="3200" dirty="0" smtClean="0"/>
              <a:t> </a:t>
            </a:r>
            <a:r>
              <a:rPr lang="cs-CZ" sz="3200" dirty="0" err="1" smtClean="0"/>
              <a:t>divisions</a:t>
            </a:r>
            <a:r>
              <a:rPr lang="cs-CZ" sz="3200" dirty="0" smtClean="0"/>
              <a:t> in society - </a:t>
            </a:r>
            <a:r>
              <a:rPr lang="cs-CZ" sz="3200" dirty="0" err="1" smtClean="0"/>
              <a:t>managerial</a:t>
            </a:r>
            <a:r>
              <a:rPr lang="cs-CZ" sz="3200" dirty="0" smtClean="0"/>
              <a:t> </a:t>
            </a:r>
            <a:r>
              <a:rPr lang="cs-CZ" sz="3200" dirty="0" err="1" smtClean="0"/>
              <a:t>competency</a:t>
            </a:r>
            <a:endParaRPr lang="en-US" sz="3200" dirty="0" smtClean="0"/>
          </a:p>
          <a:p>
            <a:pPr marL="0" indent="0">
              <a:buNone/>
            </a:pPr>
            <a:r>
              <a:rPr lang="cs-CZ" sz="3200" b="1" dirty="0" err="1" smtClean="0"/>
              <a:t>Adversarial</a:t>
            </a:r>
            <a:r>
              <a:rPr lang="cs-CZ" sz="3200" b="1" dirty="0" smtClean="0"/>
              <a:t> </a:t>
            </a:r>
            <a:r>
              <a:rPr lang="cs-CZ" sz="3200" b="1" dirty="0" err="1" smtClean="0"/>
              <a:t>politics</a:t>
            </a:r>
            <a:r>
              <a:rPr lang="cs-CZ" sz="3200" b="1" dirty="0" smtClean="0"/>
              <a:t>:</a:t>
            </a:r>
          </a:p>
          <a:p>
            <a:r>
              <a:rPr lang="cs-CZ" sz="3200" dirty="0" err="1" smtClean="0"/>
              <a:t>Other</a:t>
            </a:r>
            <a:r>
              <a:rPr lang="cs-CZ" sz="3200" dirty="0" smtClean="0"/>
              <a:t> </a:t>
            </a:r>
            <a:r>
              <a:rPr lang="cs-CZ" sz="3200" dirty="0" err="1" smtClean="0"/>
              <a:t>parties</a:t>
            </a:r>
            <a:r>
              <a:rPr lang="cs-CZ" sz="3200" dirty="0" smtClean="0"/>
              <a:t> </a:t>
            </a:r>
            <a:r>
              <a:rPr lang="cs-CZ" sz="3200" dirty="0" err="1" smtClean="0"/>
              <a:t>like</a:t>
            </a:r>
            <a:r>
              <a:rPr lang="cs-CZ" sz="3200" dirty="0" smtClean="0"/>
              <a:t> </a:t>
            </a:r>
            <a:r>
              <a:rPr lang="cs-CZ" sz="3200" dirty="0" err="1" smtClean="0"/>
              <a:t>enemies</a:t>
            </a:r>
            <a:r>
              <a:rPr lang="cs-CZ" sz="3200" dirty="0" smtClean="0"/>
              <a:t> ( </a:t>
            </a:r>
            <a:r>
              <a:rPr lang="en-US" sz="3200" dirty="0" smtClean="0"/>
              <a:t>“so-called democratic parties”, “corrupt” etc.</a:t>
            </a:r>
            <a:r>
              <a:rPr lang="cs-CZ" sz="3200" dirty="0" smtClean="0"/>
              <a:t>)</a:t>
            </a:r>
          </a:p>
          <a:p>
            <a:r>
              <a:rPr lang="en-US" sz="3200" dirty="0" smtClean="0"/>
              <a:t>Little </a:t>
            </a:r>
            <a:r>
              <a:rPr lang="en-US" sz="3200" dirty="0"/>
              <a:t>respect for politics of compromises, deliberation and checks and balances since </a:t>
            </a:r>
            <a:r>
              <a:rPr lang="en-GB" sz="3200" i="1" dirty="0"/>
              <a:t>“first of all, coalition quarrels complicate everything</a:t>
            </a:r>
            <a:r>
              <a:rPr lang="cs-CZ" sz="3200" i="1" dirty="0"/>
              <a:t> </a:t>
            </a:r>
            <a:r>
              <a:rPr lang="en-GB" sz="3200" i="1" dirty="0"/>
              <a:t>” </a:t>
            </a:r>
            <a:r>
              <a:rPr lang="en-GB" sz="3200" dirty="0"/>
              <a:t>and the parliament is “</a:t>
            </a:r>
            <a:r>
              <a:rPr lang="cs-CZ" sz="3200" i="1" dirty="0" err="1"/>
              <a:t>blatherhouse</a:t>
            </a:r>
            <a:r>
              <a:rPr lang="cs-CZ" sz="3200" dirty="0"/>
              <a:t>“ (</a:t>
            </a:r>
            <a:r>
              <a:rPr lang="cs-CZ" sz="3200" i="1" dirty="0" err="1"/>
              <a:t>žvanírna</a:t>
            </a:r>
            <a:r>
              <a:rPr lang="cs-CZ" sz="3200" dirty="0"/>
              <a:t>)</a:t>
            </a:r>
          </a:p>
          <a:p>
            <a:pPr marL="0" indent="0">
              <a:buNone/>
            </a:pPr>
            <a:r>
              <a:rPr lang="en-GB" sz="3200" b="1" dirty="0" err="1" smtClean="0"/>
              <a:t>Majoritarianism</a:t>
            </a:r>
            <a:endParaRPr lang="en-GB" sz="3200" b="1" dirty="0"/>
          </a:p>
          <a:p>
            <a:r>
              <a:rPr lang="cs-CZ" sz="3200" dirty="0" err="1" smtClean="0"/>
              <a:t>Approach</a:t>
            </a:r>
            <a:r>
              <a:rPr lang="cs-CZ" sz="3200" dirty="0" smtClean="0"/>
              <a:t> to </a:t>
            </a:r>
            <a:r>
              <a:rPr lang="cs-CZ" sz="3200" dirty="0" err="1" smtClean="0"/>
              <a:t>politics</a:t>
            </a:r>
            <a:r>
              <a:rPr lang="cs-CZ" sz="3200" dirty="0" smtClean="0"/>
              <a:t> and </a:t>
            </a:r>
            <a:r>
              <a:rPr lang="cs-CZ" sz="3200" dirty="0" err="1" smtClean="0"/>
              <a:t>proposal</a:t>
            </a:r>
            <a:r>
              <a:rPr lang="cs-CZ" sz="3200" dirty="0" smtClean="0"/>
              <a:t> </a:t>
            </a:r>
            <a:r>
              <a:rPr lang="cs-CZ" sz="3200" dirty="0" err="1" smtClean="0"/>
              <a:t>of</a:t>
            </a:r>
            <a:r>
              <a:rPr lang="en-GB" sz="3200" dirty="0" smtClean="0"/>
              <a:t> </a:t>
            </a:r>
            <a:r>
              <a:rPr lang="en-GB" sz="3200" dirty="0"/>
              <a:t>a highly centralized strongly majoritarian version of a democratic polity</a:t>
            </a:r>
            <a:r>
              <a:rPr lang="cs-CZ" sz="3200" dirty="0"/>
              <a:t> </a:t>
            </a:r>
            <a:r>
              <a:rPr lang="en-US" sz="3200" dirty="0"/>
              <a:t>driven by the narrative of effectivity and simplicity</a:t>
            </a:r>
          </a:p>
          <a:p>
            <a:r>
              <a:rPr lang="cs-CZ" sz="3200" dirty="0" err="1" smtClean="0"/>
              <a:t>Babiš</a:t>
            </a:r>
            <a:r>
              <a:rPr lang="cs-CZ" sz="3200" dirty="0" smtClean="0"/>
              <a:t> </a:t>
            </a:r>
            <a:r>
              <a:rPr lang="cs-CZ" sz="3200" dirty="0" err="1"/>
              <a:t>like</a:t>
            </a:r>
            <a:r>
              <a:rPr lang="en-US" sz="3200" dirty="0"/>
              <a:t>[</a:t>
            </a:r>
            <a:r>
              <a:rPr lang="en-GB" sz="3200" dirty="0"/>
              <a:t>s] </a:t>
            </a:r>
            <a:r>
              <a:rPr lang="en-GB" sz="3200" i="1" dirty="0"/>
              <a:t>majoritarian system in the USA. When Trump came to power, he went into the office right away and made decisions</a:t>
            </a:r>
            <a:r>
              <a:rPr lang="en-GB" sz="3200" i="1" dirty="0" smtClean="0"/>
              <a:t>.”</a:t>
            </a:r>
          </a:p>
          <a:p>
            <a:r>
              <a:rPr lang="en-GB" sz="3200" i="1" dirty="0"/>
              <a:t>“There is a lot of things we can learn in Slovakia, […] because there was a </a:t>
            </a:r>
            <a:r>
              <a:rPr lang="cs-CZ" sz="3200" i="1" dirty="0" err="1"/>
              <a:t>Fico´s</a:t>
            </a:r>
            <a:r>
              <a:rPr lang="cs-CZ" sz="3200" i="1" dirty="0"/>
              <a:t> </a:t>
            </a:r>
            <a:r>
              <a:rPr lang="en-GB" sz="3200" i="1" dirty="0"/>
              <a:t>single party government. It </a:t>
            </a:r>
            <a:r>
              <a:rPr lang="cs-CZ" sz="3200" i="1" dirty="0"/>
              <a:t>made</a:t>
            </a:r>
            <a:r>
              <a:rPr lang="en-GB" sz="3200" i="1" dirty="0"/>
              <a:t> a decision, called to the parliament, they made the law, </a:t>
            </a:r>
            <a:r>
              <a:rPr lang="cs-CZ" sz="3200" i="1" dirty="0" err="1"/>
              <a:t>that</a:t>
            </a:r>
            <a:r>
              <a:rPr lang="cs-CZ" sz="3200" i="1" dirty="0"/>
              <a:t> </a:t>
            </a:r>
            <a:r>
              <a:rPr lang="en-GB" sz="3200" i="1" dirty="0"/>
              <a:t>was a drive”</a:t>
            </a:r>
            <a:r>
              <a:rPr lang="cs-CZ" sz="3200" dirty="0"/>
              <a:t> </a:t>
            </a:r>
            <a:endParaRPr lang="en-GB" sz="3200" i="1" dirty="0"/>
          </a:p>
          <a:p>
            <a:endParaRPr lang="cs-CZ" b="1" dirty="0"/>
          </a:p>
        </p:txBody>
      </p:sp>
    </p:spTree>
    <p:extLst>
      <p:ext uri="{BB962C8B-B14F-4D97-AF65-F5344CB8AC3E}">
        <p14:creationId xmlns:p14="http://schemas.microsoft.com/office/powerpoint/2010/main" val="2456451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838200" y="1602377"/>
            <a:ext cx="10515600" cy="4574586"/>
          </a:xfrm>
        </p:spPr>
        <p:txBody>
          <a:bodyPr>
            <a:normAutofit fontScale="92500" lnSpcReduction="20000"/>
          </a:bodyPr>
          <a:lstStyle/>
          <a:p>
            <a:r>
              <a:rPr lang="cs-CZ" dirty="0" err="1" smtClean="0"/>
              <a:t>Legitimation</a:t>
            </a:r>
            <a:r>
              <a:rPr lang="cs-CZ" dirty="0" smtClean="0"/>
              <a:t> </a:t>
            </a:r>
            <a:r>
              <a:rPr lang="cs-CZ" dirty="0" err="1" smtClean="0"/>
              <a:t>of</a:t>
            </a:r>
            <a:r>
              <a:rPr lang="cs-CZ" dirty="0"/>
              <a:t> </a:t>
            </a:r>
            <a:r>
              <a:rPr lang="cs-CZ" dirty="0" err="1" smtClean="0"/>
              <a:t>illiberalism</a:t>
            </a:r>
            <a:r>
              <a:rPr lang="cs-CZ" dirty="0" smtClean="0"/>
              <a:t> </a:t>
            </a:r>
            <a:r>
              <a:rPr lang="cs-CZ" dirty="0" err="1" smtClean="0"/>
              <a:t>based</a:t>
            </a:r>
            <a:r>
              <a:rPr lang="cs-CZ" dirty="0" smtClean="0"/>
              <a:t> on </a:t>
            </a:r>
            <a:r>
              <a:rPr lang="cs-CZ" dirty="0" err="1" smtClean="0"/>
              <a:t>technocratic</a:t>
            </a:r>
            <a:r>
              <a:rPr lang="cs-CZ" dirty="0" smtClean="0"/>
              <a:t>/</a:t>
            </a:r>
            <a:r>
              <a:rPr lang="cs-CZ" dirty="0" err="1" smtClean="0"/>
              <a:t>managerial</a:t>
            </a:r>
            <a:r>
              <a:rPr lang="cs-CZ" dirty="0" smtClean="0"/>
              <a:t> </a:t>
            </a:r>
            <a:r>
              <a:rPr lang="cs-CZ" dirty="0" err="1" smtClean="0"/>
              <a:t>populism</a:t>
            </a:r>
            <a:endParaRPr lang="cs-CZ" dirty="0"/>
          </a:p>
          <a:p>
            <a:r>
              <a:rPr lang="cs-CZ" dirty="0" err="1" smtClean="0"/>
              <a:t>Division</a:t>
            </a:r>
            <a:r>
              <a:rPr lang="cs-CZ" dirty="0" smtClean="0"/>
              <a:t> </a:t>
            </a:r>
            <a:r>
              <a:rPr lang="cs-CZ" dirty="0" err="1" smtClean="0"/>
              <a:t>constructed</a:t>
            </a:r>
            <a:r>
              <a:rPr lang="cs-CZ" dirty="0" smtClean="0"/>
              <a:t> </a:t>
            </a:r>
            <a:r>
              <a:rPr lang="cs-CZ" dirty="0" err="1" smtClean="0"/>
              <a:t>around</a:t>
            </a:r>
            <a:r>
              <a:rPr lang="cs-CZ" dirty="0" smtClean="0"/>
              <a:t> </a:t>
            </a:r>
            <a:r>
              <a:rPr lang="cs-CZ" dirty="0" err="1" smtClean="0"/>
              <a:t>the</a:t>
            </a:r>
            <a:r>
              <a:rPr lang="cs-CZ" dirty="0" smtClean="0"/>
              <a:t> </a:t>
            </a:r>
            <a:r>
              <a:rPr lang="cs-CZ" dirty="0" err="1" smtClean="0"/>
              <a:t>notion</a:t>
            </a:r>
            <a:r>
              <a:rPr lang="cs-CZ" dirty="0" smtClean="0"/>
              <a:t> </a:t>
            </a:r>
            <a:r>
              <a:rPr lang="cs-CZ" dirty="0" err="1" smtClean="0"/>
              <a:t>of</a:t>
            </a:r>
            <a:r>
              <a:rPr lang="cs-CZ" dirty="0" smtClean="0"/>
              <a:t> </a:t>
            </a:r>
            <a:r>
              <a:rPr lang="cs-CZ" dirty="0" err="1" smtClean="0"/>
              <a:t>competency</a:t>
            </a:r>
            <a:r>
              <a:rPr lang="cs-CZ" dirty="0" smtClean="0"/>
              <a:t> and </a:t>
            </a:r>
            <a:r>
              <a:rPr lang="cs-CZ" dirty="0" err="1" smtClean="0"/>
              <a:t>honesty</a:t>
            </a:r>
            <a:r>
              <a:rPr lang="cs-CZ" dirty="0" smtClean="0"/>
              <a:t> (</a:t>
            </a:r>
            <a:r>
              <a:rPr lang="cs-CZ" dirty="0" err="1" smtClean="0"/>
              <a:t>talented</a:t>
            </a:r>
            <a:r>
              <a:rPr lang="cs-CZ" dirty="0" smtClean="0"/>
              <a:t> </a:t>
            </a:r>
            <a:r>
              <a:rPr lang="cs-CZ" dirty="0" err="1" smtClean="0"/>
              <a:t>nation</a:t>
            </a:r>
            <a:r>
              <a:rPr lang="cs-CZ" dirty="0" smtClean="0"/>
              <a:t> </a:t>
            </a:r>
            <a:r>
              <a:rPr lang="cs-CZ" dirty="0" err="1" smtClean="0"/>
              <a:t>vs</a:t>
            </a:r>
            <a:r>
              <a:rPr lang="cs-CZ" dirty="0" smtClean="0"/>
              <a:t> </a:t>
            </a:r>
            <a:r>
              <a:rPr lang="cs-CZ" dirty="0" err="1" smtClean="0"/>
              <a:t>incompetent</a:t>
            </a:r>
            <a:r>
              <a:rPr lang="cs-CZ" dirty="0" smtClean="0"/>
              <a:t> and </a:t>
            </a:r>
            <a:r>
              <a:rPr lang="cs-CZ" dirty="0" err="1" smtClean="0"/>
              <a:t>corrupt</a:t>
            </a:r>
            <a:r>
              <a:rPr lang="cs-CZ" dirty="0" smtClean="0"/>
              <a:t> </a:t>
            </a:r>
            <a:r>
              <a:rPr lang="cs-CZ" dirty="0" err="1" smtClean="0"/>
              <a:t>elites</a:t>
            </a:r>
            <a:r>
              <a:rPr lang="cs-CZ" dirty="0" smtClean="0"/>
              <a:t>)</a:t>
            </a:r>
          </a:p>
          <a:p>
            <a:r>
              <a:rPr lang="cs-CZ" dirty="0" err="1" smtClean="0"/>
              <a:t>Solution</a:t>
            </a:r>
            <a:r>
              <a:rPr lang="cs-CZ" dirty="0" smtClean="0"/>
              <a:t> </a:t>
            </a:r>
            <a:r>
              <a:rPr lang="cs-CZ" dirty="0" err="1" smtClean="0"/>
              <a:t>based</a:t>
            </a:r>
            <a:r>
              <a:rPr lang="cs-CZ" dirty="0" smtClean="0"/>
              <a:t> on </a:t>
            </a:r>
            <a:r>
              <a:rPr lang="cs-CZ" dirty="0" err="1" smtClean="0"/>
              <a:t>the</a:t>
            </a:r>
            <a:r>
              <a:rPr lang="cs-CZ" dirty="0" smtClean="0"/>
              <a:t> </a:t>
            </a:r>
            <a:r>
              <a:rPr lang="cs-CZ" dirty="0" err="1" smtClean="0"/>
              <a:t>contrast</a:t>
            </a:r>
            <a:r>
              <a:rPr lang="cs-CZ" dirty="0" smtClean="0"/>
              <a:t> </a:t>
            </a:r>
            <a:r>
              <a:rPr lang="cs-CZ" dirty="0" err="1" smtClean="0"/>
              <a:t>between</a:t>
            </a:r>
            <a:r>
              <a:rPr lang="cs-CZ" dirty="0" smtClean="0"/>
              <a:t> (</a:t>
            </a:r>
            <a:r>
              <a:rPr lang="cs-CZ" dirty="0" err="1" smtClean="0"/>
              <a:t>partisan</a:t>
            </a:r>
            <a:r>
              <a:rPr lang="cs-CZ" dirty="0" smtClean="0"/>
              <a:t>) </a:t>
            </a:r>
            <a:r>
              <a:rPr lang="cs-CZ" dirty="0" err="1" smtClean="0"/>
              <a:t>politics</a:t>
            </a:r>
            <a:r>
              <a:rPr lang="cs-CZ" dirty="0" smtClean="0"/>
              <a:t> and </a:t>
            </a:r>
            <a:r>
              <a:rPr lang="cs-CZ" dirty="0" err="1" smtClean="0"/>
              <a:t>the</a:t>
            </a:r>
            <a:r>
              <a:rPr lang="cs-CZ" dirty="0" smtClean="0"/>
              <a:t> </a:t>
            </a:r>
            <a:r>
              <a:rPr lang="cs-CZ" dirty="0" err="1" smtClean="0"/>
              <a:t>world</a:t>
            </a:r>
            <a:r>
              <a:rPr lang="cs-CZ" dirty="0" smtClean="0"/>
              <a:t> </a:t>
            </a:r>
            <a:r>
              <a:rPr lang="cs-CZ" dirty="0" err="1" smtClean="0"/>
              <a:t>of</a:t>
            </a:r>
            <a:r>
              <a:rPr lang="cs-CZ" dirty="0" smtClean="0"/>
              <a:t> business</a:t>
            </a:r>
          </a:p>
          <a:p>
            <a:r>
              <a:rPr lang="cs-CZ" dirty="0" err="1" smtClean="0"/>
              <a:t>The</a:t>
            </a:r>
            <a:r>
              <a:rPr lang="cs-CZ" dirty="0" smtClean="0"/>
              <a:t> </a:t>
            </a:r>
            <a:r>
              <a:rPr lang="cs-CZ" dirty="0" err="1" smtClean="0"/>
              <a:t>key</a:t>
            </a:r>
            <a:r>
              <a:rPr lang="cs-CZ" dirty="0" smtClean="0"/>
              <a:t> role </a:t>
            </a:r>
            <a:r>
              <a:rPr lang="cs-CZ" dirty="0" err="1" smtClean="0"/>
              <a:t>of</a:t>
            </a:r>
            <a:r>
              <a:rPr lang="cs-CZ" dirty="0" smtClean="0"/>
              <a:t> valence (in </a:t>
            </a:r>
            <a:r>
              <a:rPr lang="cs-CZ" dirty="0" err="1" smtClean="0"/>
              <a:t>contrast</a:t>
            </a:r>
            <a:r>
              <a:rPr lang="cs-CZ" dirty="0" smtClean="0"/>
              <a:t> to ideology) and </a:t>
            </a:r>
            <a:r>
              <a:rPr lang="cs-CZ" dirty="0" err="1" smtClean="0"/>
              <a:t>effectivity</a:t>
            </a:r>
            <a:endParaRPr lang="cs-CZ" dirty="0" smtClean="0"/>
          </a:p>
          <a:p>
            <a:r>
              <a:rPr lang="cs-CZ" dirty="0" smtClean="0"/>
              <a:t>A </a:t>
            </a:r>
            <a:r>
              <a:rPr lang="en-GB" dirty="0" smtClean="0"/>
              <a:t>majoritarian </a:t>
            </a:r>
            <a:r>
              <a:rPr lang="cs-CZ" dirty="0" smtClean="0"/>
              <a:t>and </a:t>
            </a:r>
            <a:r>
              <a:rPr lang="cs-CZ" dirty="0" err="1" smtClean="0"/>
              <a:t>centralized</a:t>
            </a:r>
            <a:r>
              <a:rPr lang="cs-CZ" dirty="0" smtClean="0"/>
              <a:t> </a:t>
            </a:r>
            <a:r>
              <a:rPr lang="en-GB" dirty="0" smtClean="0"/>
              <a:t>version </a:t>
            </a:r>
            <a:r>
              <a:rPr lang="en-GB" dirty="0"/>
              <a:t>of a </a:t>
            </a:r>
            <a:r>
              <a:rPr lang="cs-CZ" dirty="0" err="1" smtClean="0"/>
              <a:t>supposedly</a:t>
            </a:r>
            <a:r>
              <a:rPr lang="cs-CZ" dirty="0" smtClean="0"/>
              <a:t> more </a:t>
            </a:r>
            <a:r>
              <a:rPr lang="cs-CZ" dirty="0" err="1" smtClean="0"/>
              <a:t>effective</a:t>
            </a:r>
            <a:r>
              <a:rPr lang="cs-CZ" dirty="0" smtClean="0"/>
              <a:t> </a:t>
            </a:r>
            <a:r>
              <a:rPr lang="en-GB" dirty="0" smtClean="0"/>
              <a:t>democratic polity</a:t>
            </a:r>
            <a:endParaRPr lang="cs-CZ" dirty="0" smtClean="0"/>
          </a:p>
          <a:p>
            <a:r>
              <a:rPr lang="cs-CZ" dirty="0" err="1"/>
              <a:t>Populist</a:t>
            </a:r>
            <a:r>
              <a:rPr lang="cs-CZ" dirty="0"/>
              <a:t> </a:t>
            </a:r>
            <a:r>
              <a:rPr lang="cs-CZ" dirty="0" err="1"/>
              <a:t>illiberalism</a:t>
            </a:r>
            <a:r>
              <a:rPr lang="cs-CZ" dirty="0"/>
              <a:t> not </a:t>
            </a:r>
            <a:r>
              <a:rPr lang="cs-CZ" dirty="0" err="1"/>
              <a:t>necessarily</a:t>
            </a:r>
            <a:r>
              <a:rPr lang="cs-CZ" dirty="0"/>
              <a:t> </a:t>
            </a:r>
            <a:r>
              <a:rPr lang="cs-CZ" dirty="0" err="1"/>
              <a:t>combined</a:t>
            </a:r>
            <a:r>
              <a:rPr lang="cs-CZ" dirty="0"/>
              <a:t> </a:t>
            </a:r>
            <a:r>
              <a:rPr lang="cs-CZ" dirty="0" err="1"/>
              <a:t>with</a:t>
            </a:r>
            <a:r>
              <a:rPr lang="cs-CZ" dirty="0"/>
              <a:t> </a:t>
            </a:r>
            <a:r>
              <a:rPr lang="cs-CZ" dirty="0" err="1"/>
              <a:t>radical</a:t>
            </a:r>
            <a:r>
              <a:rPr lang="cs-CZ" dirty="0"/>
              <a:t> </a:t>
            </a:r>
            <a:r>
              <a:rPr lang="cs-CZ" dirty="0" err="1"/>
              <a:t>ideologies</a:t>
            </a:r>
            <a:endParaRPr lang="cs-CZ" dirty="0"/>
          </a:p>
          <a:p>
            <a:r>
              <a:rPr lang="en-US" dirty="0" smtClean="0"/>
              <a:t>“rhetorical/ideational illiberalism”, illiberal mentality so far</a:t>
            </a:r>
            <a:endParaRPr lang="cs-CZ" dirty="0" smtClean="0"/>
          </a:p>
          <a:p>
            <a:r>
              <a:rPr lang="en-US" dirty="0" smtClean="0"/>
              <a:t>Many </a:t>
            </a:r>
            <a:r>
              <a:rPr lang="en-US" dirty="0"/>
              <a:t>subtle but complex changes possible through ordinary laws or government legislation (e.g. media)</a:t>
            </a:r>
            <a:r>
              <a:rPr lang="cs-CZ" dirty="0"/>
              <a:t> – </a:t>
            </a:r>
            <a:r>
              <a:rPr lang="cs-CZ" dirty="0" err="1"/>
              <a:t>the</a:t>
            </a:r>
            <a:r>
              <a:rPr lang="cs-CZ" dirty="0"/>
              <a:t> </a:t>
            </a:r>
            <a:r>
              <a:rPr lang="cs-CZ" dirty="0" err="1"/>
              <a:t>Polish</a:t>
            </a:r>
            <a:r>
              <a:rPr lang="cs-CZ" dirty="0"/>
              <a:t> </a:t>
            </a:r>
            <a:r>
              <a:rPr lang="cs-CZ" dirty="0" err="1"/>
              <a:t>way</a:t>
            </a:r>
            <a:endParaRPr lang="en-US" dirty="0"/>
          </a:p>
          <a:p>
            <a:endParaRPr lang="en-US" dirty="0" smtClean="0"/>
          </a:p>
          <a:p>
            <a:endParaRPr lang="en-US" dirty="0"/>
          </a:p>
        </p:txBody>
      </p:sp>
    </p:spTree>
    <p:extLst>
      <p:ext uri="{BB962C8B-B14F-4D97-AF65-F5344CB8AC3E}">
        <p14:creationId xmlns:p14="http://schemas.microsoft.com/office/powerpoint/2010/main" val="1855337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Discourse</a:t>
            </a:r>
            <a:r>
              <a:rPr lang="cs-CZ" dirty="0" smtClean="0"/>
              <a:t> </a:t>
            </a:r>
            <a:r>
              <a:rPr lang="cs-CZ" dirty="0" err="1" smtClean="0"/>
              <a:t>analysis</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err="1" smtClean="0"/>
              <a:t>Related</a:t>
            </a:r>
            <a:r>
              <a:rPr lang="cs-CZ" dirty="0" smtClean="0"/>
              <a:t> to </a:t>
            </a:r>
            <a:r>
              <a:rPr lang="cs-CZ" dirty="0" err="1" smtClean="0"/>
              <a:t>works</a:t>
            </a:r>
            <a:r>
              <a:rPr lang="cs-CZ" dirty="0" smtClean="0"/>
              <a:t> by </a:t>
            </a:r>
            <a:r>
              <a:rPr lang="cs-CZ" dirty="0" err="1" smtClean="0"/>
              <a:t>Laclau</a:t>
            </a:r>
            <a:r>
              <a:rPr lang="cs-CZ" dirty="0" smtClean="0"/>
              <a:t> </a:t>
            </a:r>
            <a:r>
              <a:rPr lang="cs-CZ" dirty="0" err="1" smtClean="0"/>
              <a:t>or</a:t>
            </a:r>
            <a:r>
              <a:rPr lang="cs-CZ" dirty="0" smtClean="0"/>
              <a:t> </a:t>
            </a:r>
            <a:r>
              <a:rPr lang="cs-CZ" dirty="0" err="1" smtClean="0"/>
              <a:t>Mouffé</a:t>
            </a:r>
            <a:endParaRPr lang="cs-CZ" dirty="0" smtClean="0"/>
          </a:p>
          <a:p>
            <a:r>
              <a:rPr lang="cs-CZ" dirty="0" err="1" smtClean="0"/>
              <a:t>The</a:t>
            </a:r>
            <a:r>
              <a:rPr lang="cs-CZ" dirty="0" smtClean="0"/>
              <a:t> </a:t>
            </a:r>
            <a:r>
              <a:rPr lang="cs-CZ" dirty="0" err="1" smtClean="0"/>
              <a:t>central</a:t>
            </a:r>
            <a:r>
              <a:rPr lang="cs-CZ" dirty="0" smtClean="0"/>
              <a:t> </a:t>
            </a:r>
            <a:r>
              <a:rPr lang="cs-CZ" dirty="0" err="1" smtClean="0"/>
              <a:t>notion</a:t>
            </a:r>
            <a:r>
              <a:rPr lang="cs-CZ" dirty="0" smtClean="0"/>
              <a:t> </a:t>
            </a:r>
            <a:r>
              <a:rPr lang="cs-CZ" dirty="0" err="1" smtClean="0"/>
              <a:t>is</a:t>
            </a:r>
            <a:r>
              <a:rPr lang="cs-CZ" dirty="0" smtClean="0"/>
              <a:t> a </a:t>
            </a:r>
            <a:r>
              <a:rPr lang="cs-CZ" dirty="0" err="1" smtClean="0"/>
              <a:t>meaning</a:t>
            </a:r>
            <a:r>
              <a:rPr lang="cs-CZ" dirty="0" smtClean="0"/>
              <a:t>, </a:t>
            </a:r>
            <a:r>
              <a:rPr lang="cs-CZ" dirty="0" err="1" smtClean="0"/>
              <a:t>socially</a:t>
            </a:r>
            <a:r>
              <a:rPr lang="cs-CZ" dirty="0" smtClean="0"/>
              <a:t> </a:t>
            </a:r>
            <a:r>
              <a:rPr lang="cs-CZ" dirty="0" err="1" smtClean="0"/>
              <a:t>constructed</a:t>
            </a:r>
            <a:r>
              <a:rPr lang="cs-CZ" dirty="0" smtClean="0"/>
              <a:t> </a:t>
            </a:r>
            <a:r>
              <a:rPr lang="cs-CZ" dirty="0" err="1" smtClean="0"/>
              <a:t>articulation</a:t>
            </a:r>
            <a:endParaRPr lang="cs-CZ" dirty="0" smtClean="0"/>
          </a:p>
          <a:p>
            <a:r>
              <a:rPr lang="cs-CZ" dirty="0"/>
              <a:t>“</a:t>
            </a:r>
            <a:r>
              <a:rPr lang="cs-CZ" dirty="0" err="1"/>
              <a:t>Each</a:t>
            </a:r>
            <a:r>
              <a:rPr lang="cs-CZ" dirty="0"/>
              <a:t> </a:t>
            </a:r>
            <a:r>
              <a:rPr lang="cs-CZ" dirty="0" err="1"/>
              <a:t>of</a:t>
            </a:r>
            <a:r>
              <a:rPr lang="cs-CZ" dirty="0"/>
              <a:t> </a:t>
            </a:r>
            <a:r>
              <a:rPr lang="cs-CZ" dirty="0" smtClean="0"/>
              <a:t>these </a:t>
            </a:r>
            <a:r>
              <a:rPr lang="en-US" dirty="0" smtClean="0"/>
              <a:t>discourses </a:t>
            </a:r>
            <a:r>
              <a:rPr lang="en-US" dirty="0"/>
              <a:t>is a [specific] social and political construction that establishes a system of [</a:t>
            </a:r>
            <a:r>
              <a:rPr lang="en-US" dirty="0" smtClean="0"/>
              <a:t>meaningful]</a:t>
            </a:r>
            <a:r>
              <a:rPr lang="cs-CZ" dirty="0" smtClean="0"/>
              <a:t> </a:t>
            </a:r>
            <a:r>
              <a:rPr lang="en-US" dirty="0" smtClean="0"/>
              <a:t>relations </a:t>
            </a:r>
            <a:r>
              <a:rPr lang="en-US" dirty="0"/>
              <a:t>between different objects and practices, while providing (subject) </a:t>
            </a:r>
            <a:r>
              <a:rPr lang="en-US" dirty="0" smtClean="0"/>
              <a:t>positions</a:t>
            </a:r>
            <a:r>
              <a:rPr lang="cs-CZ" dirty="0" smtClean="0"/>
              <a:t> </a:t>
            </a:r>
            <a:r>
              <a:rPr lang="en-US" dirty="0" smtClean="0"/>
              <a:t>with </a:t>
            </a:r>
            <a:r>
              <a:rPr lang="en-US" dirty="0"/>
              <a:t>which social agents can identify</a:t>
            </a:r>
            <a:r>
              <a:rPr lang="en-US" dirty="0" smtClean="0"/>
              <a:t>”</a:t>
            </a:r>
            <a:r>
              <a:rPr lang="cs-CZ" dirty="0" smtClean="0"/>
              <a:t> (</a:t>
            </a:r>
            <a:r>
              <a:rPr lang="cs-CZ" dirty="0" err="1" smtClean="0"/>
              <a:t>Howarth</a:t>
            </a:r>
            <a:r>
              <a:rPr lang="cs-CZ" dirty="0" smtClean="0"/>
              <a:t>, </a:t>
            </a:r>
            <a:r>
              <a:rPr lang="cs-CZ" dirty="0" err="1" smtClean="0"/>
              <a:t>Stavrakakis</a:t>
            </a:r>
            <a:r>
              <a:rPr lang="cs-CZ" dirty="0" smtClean="0"/>
              <a:t> 2000)</a:t>
            </a:r>
          </a:p>
          <a:p>
            <a:r>
              <a:rPr lang="cs-CZ" dirty="0" err="1" smtClean="0"/>
              <a:t>Populism</a:t>
            </a:r>
            <a:r>
              <a:rPr lang="cs-CZ" dirty="0" smtClean="0"/>
              <a:t> </a:t>
            </a:r>
            <a:r>
              <a:rPr lang="cs-CZ" dirty="0" err="1" smtClean="0"/>
              <a:t>one</a:t>
            </a:r>
            <a:r>
              <a:rPr lang="cs-CZ" dirty="0" smtClean="0"/>
              <a:t> </a:t>
            </a:r>
            <a:r>
              <a:rPr lang="cs-CZ" dirty="0" err="1" smtClean="0"/>
              <a:t>of</a:t>
            </a:r>
            <a:r>
              <a:rPr lang="cs-CZ" dirty="0" smtClean="0"/>
              <a:t> many </a:t>
            </a:r>
            <a:r>
              <a:rPr lang="cs-CZ" dirty="0" err="1" smtClean="0"/>
              <a:t>discourses</a:t>
            </a:r>
            <a:r>
              <a:rPr lang="cs-CZ" dirty="0" smtClean="0"/>
              <a:t> (</a:t>
            </a:r>
            <a:r>
              <a:rPr lang="cs-CZ" dirty="0" err="1" smtClean="0"/>
              <a:t>hegemonic</a:t>
            </a:r>
            <a:r>
              <a:rPr lang="cs-CZ" dirty="0" smtClean="0"/>
              <a:t> </a:t>
            </a:r>
            <a:r>
              <a:rPr lang="cs-CZ" dirty="0" err="1" smtClean="0"/>
              <a:t>bids</a:t>
            </a:r>
            <a:r>
              <a:rPr lang="cs-CZ" dirty="0" smtClean="0"/>
              <a:t>) to </a:t>
            </a:r>
            <a:r>
              <a:rPr lang="cs-CZ" dirty="0" err="1" smtClean="0"/>
              <a:t>construct</a:t>
            </a:r>
            <a:r>
              <a:rPr lang="cs-CZ" dirty="0" smtClean="0"/>
              <a:t> a novel arrangement </a:t>
            </a:r>
            <a:r>
              <a:rPr lang="cs-CZ" dirty="0" err="1" smtClean="0"/>
              <a:t>of</a:t>
            </a:r>
            <a:r>
              <a:rPr lang="cs-CZ" dirty="0" smtClean="0"/>
              <a:t> </a:t>
            </a:r>
            <a:r>
              <a:rPr lang="cs-CZ" dirty="0" err="1" smtClean="0"/>
              <a:t>meaning</a:t>
            </a:r>
            <a:endParaRPr lang="cs-CZ" dirty="0" smtClean="0"/>
          </a:p>
          <a:p>
            <a:r>
              <a:rPr lang="en-US" dirty="0"/>
              <a:t>the process of articulation </a:t>
            </a:r>
            <a:r>
              <a:rPr lang="en-US" dirty="0" smtClean="0"/>
              <a:t>can</a:t>
            </a:r>
            <a:r>
              <a:rPr lang="cs-CZ" dirty="0" smtClean="0"/>
              <a:t> </a:t>
            </a:r>
            <a:r>
              <a:rPr lang="en-US" dirty="0" smtClean="0"/>
              <a:t>radically </a:t>
            </a:r>
            <a:r>
              <a:rPr lang="en-US" dirty="0"/>
              <a:t>change the meaning of whatever is being </a:t>
            </a:r>
            <a:r>
              <a:rPr lang="en-US" dirty="0" smtClean="0"/>
              <a:t>articulated</a:t>
            </a:r>
            <a:r>
              <a:rPr lang="cs-CZ" dirty="0" smtClean="0"/>
              <a:t> (</a:t>
            </a:r>
            <a:r>
              <a:rPr lang="cs-CZ" dirty="0" err="1" smtClean="0"/>
              <a:t>nodal</a:t>
            </a:r>
            <a:r>
              <a:rPr lang="cs-CZ" dirty="0" smtClean="0"/>
              <a:t> </a:t>
            </a:r>
            <a:r>
              <a:rPr lang="cs-CZ" dirty="0" err="1" smtClean="0"/>
              <a:t>points</a:t>
            </a:r>
            <a:r>
              <a:rPr lang="cs-CZ" dirty="0" smtClean="0"/>
              <a:t> + </a:t>
            </a:r>
            <a:r>
              <a:rPr lang="cs-CZ" dirty="0" err="1" smtClean="0"/>
              <a:t>other</a:t>
            </a:r>
            <a:r>
              <a:rPr lang="cs-CZ" dirty="0" smtClean="0"/>
              <a:t> </a:t>
            </a:r>
            <a:r>
              <a:rPr lang="cs-CZ" dirty="0" err="1" smtClean="0"/>
              <a:t>signifyiers</a:t>
            </a:r>
            <a:r>
              <a:rPr lang="cs-CZ" dirty="0" smtClean="0"/>
              <a:t>)</a:t>
            </a:r>
          </a:p>
          <a:p>
            <a:r>
              <a:rPr lang="cs-CZ" dirty="0" err="1" smtClean="0"/>
              <a:t>Which</a:t>
            </a:r>
            <a:r>
              <a:rPr lang="cs-CZ" dirty="0" smtClean="0"/>
              <a:t> </a:t>
            </a:r>
            <a:r>
              <a:rPr lang="cs-CZ" dirty="0" err="1" smtClean="0"/>
              <a:t>signifyiers</a:t>
            </a:r>
            <a:r>
              <a:rPr lang="cs-CZ" dirty="0" smtClean="0"/>
              <a:t> (</a:t>
            </a:r>
            <a:r>
              <a:rPr lang="cs-CZ" dirty="0" err="1" smtClean="0"/>
              <a:t>nodal</a:t>
            </a:r>
            <a:r>
              <a:rPr lang="cs-CZ" dirty="0" smtClean="0"/>
              <a:t> </a:t>
            </a:r>
            <a:r>
              <a:rPr lang="cs-CZ" dirty="0" err="1" smtClean="0"/>
              <a:t>points</a:t>
            </a:r>
            <a:r>
              <a:rPr lang="cs-CZ" dirty="0" smtClean="0"/>
              <a:t>) + </a:t>
            </a:r>
            <a:r>
              <a:rPr lang="cs-CZ" dirty="0" err="1" smtClean="0"/>
              <a:t>how</a:t>
            </a:r>
            <a:r>
              <a:rPr lang="cs-CZ" dirty="0" smtClean="0"/>
              <a:t> </a:t>
            </a:r>
            <a:r>
              <a:rPr lang="cs-CZ" dirty="0" err="1" smtClean="0"/>
              <a:t>they</a:t>
            </a:r>
            <a:r>
              <a:rPr lang="cs-CZ" dirty="0" smtClean="0"/>
              <a:t> </a:t>
            </a:r>
            <a:r>
              <a:rPr lang="cs-CZ" dirty="0" err="1" smtClean="0"/>
              <a:t>relate</a:t>
            </a:r>
            <a:r>
              <a:rPr lang="cs-CZ" dirty="0" smtClean="0"/>
              <a:t> to </a:t>
            </a:r>
            <a:r>
              <a:rPr lang="cs-CZ" dirty="0" err="1" smtClean="0"/>
              <a:t>each</a:t>
            </a:r>
            <a:r>
              <a:rPr lang="cs-CZ" dirty="0" smtClean="0"/>
              <a:t> </a:t>
            </a:r>
            <a:r>
              <a:rPr lang="cs-CZ" dirty="0" err="1" smtClean="0"/>
              <a:t>other</a:t>
            </a:r>
            <a:r>
              <a:rPr lang="cs-CZ" dirty="0" smtClean="0"/>
              <a:t> = </a:t>
            </a:r>
            <a:r>
              <a:rPr lang="cs-CZ" dirty="0" err="1" smtClean="0"/>
              <a:t>meaning</a:t>
            </a:r>
            <a:endParaRPr lang="cs-CZ" dirty="0" smtClean="0"/>
          </a:p>
          <a:p>
            <a:r>
              <a:rPr lang="cs-CZ" dirty="0" err="1" smtClean="0"/>
              <a:t>Often</a:t>
            </a:r>
            <a:r>
              <a:rPr lang="cs-CZ" dirty="0" smtClean="0"/>
              <a:t> </a:t>
            </a:r>
            <a:r>
              <a:rPr lang="cs-CZ" dirty="0" err="1" smtClean="0"/>
              <a:t>dialectic</a:t>
            </a:r>
            <a:r>
              <a:rPr lang="cs-CZ" dirty="0" smtClean="0"/>
              <a:t> </a:t>
            </a:r>
            <a:r>
              <a:rPr lang="cs-CZ" dirty="0" err="1" smtClean="0"/>
              <a:t>logic</a:t>
            </a:r>
            <a:r>
              <a:rPr lang="cs-CZ" dirty="0" smtClean="0"/>
              <a:t> (</a:t>
            </a:r>
            <a:r>
              <a:rPr lang="cs-CZ" dirty="0" err="1" smtClean="0"/>
              <a:t>ingroups</a:t>
            </a:r>
            <a:r>
              <a:rPr lang="cs-CZ" dirty="0" smtClean="0"/>
              <a:t> + </a:t>
            </a:r>
            <a:r>
              <a:rPr lang="cs-CZ" dirty="0" err="1" smtClean="0"/>
              <a:t>outgroups</a:t>
            </a:r>
            <a:r>
              <a:rPr lang="cs-CZ" dirty="0" smtClean="0"/>
              <a:t>)</a:t>
            </a:r>
          </a:p>
        </p:txBody>
      </p:sp>
    </p:spTree>
    <p:extLst>
      <p:ext uri="{BB962C8B-B14F-4D97-AF65-F5344CB8AC3E}">
        <p14:creationId xmlns:p14="http://schemas.microsoft.com/office/powerpoint/2010/main" val="397650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Outline</a:t>
            </a:r>
            <a:endParaRPr lang="cs-CZ" dirty="0"/>
          </a:p>
        </p:txBody>
      </p:sp>
      <p:sp>
        <p:nvSpPr>
          <p:cNvPr id="3" name="Zástupný symbol pro obsah 2"/>
          <p:cNvSpPr>
            <a:spLocks noGrp="1"/>
          </p:cNvSpPr>
          <p:nvPr>
            <p:ph idx="1"/>
          </p:nvPr>
        </p:nvSpPr>
        <p:spPr/>
        <p:txBody>
          <a:bodyPr/>
          <a:lstStyle/>
          <a:p>
            <a:pPr marL="0" indent="0">
              <a:buNone/>
            </a:pPr>
            <a:r>
              <a:rPr lang="cs-CZ" dirty="0" smtClean="0"/>
              <a:t>Part I</a:t>
            </a:r>
          </a:p>
          <a:p>
            <a:r>
              <a:rPr lang="cs-CZ" dirty="0" err="1" smtClean="0"/>
              <a:t>Overview</a:t>
            </a:r>
            <a:r>
              <a:rPr lang="cs-CZ" dirty="0" smtClean="0"/>
              <a:t> </a:t>
            </a:r>
            <a:r>
              <a:rPr lang="cs-CZ" dirty="0" err="1" smtClean="0"/>
              <a:t>of</a:t>
            </a:r>
            <a:r>
              <a:rPr lang="cs-CZ" dirty="0" smtClean="0"/>
              <a:t> </a:t>
            </a:r>
            <a:r>
              <a:rPr lang="cs-CZ" dirty="0" err="1" smtClean="0"/>
              <a:t>the</a:t>
            </a:r>
            <a:r>
              <a:rPr lang="cs-CZ" dirty="0" smtClean="0"/>
              <a:t> </a:t>
            </a:r>
            <a:r>
              <a:rPr lang="cs-CZ" dirty="0" err="1" smtClean="0"/>
              <a:t>approach</a:t>
            </a:r>
            <a:endParaRPr lang="cs-CZ" dirty="0" smtClean="0"/>
          </a:p>
          <a:p>
            <a:r>
              <a:rPr lang="cs-CZ" dirty="0" err="1" smtClean="0"/>
              <a:t>Logic</a:t>
            </a:r>
            <a:r>
              <a:rPr lang="cs-CZ" dirty="0" smtClean="0"/>
              <a:t> </a:t>
            </a:r>
            <a:r>
              <a:rPr lang="cs-CZ" dirty="0" err="1" smtClean="0"/>
              <a:t>of</a:t>
            </a:r>
            <a:r>
              <a:rPr lang="cs-CZ" dirty="0" smtClean="0"/>
              <a:t> </a:t>
            </a:r>
            <a:r>
              <a:rPr lang="cs-CZ" dirty="0" err="1" smtClean="0"/>
              <a:t>the</a:t>
            </a:r>
            <a:r>
              <a:rPr lang="cs-CZ" dirty="0" smtClean="0"/>
              <a:t> </a:t>
            </a:r>
            <a:r>
              <a:rPr lang="cs-CZ" dirty="0" err="1" smtClean="0"/>
              <a:t>qualitative</a:t>
            </a:r>
            <a:r>
              <a:rPr lang="cs-CZ" dirty="0" smtClean="0"/>
              <a:t> </a:t>
            </a:r>
            <a:r>
              <a:rPr lang="cs-CZ" dirty="0" err="1" smtClean="0"/>
              <a:t>content</a:t>
            </a:r>
            <a:r>
              <a:rPr lang="cs-CZ" dirty="0" smtClean="0"/>
              <a:t> </a:t>
            </a:r>
            <a:r>
              <a:rPr lang="cs-CZ" dirty="0" err="1" smtClean="0"/>
              <a:t>analysis</a:t>
            </a:r>
            <a:endParaRPr lang="cs-CZ" dirty="0" smtClean="0"/>
          </a:p>
          <a:p>
            <a:r>
              <a:rPr lang="cs-CZ" dirty="0" err="1" smtClean="0"/>
              <a:t>Discourse</a:t>
            </a:r>
            <a:r>
              <a:rPr lang="cs-CZ" dirty="0" smtClean="0"/>
              <a:t> </a:t>
            </a:r>
            <a:r>
              <a:rPr lang="cs-CZ" dirty="0" err="1" smtClean="0"/>
              <a:t>analysis</a:t>
            </a:r>
            <a:r>
              <a:rPr lang="cs-CZ" dirty="0" smtClean="0"/>
              <a:t> </a:t>
            </a:r>
          </a:p>
          <a:p>
            <a:endParaRPr lang="cs-CZ" dirty="0"/>
          </a:p>
          <a:p>
            <a:pPr marL="0" indent="0">
              <a:buNone/>
            </a:pPr>
            <a:r>
              <a:rPr lang="cs-CZ" dirty="0" smtClean="0"/>
              <a:t>Part II</a:t>
            </a:r>
          </a:p>
          <a:p>
            <a:r>
              <a:rPr lang="cs-CZ" dirty="0" err="1" smtClean="0"/>
              <a:t>Examples</a:t>
            </a:r>
            <a:r>
              <a:rPr lang="cs-CZ" dirty="0" smtClean="0"/>
              <a:t> </a:t>
            </a:r>
            <a:r>
              <a:rPr lang="cs-CZ" dirty="0" err="1" smtClean="0"/>
              <a:t>of</a:t>
            </a:r>
            <a:r>
              <a:rPr lang="cs-CZ" dirty="0" smtClean="0"/>
              <a:t> </a:t>
            </a:r>
            <a:r>
              <a:rPr lang="cs-CZ" dirty="0" err="1" smtClean="0"/>
              <a:t>analyses</a:t>
            </a:r>
            <a:r>
              <a:rPr lang="cs-CZ" dirty="0" smtClean="0"/>
              <a:t> </a:t>
            </a:r>
            <a:r>
              <a:rPr lang="cs-CZ" dirty="0" err="1" smtClean="0"/>
              <a:t>of</a:t>
            </a:r>
            <a:r>
              <a:rPr lang="cs-CZ" dirty="0" smtClean="0"/>
              <a:t> </a:t>
            </a:r>
            <a:r>
              <a:rPr lang="cs-CZ" dirty="0" err="1" smtClean="0"/>
              <a:t>populist</a:t>
            </a:r>
            <a:r>
              <a:rPr lang="cs-CZ" dirty="0" smtClean="0"/>
              <a:t> </a:t>
            </a:r>
            <a:r>
              <a:rPr lang="cs-CZ" dirty="0" err="1" smtClean="0"/>
              <a:t>content</a:t>
            </a:r>
            <a:r>
              <a:rPr lang="cs-CZ" dirty="0" smtClean="0"/>
              <a:t> in a </a:t>
            </a:r>
            <a:r>
              <a:rPr lang="cs-CZ" dirty="0" err="1" smtClean="0"/>
              <a:t>qualitative</a:t>
            </a:r>
            <a:r>
              <a:rPr lang="cs-CZ" dirty="0" smtClean="0"/>
              <a:t> </a:t>
            </a:r>
            <a:r>
              <a:rPr lang="cs-CZ" dirty="0" err="1" smtClean="0"/>
              <a:t>way</a:t>
            </a:r>
            <a:endParaRPr lang="cs-CZ" dirty="0"/>
          </a:p>
        </p:txBody>
      </p:sp>
    </p:spTree>
    <p:extLst>
      <p:ext uri="{BB962C8B-B14F-4D97-AF65-F5344CB8AC3E}">
        <p14:creationId xmlns:p14="http://schemas.microsoft.com/office/powerpoint/2010/main" val="692953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 </a:t>
            </a:r>
            <a:r>
              <a:rPr lang="cs-CZ" dirty="0" err="1" smtClean="0"/>
              <a:t>Cleen</a:t>
            </a:r>
            <a:r>
              <a:rPr lang="cs-CZ" dirty="0" smtClean="0"/>
              <a:t>, </a:t>
            </a:r>
            <a:r>
              <a:rPr lang="cs-CZ" dirty="0" err="1" smtClean="0"/>
              <a:t>Stavrakakis</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err="1" smtClean="0"/>
              <a:t>Comparing</a:t>
            </a:r>
            <a:r>
              <a:rPr lang="cs-CZ" dirty="0" smtClean="0"/>
              <a:t> </a:t>
            </a:r>
            <a:r>
              <a:rPr lang="cs-CZ" dirty="0" err="1" smtClean="0"/>
              <a:t>nationalist</a:t>
            </a:r>
            <a:r>
              <a:rPr lang="cs-CZ" dirty="0" smtClean="0"/>
              <a:t> and </a:t>
            </a:r>
            <a:r>
              <a:rPr lang="cs-CZ" dirty="0" err="1" smtClean="0"/>
              <a:t>populist</a:t>
            </a:r>
            <a:r>
              <a:rPr lang="cs-CZ" dirty="0" smtClean="0"/>
              <a:t> </a:t>
            </a:r>
            <a:r>
              <a:rPr lang="cs-CZ" dirty="0" err="1" smtClean="0"/>
              <a:t>discourses</a:t>
            </a:r>
            <a:endParaRPr lang="cs-CZ" dirty="0" smtClean="0"/>
          </a:p>
          <a:p>
            <a:pPr marL="0" indent="0">
              <a:buNone/>
            </a:pPr>
            <a:r>
              <a:rPr lang="cs-CZ" b="1" dirty="0" err="1" smtClean="0"/>
              <a:t>Nationalism</a:t>
            </a:r>
            <a:r>
              <a:rPr lang="cs-CZ" dirty="0" smtClean="0"/>
              <a:t> – </a:t>
            </a:r>
            <a:r>
              <a:rPr lang="cs-CZ" dirty="0" err="1" smtClean="0"/>
              <a:t>nodal</a:t>
            </a:r>
            <a:r>
              <a:rPr lang="cs-CZ" dirty="0" smtClean="0"/>
              <a:t> point </a:t>
            </a:r>
            <a:r>
              <a:rPr lang="cs-CZ" dirty="0" err="1" smtClean="0"/>
              <a:t>is</a:t>
            </a:r>
            <a:r>
              <a:rPr lang="cs-CZ" dirty="0" smtClean="0"/>
              <a:t> </a:t>
            </a:r>
            <a:r>
              <a:rPr lang="cs-CZ" dirty="0" err="1" smtClean="0"/>
              <a:t>nation</a:t>
            </a:r>
            <a:r>
              <a:rPr lang="cs-CZ" dirty="0" smtClean="0"/>
              <a:t> (</a:t>
            </a:r>
            <a:r>
              <a:rPr lang="cs-CZ" dirty="0" err="1" smtClean="0"/>
              <a:t>inc.people</a:t>
            </a:r>
            <a:r>
              <a:rPr lang="cs-CZ" dirty="0" smtClean="0"/>
              <a:t>)</a:t>
            </a:r>
          </a:p>
          <a:p>
            <a:r>
              <a:rPr lang="cs-CZ" dirty="0" err="1" smtClean="0"/>
              <a:t>Spatial</a:t>
            </a:r>
            <a:r>
              <a:rPr lang="cs-CZ" dirty="0" smtClean="0"/>
              <a:t> </a:t>
            </a:r>
            <a:r>
              <a:rPr lang="cs-CZ" dirty="0" err="1" smtClean="0"/>
              <a:t>definition</a:t>
            </a:r>
            <a:r>
              <a:rPr lang="cs-CZ" dirty="0" smtClean="0"/>
              <a:t> – </a:t>
            </a:r>
            <a:r>
              <a:rPr lang="cs-CZ" dirty="0" err="1" smtClean="0"/>
              <a:t>various</a:t>
            </a:r>
            <a:r>
              <a:rPr lang="cs-CZ" dirty="0" smtClean="0"/>
              <a:t> </a:t>
            </a:r>
            <a:r>
              <a:rPr lang="cs-CZ" dirty="0" err="1" smtClean="0"/>
              <a:t>exclusive</a:t>
            </a:r>
            <a:r>
              <a:rPr lang="cs-CZ" dirty="0" smtClean="0"/>
              <a:t> </a:t>
            </a:r>
            <a:r>
              <a:rPr lang="cs-CZ" dirty="0" err="1" smtClean="0"/>
              <a:t>nations</a:t>
            </a:r>
            <a:endParaRPr lang="cs-CZ" dirty="0" smtClean="0"/>
          </a:p>
          <a:p>
            <a:r>
              <a:rPr lang="cs-CZ" dirty="0" err="1" smtClean="0"/>
              <a:t>Specific</a:t>
            </a:r>
            <a:r>
              <a:rPr lang="cs-CZ" dirty="0" smtClean="0"/>
              <a:t> </a:t>
            </a:r>
            <a:r>
              <a:rPr lang="cs-CZ" dirty="0" err="1" smtClean="0"/>
              <a:t>discoursive</a:t>
            </a:r>
            <a:r>
              <a:rPr lang="cs-CZ" dirty="0" smtClean="0"/>
              <a:t> </a:t>
            </a:r>
            <a:r>
              <a:rPr lang="cs-CZ" dirty="0" err="1" smtClean="0"/>
              <a:t>construction</a:t>
            </a:r>
            <a:r>
              <a:rPr lang="cs-CZ" dirty="0" smtClean="0"/>
              <a:t> </a:t>
            </a:r>
            <a:r>
              <a:rPr lang="cs-CZ" dirty="0" err="1" smtClean="0"/>
              <a:t>of</a:t>
            </a:r>
            <a:r>
              <a:rPr lang="cs-CZ" dirty="0" smtClean="0"/>
              <a:t> </a:t>
            </a:r>
            <a:r>
              <a:rPr lang="cs-CZ" dirty="0" err="1" smtClean="0"/>
              <a:t>the</a:t>
            </a:r>
            <a:r>
              <a:rPr lang="cs-CZ" dirty="0" smtClean="0"/>
              <a:t> </a:t>
            </a:r>
            <a:r>
              <a:rPr lang="cs-CZ" dirty="0" err="1" smtClean="0"/>
              <a:t>ingroup</a:t>
            </a:r>
            <a:r>
              <a:rPr lang="cs-CZ" dirty="0" smtClean="0"/>
              <a:t> – „</a:t>
            </a:r>
            <a:r>
              <a:rPr lang="cs-CZ" dirty="0" err="1" smtClean="0"/>
              <a:t>imagined</a:t>
            </a:r>
            <a:r>
              <a:rPr lang="cs-CZ" dirty="0" smtClean="0"/>
              <a:t> </a:t>
            </a:r>
            <a:r>
              <a:rPr lang="cs-CZ" dirty="0" err="1" smtClean="0"/>
              <a:t>community</a:t>
            </a:r>
            <a:r>
              <a:rPr lang="cs-CZ" dirty="0" smtClean="0"/>
              <a:t>“ </a:t>
            </a:r>
            <a:r>
              <a:rPr lang="cs-CZ" dirty="0" err="1" smtClean="0"/>
              <a:t>constructed</a:t>
            </a:r>
            <a:r>
              <a:rPr lang="cs-CZ" dirty="0" smtClean="0"/>
              <a:t> in </a:t>
            </a:r>
            <a:r>
              <a:rPr lang="cs-CZ" dirty="0" err="1" smtClean="0"/>
              <a:t>contrast</a:t>
            </a:r>
            <a:r>
              <a:rPr lang="cs-CZ" dirty="0" smtClean="0"/>
              <a:t> to </a:t>
            </a:r>
            <a:r>
              <a:rPr lang="cs-CZ" dirty="0" err="1" smtClean="0"/>
              <a:t>other</a:t>
            </a:r>
            <a:r>
              <a:rPr lang="cs-CZ" dirty="0" smtClean="0"/>
              <a:t> </a:t>
            </a:r>
            <a:r>
              <a:rPr lang="cs-CZ" dirty="0" err="1" smtClean="0"/>
              <a:t>nations</a:t>
            </a:r>
            <a:endParaRPr lang="cs-CZ" dirty="0" smtClean="0"/>
          </a:p>
          <a:p>
            <a:r>
              <a:rPr lang="cs-CZ" dirty="0" err="1" smtClean="0"/>
              <a:t>Organic</a:t>
            </a:r>
            <a:r>
              <a:rPr lang="cs-CZ" dirty="0" smtClean="0"/>
              <a:t> </a:t>
            </a:r>
            <a:r>
              <a:rPr lang="cs-CZ" dirty="0" err="1" smtClean="0"/>
              <a:t>community</a:t>
            </a:r>
            <a:r>
              <a:rPr lang="cs-CZ" dirty="0" smtClean="0"/>
              <a:t> – </a:t>
            </a:r>
            <a:r>
              <a:rPr lang="cs-CZ" dirty="0" err="1" smtClean="0"/>
              <a:t>belonging</a:t>
            </a:r>
            <a:r>
              <a:rPr lang="cs-CZ" dirty="0" smtClean="0"/>
              <a:t> </a:t>
            </a:r>
            <a:r>
              <a:rPr lang="cs-CZ" dirty="0" err="1" smtClean="0"/>
              <a:t>together</a:t>
            </a:r>
            <a:endParaRPr lang="cs-CZ" dirty="0" smtClean="0"/>
          </a:p>
          <a:p>
            <a:pPr marL="0" indent="0">
              <a:buNone/>
            </a:pPr>
            <a:r>
              <a:rPr lang="cs-CZ" b="1" dirty="0" err="1" smtClean="0"/>
              <a:t>Populism</a:t>
            </a:r>
            <a:endParaRPr lang="cs-CZ" b="1" dirty="0" smtClean="0"/>
          </a:p>
          <a:p>
            <a:r>
              <a:rPr lang="cs-CZ" dirty="0" err="1" smtClean="0"/>
              <a:t>Antagonistic</a:t>
            </a:r>
            <a:r>
              <a:rPr lang="cs-CZ" dirty="0" smtClean="0"/>
              <a:t> </a:t>
            </a:r>
            <a:r>
              <a:rPr lang="cs-CZ" dirty="0" err="1" smtClean="0"/>
              <a:t>relationship</a:t>
            </a:r>
            <a:r>
              <a:rPr lang="cs-CZ" dirty="0" smtClean="0"/>
              <a:t> </a:t>
            </a:r>
            <a:r>
              <a:rPr lang="cs-CZ" dirty="0" err="1" smtClean="0"/>
              <a:t>between</a:t>
            </a:r>
            <a:r>
              <a:rPr lang="cs-CZ" dirty="0" smtClean="0"/>
              <a:t> </a:t>
            </a:r>
            <a:r>
              <a:rPr lang="cs-CZ" dirty="0" err="1" smtClean="0"/>
              <a:t>the</a:t>
            </a:r>
            <a:r>
              <a:rPr lang="cs-CZ" dirty="0" smtClean="0"/>
              <a:t> </a:t>
            </a:r>
            <a:r>
              <a:rPr lang="cs-CZ" dirty="0" err="1" smtClean="0"/>
              <a:t>people</a:t>
            </a:r>
            <a:r>
              <a:rPr lang="cs-CZ" dirty="0" smtClean="0"/>
              <a:t> and </a:t>
            </a:r>
            <a:r>
              <a:rPr lang="cs-CZ" dirty="0" err="1" smtClean="0"/>
              <a:t>the</a:t>
            </a:r>
            <a:r>
              <a:rPr lang="cs-CZ" dirty="0" smtClean="0"/>
              <a:t> </a:t>
            </a:r>
            <a:r>
              <a:rPr lang="cs-CZ" dirty="0" err="1" smtClean="0"/>
              <a:t>elites</a:t>
            </a:r>
            <a:endParaRPr lang="cs-CZ" dirty="0" smtClean="0"/>
          </a:p>
          <a:p>
            <a:r>
              <a:rPr lang="cs-CZ" dirty="0" err="1" smtClean="0"/>
              <a:t>Chain</a:t>
            </a:r>
            <a:r>
              <a:rPr lang="cs-CZ" dirty="0" smtClean="0"/>
              <a:t> </a:t>
            </a:r>
            <a:r>
              <a:rPr lang="cs-CZ" dirty="0" err="1" smtClean="0"/>
              <a:t>of</a:t>
            </a:r>
            <a:r>
              <a:rPr lang="cs-CZ" dirty="0" smtClean="0"/>
              <a:t> </a:t>
            </a:r>
            <a:r>
              <a:rPr lang="cs-CZ" dirty="0" err="1" smtClean="0"/>
              <a:t>equivalence</a:t>
            </a:r>
            <a:r>
              <a:rPr lang="cs-CZ" dirty="0" smtClean="0"/>
              <a:t> – </a:t>
            </a:r>
            <a:r>
              <a:rPr lang="cs-CZ" dirty="0" err="1" smtClean="0"/>
              <a:t>continuous</a:t>
            </a:r>
            <a:r>
              <a:rPr lang="cs-CZ" dirty="0" smtClean="0"/>
              <a:t> and </a:t>
            </a:r>
            <a:r>
              <a:rPr lang="cs-CZ" dirty="0" err="1" smtClean="0"/>
              <a:t>actively</a:t>
            </a:r>
            <a:r>
              <a:rPr lang="cs-CZ" dirty="0" smtClean="0"/>
              <a:t> </a:t>
            </a:r>
            <a:r>
              <a:rPr lang="cs-CZ" dirty="0" err="1" smtClean="0"/>
              <a:t>stimulate</a:t>
            </a:r>
            <a:r>
              <a:rPr lang="cs-CZ" dirty="0" smtClean="0"/>
              <a:t> and </a:t>
            </a:r>
            <a:r>
              <a:rPr lang="cs-CZ" dirty="0" err="1" smtClean="0"/>
              <a:t>reinforce</a:t>
            </a:r>
            <a:r>
              <a:rPr lang="cs-CZ" dirty="0" smtClean="0"/>
              <a:t> </a:t>
            </a:r>
            <a:r>
              <a:rPr lang="cs-CZ" dirty="0" err="1" smtClean="0"/>
              <a:t>dissatisfaction</a:t>
            </a:r>
            <a:r>
              <a:rPr lang="cs-CZ" dirty="0" smtClean="0"/>
              <a:t> </a:t>
            </a:r>
            <a:r>
              <a:rPr lang="cs-CZ" dirty="0" err="1" smtClean="0"/>
              <a:t>with</a:t>
            </a:r>
            <a:r>
              <a:rPr lang="cs-CZ" dirty="0" smtClean="0"/>
              <a:t> </a:t>
            </a:r>
            <a:r>
              <a:rPr lang="cs-CZ" dirty="0" err="1" smtClean="0"/>
              <a:t>the</a:t>
            </a:r>
            <a:r>
              <a:rPr lang="cs-CZ" dirty="0" smtClean="0"/>
              <a:t> </a:t>
            </a:r>
            <a:r>
              <a:rPr lang="cs-CZ" dirty="0" err="1" smtClean="0"/>
              <a:t>elites</a:t>
            </a:r>
            <a:r>
              <a:rPr lang="cs-CZ" dirty="0" smtClean="0"/>
              <a:t> (negative </a:t>
            </a:r>
            <a:r>
              <a:rPr lang="cs-CZ" dirty="0" err="1" smtClean="0"/>
              <a:t>mobilization</a:t>
            </a:r>
            <a:r>
              <a:rPr lang="cs-CZ" dirty="0" smtClean="0"/>
              <a:t> </a:t>
            </a:r>
            <a:r>
              <a:rPr lang="cs-CZ" dirty="0" err="1" smtClean="0"/>
              <a:t>of</a:t>
            </a:r>
            <a:r>
              <a:rPr lang="cs-CZ" dirty="0" smtClean="0"/>
              <a:t> </a:t>
            </a:r>
            <a:r>
              <a:rPr lang="cs-CZ" dirty="0" err="1" smtClean="0"/>
              <a:t>various</a:t>
            </a:r>
            <a:r>
              <a:rPr lang="cs-CZ" dirty="0" smtClean="0"/>
              <a:t> </a:t>
            </a:r>
            <a:r>
              <a:rPr lang="cs-CZ" dirty="0" err="1" smtClean="0"/>
              <a:t>groups</a:t>
            </a:r>
            <a:r>
              <a:rPr lang="cs-CZ" dirty="0" smtClean="0"/>
              <a:t>)</a:t>
            </a:r>
          </a:p>
          <a:p>
            <a:r>
              <a:rPr lang="cs-CZ" dirty="0" err="1" smtClean="0"/>
              <a:t>Vertical</a:t>
            </a:r>
            <a:r>
              <a:rPr lang="cs-CZ" dirty="0" smtClean="0"/>
              <a:t> </a:t>
            </a:r>
            <a:r>
              <a:rPr lang="cs-CZ" dirty="0" err="1" smtClean="0"/>
              <a:t>special</a:t>
            </a:r>
            <a:r>
              <a:rPr lang="cs-CZ" dirty="0" smtClean="0"/>
              <a:t> </a:t>
            </a:r>
            <a:r>
              <a:rPr lang="cs-CZ" dirty="0" err="1" smtClean="0"/>
              <a:t>orientation</a:t>
            </a:r>
            <a:r>
              <a:rPr lang="cs-CZ" dirty="0" smtClean="0"/>
              <a:t> </a:t>
            </a:r>
            <a:r>
              <a:rPr lang="cs-CZ" dirty="0" err="1" smtClean="0"/>
              <a:t>concentrated</a:t>
            </a:r>
            <a:r>
              <a:rPr lang="cs-CZ" dirty="0" smtClean="0"/>
              <a:t> </a:t>
            </a:r>
            <a:r>
              <a:rPr lang="cs-CZ" dirty="0" err="1" smtClean="0"/>
              <a:t>around</a:t>
            </a:r>
            <a:r>
              <a:rPr lang="cs-CZ" dirty="0" smtClean="0"/>
              <a:t> </a:t>
            </a:r>
            <a:r>
              <a:rPr lang="cs-CZ" dirty="0" err="1" smtClean="0"/>
              <a:t>political</a:t>
            </a:r>
            <a:r>
              <a:rPr lang="cs-CZ" dirty="0" smtClean="0"/>
              <a:t> </a:t>
            </a:r>
            <a:r>
              <a:rPr lang="cs-CZ" dirty="0" err="1" smtClean="0"/>
              <a:t>power</a:t>
            </a:r>
            <a:r>
              <a:rPr lang="cs-CZ" dirty="0" smtClean="0"/>
              <a:t> </a:t>
            </a:r>
          </a:p>
          <a:p>
            <a:endParaRPr lang="cs-CZ" dirty="0" smtClean="0"/>
          </a:p>
        </p:txBody>
      </p:sp>
    </p:spTree>
    <p:extLst>
      <p:ext uri="{BB962C8B-B14F-4D97-AF65-F5344CB8AC3E}">
        <p14:creationId xmlns:p14="http://schemas.microsoft.com/office/powerpoint/2010/main" val="1953324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838200" y="903140"/>
            <a:ext cx="10404566" cy="5251986"/>
          </a:xfrm>
          <a:prstGeom prst="rect">
            <a:avLst/>
          </a:prstGeom>
        </p:spPr>
      </p:pic>
    </p:spTree>
    <p:extLst>
      <p:ext uri="{BB962C8B-B14F-4D97-AF65-F5344CB8AC3E}">
        <p14:creationId xmlns:p14="http://schemas.microsoft.com/office/powerpoint/2010/main" val="2663349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Conclusion</a:t>
            </a:r>
            <a:endParaRPr lang="cs-CZ" dirty="0"/>
          </a:p>
        </p:txBody>
      </p:sp>
      <p:sp>
        <p:nvSpPr>
          <p:cNvPr id="3" name="Zástupný symbol pro obsah 2"/>
          <p:cNvSpPr>
            <a:spLocks noGrp="1"/>
          </p:cNvSpPr>
          <p:nvPr>
            <p:ph idx="1"/>
          </p:nvPr>
        </p:nvSpPr>
        <p:spPr/>
        <p:txBody>
          <a:bodyPr/>
          <a:lstStyle/>
          <a:p>
            <a:r>
              <a:rPr lang="cs-CZ" dirty="0" smtClean="0"/>
              <a:t>Text as data source </a:t>
            </a:r>
            <a:r>
              <a:rPr lang="cs-CZ" dirty="0" err="1" smtClean="0"/>
              <a:t>for</a:t>
            </a:r>
            <a:r>
              <a:rPr lang="cs-CZ" dirty="0" smtClean="0"/>
              <a:t> </a:t>
            </a:r>
            <a:r>
              <a:rPr lang="cs-CZ" dirty="0" err="1" smtClean="0"/>
              <a:t>meaning</a:t>
            </a:r>
            <a:r>
              <a:rPr lang="cs-CZ" dirty="0" smtClean="0"/>
              <a:t> </a:t>
            </a:r>
            <a:r>
              <a:rPr lang="cs-CZ" dirty="0" err="1" smtClean="0"/>
              <a:t>interpretation</a:t>
            </a:r>
            <a:r>
              <a:rPr lang="cs-CZ" dirty="0" smtClean="0"/>
              <a:t> not </a:t>
            </a:r>
            <a:r>
              <a:rPr lang="cs-CZ" dirty="0" err="1" smtClean="0"/>
              <a:t>for</a:t>
            </a:r>
            <a:r>
              <a:rPr lang="cs-CZ" dirty="0" smtClean="0"/>
              <a:t> </a:t>
            </a:r>
            <a:r>
              <a:rPr lang="cs-CZ" dirty="0" err="1" smtClean="0"/>
              <a:t>numbers</a:t>
            </a:r>
            <a:endParaRPr lang="cs-CZ" dirty="0" smtClean="0"/>
          </a:p>
          <a:p>
            <a:r>
              <a:rPr lang="cs-CZ" dirty="0" err="1" smtClean="0"/>
              <a:t>Various</a:t>
            </a:r>
            <a:r>
              <a:rPr lang="cs-CZ" dirty="0" smtClean="0"/>
              <a:t> </a:t>
            </a:r>
            <a:r>
              <a:rPr lang="cs-CZ" dirty="0" err="1" smtClean="0"/>
              <a:t>ways</a:t>
            </a:r>
            <a:r>
              <a:rPr lang="cs-CZ" dirty="0" smtClean="0"/>
              <a:t> </a:t>
            </a:r>
            <a:r>
              <a:rPr lang="cs-CZ" dirty="0" err="1" smtClean="0"/>
              <a:t>how</a:t>
            </a:r>
            <a:r>
              <a:rPr lang="cs-CZ" dirty="0" smtClean="0"/>
              <a:t> to </a:t>
            </a:r>
            <a:r>
              <a:rPr lang="cs-CZ" dirty="0" err="1" smtClean="0"/>
              <a:t>approach</a:t>
            </a:r>
            <a:r>
              <a:rPr lang="cs-CZ" dirty="0" smtClean="0"/>
              <a:t> </a:t>
            </a:r>
            <a:r>
              <a:rPr lang="cs-CZ" dirty="0" err="1" smtClean="0"/>
              <a:t>it</a:t>
            </a:r>
            <a:endParaRPr lang="cs-CZ" dirty="0" smtClean="0"/>
          </a:p>
          <a:p>
            <a:r>
              <a:rPr lang="cs-CZ" dirty="0" err="1" smtClean="0"/>
              <a:t>Looking</a:t>
            </a:r>
            <a:r>
              <a:rPr lang="cs-CZ" dirty="0" smtClean="0"/>
              <a:t> </a:t>
            </a:r>
            <a:r>
              <a:rPr lang="cs-CZ" dirty="0" err="1" smtClean="0"/>
              <a:t>for</a:t>
            </a:r>
            <a:r>
              <a:rPr lang="cs-CZ" dirty="0" smtClean="0"/>
              <a:t> a </a:t>
            </a:r>
            <a:r>
              <a:rPr lang="cs-CZ" dirty="0" err="1" smtClean="0"/>
              <a:t>deeper</a:t>
            </a:r>
            <a:r>
              <a:rPr lang="cs-CZ" dirty="0" smtClean="0"/>
              <a:t> </a:t>
            </a:r>
            <a:r>
              <a:rPr lang="cs-CZ" dirty="0" err="1" smtClean="0"/>
              <a:t>meaning</a:t>
            </a:r>
            <a:r>
              <a:rPr lang="cs-CZ" dirty="0" smtClean="0"/>
              <a:t> </a:t>
            </a:r>
            <a:r>
              <a:rPr lang="cs-CZ" dirty="0" err="1" smtClean="0"/>
              <a:t>of</a:t>
            </a:r>
            <a:r>
              <a:rPr lang="cs-CZ" dirty="0" smtClean="0"/>
              <a:t> a </a:t>
            </a:r>
            <a:r>
              <a:rPr lang="cs-CZ" dirty="0" err="1" smtClean="0"/>
              <a:t>studied</a:t>
            </a:r>
            <a:r>
              <a:rPr lang="cs-CZ" dirty="0" smtClean="0"/>
              <a:t> </a:t>
            </a:r>
            <a:r>
              <a:rPr lang="cs-CZ" dirty="0" err="1" smtClean="0"/>
              <a:t>object</a:t>
            </a:r>
            <a:endParaRPr lang="cs-CZ" dirty="0" smtClean="0"/>
          </a:p>
          <a:p>
            <a:r>
              <a:rPr lang="cs-CZ" dirty="0" err="1" smtClean="0"/>
              <a:t>Dependent</a:t>
            </a:r>
            <a:r>
              <a:rPr lang="cs-CZ" dirty="0" smtClean="0"/>
              <a:t> on </a:t>
            </a:r>
            <a:r>
              <a:rPr lang="cs-CZ" dirty="0" err="1" smtClean="0"/>
              <a:t>the</a:t>
            </a:r>
            <a:r>
              <a:rPr lang="cs-CZ" dirty="0" smtClean="0"/>
              <a:t> </a:t>
            </a:r>
            <a:r>
              <a:rPr lang="cs-CZ" dirty="0" err="1" smtClean="0"/>
              <a:t>researcher</a:t>
            </a:r>
            <a:r>
              <a:rPr lang="cs-CZ" dirty="0" smtClean="0"/>
              <a:t> (to </a:t>
            </a:r>
            <a:r>
              <a:rPr lang="cs-CZ" dirty="0" err="1" smtClean="0"/>
              <a:t>some</a:t>
            </a:r>
            <a:r>
              <a:rPr lang="cs-CZ" dirty="0" smtClean="0"/>
              <a:t> </a:t>
            </a:r>
            <a:r>
              <a:rPr lang="cs-CZ" dirty="0" err="1" smtClean="0"/>
              <a:t>extent</a:t>
            </a:r>
            <a:r>
              <a:rPr lang="cs-CZ" dirty="0"/>
              <a:t> </a:t>
            </a:r>
            <a:r>
              <a:rPr lang="cs-CZ" dirty="0" smtClean="0"/>
              <a:t>– </a:t>
            </a:r>
            <a:r>
              <a:rPr lang="cs-CZ" dirty="0" err="1" smtClean="0"/>
              <a:t>often</a:t>
            </a:r>
            <a:r>
              <a:rPr lang="cs-CZ" dirty="0" smtClean="0"/>
              <a:t> </a:t>
            </a:r>
            <a:r>
              <a:rPr lang="cs-CZ" dirty="0" err="1" smtClean="0"/>
              <a:t>quotes</a:t>
            </a:r>
            <a:r>
              <a:rPr lang="cs-CZ" dirty="0" smtClean="0"/>
              <a:t>)</a:t>
            </a:r>
          </a:p>
          <a:p>
            <a:r>
              <a:rPr lang="cs-CZ" dirty="0" err="1" smtClean="0"/>
              <a:t>Theory</a:t>
            </a:r>
            <a:r>
              <a:rPr lang="cs-CZ" dirty="0" smtClean="0"/>
              <a:t> </a:t>
            </a:r>
            <a:r>
              <a:rPr lang="cs-CZ" dirty="0" err="1" smtClean="0"/>
              <a:t>building</a:t>
            </a:r>
            <a:r>
              <a:rPr lang="cs-CZ" dirty="0" smtClean="0"/>
              <a:t> </a:t>
            </a:r>
            <a:r>
              <a:rPr lang="cs-CZ" dirty="0" err="1" smtClean="0"/>
              <a:t>rather</a:t>
            </a:r>
            <a:r>
              <a:rPr lang="cs-CZ" dirty="0" smtClean="0"/>
              <a:t> </a:t>
            </a:r>
            <a:r>
              <a:rPr lang="cs-CZ" dirty="0" err="1" smtClean="0"/>
              <a:t>than</a:t>
            </a:r>
            <a:r>
              <a:rPr lang="cs-CZ" dirty="0" smtClean="0"/>
              <a:t> </a:t>
            </a:r>
            <a:r>
              <a:rPr lang="cs-CZ" dirty="0" err="1" smtClean="0"/>
              <a:t>testing</a:t>
            </a:r>
            <a:endParaRPr lang="cs-CZ" dirty="0" smtClean="0"/>
          </a:p>
          <a:p>
            <a:r>
              <a:rPr lang="cs-CZ" dirty="0" err="1" smtClean="0"/>
              <a:t>Producing</a:t>
            </a:r>
            <a:r>
              <a:rPr lang="cs-CZ" dirty="0" smtClean="0"/>
              <a:t> </a:t>
            </a:r>
            <a:r>
              <a:rPr lang="cs-CZ" dirty="0" err="1" smtClean="0"/>
              <a:t>new</a:t>
            </a:r>
            <a:r>
              <a:rPr lang="cs-CZ" dirty="0" smtClean="0"/>
              <a:t> data (</a:t>
            </a:r>
            <a:r>
              <a:rPr lang="cs-CZ" dirty="0" err="1" smtClean="0"/>
              <a:t>unlike</a:t>
            </a:r>
            <a:r>
              <a:rPr lang="cs-CZ" dirty="0" smtClean="0"/>
              <a:t> </a:t>
            </a:r>
            <a:r>
              <a:rPr lang="cs-CZ" dirty="0" err="1" smtClean="0"/>
              <a:t>the</a:t>
            </a:r>
            <a:r>
              <a:rPr lang="cs-CZ" dirty="0" smtClean="0"/>
              <a:t> </a:t>
            </a:r>
            <a:r>
              <a:rPr lang="cs-CZ" dirty="0" err="1" smtClean="0"/>
              <a:t>work</a:t>
            </a:r>
            <a:r>
              <a:rPr lang="cs-CZ" dirty="0" smtClean="0"/>
              <a:t> </a:t>
            </a:r>
            <a:r>
              <a:rPr lang="cs-CZ" dirty="0" err="1" smtClean="0"/>
              <a:t>with</a:t>
            </a:r>
            <a:r>
              <a:rPr lang="cs-CZ" dirty="0" smtClean="0"/>
              <a:t> </a:t>
            </a:r>
            <a:r>
              <a:rPr lang="cs-CZ" dirty="0" err="1" smtClean="0"/>
              <a:t>the</a:t>
            </a:r>
            <a:r>
              <a:rPr lang="cs-CZ" dirty="0" smtClean="0"/>
              <a:t> </a:t>
            </a:r>
            <a:r>
              <a:rPr lang="cs-CZ" dirty="0" err="1" smtClean="0"/>
              <a:t>existing</a:t>
            </a:r>
            <a:r>
              <a:rPr lang="cs-CZ" dirty="0" smtClean="0"/>
              <a:t> data)</a:t>
            </a:r>
            <a:endParaRPr lang="cs-CZ" dirty="0"/>
          </a:p>
        </p:txBody>
      </p:sp>
    </p:spTree>
    <p:extLst>
      <p:ext uri="{BB962C8B-B14F-4D97-AF65-F5344CB8AC3E}">
        <p14:creationId xmlns:p14="http://schemas.microsoft.com/office/powerpoint/2010/main" val="184926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Qualitative</a:t>
            </a:r>
            <a:r>
              <a:rPr lang="cs-CZ" dirty="0" smtClean="0"/>
              <a:t> </a:t>
            </a:r>
            <a:r>
              <a:rPr lang="cs-CZ" dirty="0" err="1" smtClean="0"/>
              <a:t>content</a:t>
            </a:r>
            <a:r>
              <a:rPr lang="cs-CZ" dirty="0" smtClean="0"/>
              <a:t> </a:t>
            </a:r>
            <a:r>
              <a:rPr lang="cs-CZ" dirty="0" err="1" smtClean="0"/>
              <a:t>analysis</a:t>
            </a:r>
            <a:r>
              <a:rPr lang="cs-CZ" dirty="0" smtClean="0"/>
              <a:t> – </a:t>
            </a:r>
            <a:r>
              <a:rPr lang="cs-CZ" dirty="0" err="1" smtClean="0"/>
              <a:t>the</a:t>
            </a:r>
            <a:r>
              <a:rPr lang="cs-CZ" dirty="0" smtClean="0"/>
              <a:t> </a:t>
            </a:r>
            <a:r>
              <a:rPr lang="cs-CZ" dirty="0" err="1" smtClean="0"/>
              <a:t>logic</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the characteristics of language as communication with attention to the content </a:t>
            </a:r>
            <a:r>
              <a:rPr lang="en-US" dirty="0" smtClean="0"/>
              <a:t>or</a:t>
            </a:r>
            <a:r>
              <a:rPr lang="cs-CZ" dirty="0" smtClean="0"/>
              <a:t> </a:t>
            </a:r>
            <a:r>
              <a:rPr lang="en-US" dirty="0" smtClean="0"/>
              <a:t>contextual </a:t>
            </a:r>
            <a:r>
              <a:rPr lang="en-US" dirty="0"/>
              <a:t>meaning of the </a:t>
            </a:r>
            <a:r>
              <a:rPr lang="en-US" dirty="0" smtClean="0"/>
              <a:t>text</a:t>
            </a:r>
            <a:endParaRPr lang="cs-CZ" dirty="0" smtClean="0"/>
          </a:p>
          <a:p>
            <a:r>
              <a:rPr lang="cs-CZ" dirty="0" err="1" smtClean="0"/>
              <a:t>Focus</a:t>
            </a:r>
            <a:r>
              <a:rPr lang="cs-CZ" dirty="0" smtClean="0"/>
              <a:t> </a:t>
            </a:r>
            <a:r>
              <a:rPr lang="cs-CZ" dirty="0" err="1" smtClean="0"/>
              <a:t>rather</a:t>
            </a:r>
            <a:r>
              <a:rPr lang="cs-CZ" dirty="0" smtClean="0"/>
              <a:t> on </a:t>
            </a:r>
            <a:r>
              <a:rPr lang="cs-CZ" dirty="0" err="1" smtClean="0"/>
              <a:t>the</a:t>
            </a:r>
            <a:r>
              <a:rPr lang="cs-CZ" dirty="0" smtClean="0"/>
              <a:t> </a:t>
            </a:r>
            <a:r>
              <a:rPr lang="cs-CZ" dirty="0" err="1" smtClean="0"/>
              <a:t>meaning</a:t>
            </a:r>
            <a:r>
              <a:rPr lang="cs-CZ" dirty="0" smtClean="0"/>
              <a:t> </a:t>
            </a:r>
            <a:r>
              <a:rPr lang="cs-CZ" dirty="0" err="1" smtClean="0"/>
              <a:t>than</a:t>
            </a:r>
            <a:r>
              <a:rPr lang="cs-CZ" dirty="0" smtClean="0"/>
              <a:t> on </a:t>
            </a:r>
            <a:r>
              <a:rPr lang="cs-CZ" dirty="0" err="1" smtClean="0"/>
              <a:t>numbers</a:t>
            </a:r>
            <a:r>
              <a:rPr lang="cs-CZ" dirty="0" smtClean="0"/>
              <a:t> (</a:t>
            </a:r>
            <a:r>
              <a:rPr lang="cs-CZ" dirty="0" err="1" smtClean="0"/>
              <a:t>frequencies</a:t>
            </a:r>
            <a:r>
              <a:rPr lang="cs-CZ" dirty="0" smtClean="0"/>
              <a:t>)</a:t>
            </a:r>
          </a:p>
          <a:p>
            <a:r>
              <a:rPr lang="cs-CZ" dirty="0" smtClean="0"/>
              <a:t>Far </a:t>
            </a:r>
            <a:r>
              <a:rPr lang="cs-CZ" dirty="0" err="1" smtClean="0"/>
              <a:t>less</a:t>
            </a:r>
            <a:r>
              <a:rPr lang="cs-CZ" dirty="0" smtClean="0"/>
              <a:t> </a:t>
            </a:r>
            <a:r>
              <a:rPr lang="cs-CZ" dirty="0" err="1" smtClean="0"/>
              <a:t>theory</a:t>
            </a:r>
            <a:r>
              <a:rPr lang="cs-CZ" dirty="0" smtClean="0"/>
              <a:t> </a:t>
            </a:r>
            <a:r>
              <a:rPr lang="cs-CZ" dirty="0" err="1" smtClean="0"/>
              <a:t>driven</a:t>
            </a:r>
            <a:r>
              <a:rPr lang="cs-CZ" dirty="0" smtClean="0"/>
              <a:t>, but </a:t>
            </a:r>
            <a:r>
              <a:rPr lang="cs-CZ" dirty="0" err="1" smtClean="0"/>
              <a:t>rather</a:t>
            </a:r>
            <a:r>
              <a:rPr lang="cs-CZ" dirty="0" smtClean="0"/>
              <a:t> </a:t>
            </a:r>
            <a:r>
              <a:rPr lang="cs-CZ" dirty="0" err="1" smtClean="0"/>
              <a:t>theory</a:t>
            </a:r>
            <a:r>
              <a:rPr lang="cs-CZ" dirty="0" smtClean="0"/>
              <a:t> </a:t>
            </a:r>
            <a:r>
              <a:rPr lang="cs-CZ" dirty="0" err="1" smtClean="0"/>
              <a:t>developing</a:t>
            </a:r>
            <a:endParaRPr lang="cs-CZ" dirty="0" smtClean="0"/>
          </a:p>
          <a:p>
            <a:r>
              <a:rPr lang="cs-CZ" dirty="0" err="1" smtClean="0"/>
              <a:t>Usually</a:t>
            </a:r>
            <a:r>
              <a:rPr lang="cs-CZ" dirty="0" smtClean="0"/>
              <a:t> </a:t>
            </a:r>
            <a:r>
              <a:rPr lang="cs-CZ" dirty="0" err="1" smtClean="0"/>
              <a:t>based</a:t>
            </a:r>
            <a:r>
              <a:rPr lang="cs-CZ" dirty="0" smtClean="0"/>
              <a:t> on open-</a:t>
            </a:r>
            <a:r>
              <a:rPr lang="cs-CZ" dirty="0" err="1" smtClean="0"/>
              <a:t>ended</a:t>
            </a:r>
            <a:r>
              <a:rPr lang="cs-CZ" dirty="0" smtClean="0"/>
              <a:t> </a:t>
            </a:r>
            <a:r>
              <a:rPr lang="cs-CZ" dirty="0" err="1" smtClean="0"/>
              <a:t>research</a:t>
            </a:r>
            <a:r>
              <a:rPr lang="cs-CZ" dirty="0" smtClean="0"/>
              <a:t> </a:t>
            </a:r>
            <a:r>
              <a:rPr lang="cs-CZ" dirty="0" err="1" smtClean="0"/>
              <a:t>question</a:t>
            </a:r>
            <a:r>
              <a:rPr lang="cs-CZ" dirty="0" smtClean="0"/>
              <a:t> (</a:t>
            </a:r>
            <a:r>
              <a:rPr lang="cs-CZ" dirty="0" err="1" smtClean="0"/>
              <a:t>how</a:t>
            </a:r>
            <a:r>
              <a:rPr lang="cs-CZ" dirty="0" smtClean="0"/>
              <a:t> </a:t>
            </a:r>
            <a:r>
              <a:rPr lang="cs-CZ" dirty="0" err="1" smtClean="0"/>
              <a:t>does</a:t>
            </a:r>
            <a:r>
              <a:rPr lang="cs-CZ" dirty="0" smtClean="0"/>
              <a:t> </a:t>
            </a:r>
            <a:r>
              <a:rPr lang="cs-CZ" dirty="0" err="1" smtClean="0"/>
              <a:t>an</a:t>
            </a:r>
            <a:r>
              <a:rPr lang="cs-CZ" dirty="0" smtClean="0"/>
              <a:t> </a:t>
            </a:r>
            <a:r>
              <a:rPr lang="cs-CZ" dirty="0" err="1" smtClean="0"/>
              <a:t>actor</a:t>
            </a:r>
            <a:r>
              <a:rPr lang="cs-CZ" dirty="0" smtClean="0"/>
              <a:t> talk </a:t>
            </a:r>
            <a:r>
              <a:rPr lang="cs-CZ" dirty="0" err="1" smtClean="0"/>
              <a:t>about</a:t>
            </a:r>
            <a:r>
              <a:rPr lang="cs-CZ" dirty="0" smtClean="0"/>
              <a:t> </a:t>
            </a:r>
            <a:r>
              <a:rPr lang="cs-CZ" dirty="0" err="1" smtClean="0"/>
              <a:t>welfare-state</a:t>
            </a:r>
            <a:r>
              <a:rPr lang="cs-CZ" dirty="0" smtClean="0"/>
              <a:t> </a:t>
            </a:r>
            <a:r>
              <a:rPr lang="cs-CZ" dirty="0" err="1" smtClean="0"/>
              <a:t>related</a:t>
            </a:r>
            <a:r>
              <a:rPr lang="cs-CZ" dirty="0" smtClean="0"/>
              <a:t> </a:t>
            </a:r>
            <a:r>
              <a:rPr lang="cs-CZ" dirty="0" err="1" smtClean="0"/>
              <a:t>policies</a:t>
            </a:r>
            <a:r>
              <a:rPr lang="cs-CZ" dirty="0" smtClean="0"/>
              <a:t>?) </a:t>
            </a:r>
          </a:p>
          <a:p>
            <a:r>
              <a:rPr lang="cs-CZ" dirty="0" smtClean="0"/>
              <a:t>Text as data: </a:t>
            </a:r>
            <a:r>
              <a:rPr lang="cs-CZ" dirty="0" err="1" smtClean="0"/>
              <a:t>manifestoes</a:t>
            </a:r>
            <a:r>
              <a:rPr lang="cs-CZ" dirty="0" smtClean="0"/>
              <a:t>, </a:t>
            </a:r>
            <a:r>
              <a:rPr lang="cs-CZ" dirty="0" err="1" smtClean="0"/>
              <a:t>interviews</a:t>
            </a:r>
            <a:r>
              <a:rPr lang="cs-CZ" dirty="0" smtClean="0"/>
              <a:t>, </a:t>
            </a:r>
            <a:r>
              <a:rPr lang="cs-CZ" dirty="0" err="1" smtClean="0"/>
              <a:t>focus</a:t>
            </a:r>
            <a:r>
              <a:rPr lang="cs-CZ" dirty="0" smtClean="0"/>
              <a:t> </a:t>
            </a:r>
            <a:r>
              <a:rPr lang="cs-CZ" dirty="0" err="1" smtClean="0"/>
              <a:t>groups</a:t>
            </a:r>
            <a:r>
              <a:rPr lang="cs-CZ" dirty="0" smtClean="0"/>
              <a:t>, … (RQ </a:t>
            </a:r>
            <a:r>
              <a:rPr lang="cs-CZ" dirty="0" err="1" smtClean="0"/>
              <a:t>determined</a:t>
            </a:r>
            <a:r>
              <a:rPr lang="cs-CZ" dirty="0" smtClean="0"/>
              <a:t>)</a:t>
            </a:r>
          </a:p>
          <a:p>
            <a:r>
              <a:rPr lang="cs-CZ" dirty="0" smtClean="0"/>
              <a:t>„</a:t>
            </a:r>
            <a:r>
              <a:rPr lang="cs-CZ" dirty="0" err="1"/>
              <a:t>qualitative</a:t>
            </a:r>
            <a:r>
              <a:rPr lang="cs-CZ" dirty="0"/>
              <a:t> </a:t>
            </a:r>
            <a:r>
              <a:rPr lang="cs-CZ" dirty="0" err="1"/>
              <a:t>content</a:t>
            </a:r>
            <a:r>
              <a:rPr lang="cs-CZ" dirty="0"/>
              <a:t> </a:t>
            </a:r>
            <a:r>
              <a:rPr lang="cs-CZ" dirty="0" err="1"/>
              <a:t>analysis</a:t>
            </a:r>
            <a:r>
              <a:rPr lang="cs-CZ" dirty="0"/>
              <a:t> </a:t>
            </a:r>
            <a:r>
              <a:rPr lang="cs-CZ" dirty="0" err="1" smtClean="0"/>
              <a:t>is</a:t>
            </a:r>
            <a:r>
              <a:rPr lang="cs-CZ" dirty="0" smtClean="0"/>
              <a:t> </a:t>
            </a:r>
            <a:r>
              <a:rPr lang="en-US" dirty="0" smtClean="0"/>
              <a:t>a </a:t>
            </a:r>
            <a:r>
              <a:rPr lang="en-US" dirty="0"/>
              <a:t>research method for the subjective interpretation of the content of </a:t>
            </a:r>
            <a:r>
              <a:rPr lang="en-US" dirty="0" smtClean="0"/>
              <a:t>text</a:t>
            </a:r>
            <a:r>
              <a:rPr lang="cs-CZ" dirty="0" smtClean="0"/>
              <a:t> </a:t>
            </a:r>
            <a:r>
              <a:rPr lang="en-US" dirty="0" smtClean="0"/>
              <a:t>data </a:t>
            </a:r>
            <a:r>
              <a:rPr lang="en-US" dirty="0"/>
              <a:t>through the systematic classification process of coding and identifying </a:t>
            </a:r>
            <a:r>
              <a:rPr lang="en-US" dirty="0" smtClean="0"/>
              <a:t>themes</a:t>
            </a:r>
            <a:r>
              <a:rPr lang="cs-CZ" dirty="0" smtClean="0"/>
              <a:t> </a:t>
            </a:r>
            <a:r>
              <a:rPr lang="cs-CZ" dirty="0" err="1" smtClean="0"/>
              <a:t>or</a:t>
            </a:r>
            <a:r>
              <a:rPr lang="cs-CZ" dirty="0" smtClean="0"/>
              <a:t> </a:t>
            </a:r>
            <a:r>
              <a:rPr lang="cs-CZ" dirty="0" err="1" smtClean="0"/>
              <a:t>patterns</a:t>
            </a:r>
            <a:r>
              <a:rPr lang="cs-CZ" dirty="0" smtClean="0"/>
              <a:t>“ (</a:t>
            </a:r>
            <a:r>
              <a:rPr lang="cs-CZ" dirty="0" err="1" smtClean="0"/>
              <a:t>Hsiu</a:t>
            </a:r>
            <a:r>
              <a:rPr lang="cs-CZ" dirty="0" smtClean="0"/>
              <a:t>-Fang, Shannon 2005)</a:t>
            </a:r>
          </a:p>
          <a:p>
            <a:endParaRPr lang="cs-CZ" dirty="0"/>
          </a:p>
        </p:txBody>
      </p:sp>
    </p:spTree>
    <p:extLst>
      <p:ext uri="{BB962C8B-B14F-4D97-AF65-F5344CB8AC3E}">
        <p14:creationId xmlns:p14="http://schemas.microsoft.com/office/powerpoint/2010/main" val="145053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Variants</a:t>
            </a:r>
            <a:r>
              <a:rPr lang="cs-CZ" dirty="0" smtClean="0"/>
              <a:t> </a:t>
            </a:r>
            <a:r>
              <a:rPr lang="cs-CZ" dirty="0" err="1" smtClean="0"/>
              <a:t>of</a:t>
            </a:r>
            <a:r>
              <a:rPr lang="cs-CZ" dirty="0" smtClean="0"/>
              <a:t> </a:t>
            </a:r>
            <a:r>
              <a:rPr lang="cs-CZ" dirty="0" err="1" smtClean="0"/>
              <a:t>qualitative</a:t>
            </a:r>
            <a:r>
              <a:rPr lang="cs-CZ" dirty="0" smtClean="0"/>
              <a:t> </a:t>
            </a:r>
            <a:r>
              <a:rPr lang="cs-CZ" dirty="0" err="1" smtClean="0"/>
              <a:t>content</a:t>
            </a:r>
            <a:r>
              <a:rPr lang="cs-CZ" dirty="0" smtClean="0"/>
              <a:t> </a:t>
            </a:r>
            <a:r>
              <a:rPr lang="cs-CZ" dirty="0" err="1" smtClean="0"/>
              <a:t>analysis</a:t>
            </a:r>
            <a:endParaRPr lang="cs-CZ" dirty="0"/>
          </a:p>
        </p:txBody>
      </p:sp>
      <p:sp>
        <p:nvSpPr>
          <p:cNvPr id="3" name="Zástupný symbol pro obsah 2"/>
          <p:cNvSpPr>
            <a:spLocks noGrp="1"/>
          </p:cNvSpPr>
          <p:nvPr>
            <p:ph idx="1"/>
          </p:nvPr>
        </p:nvSpPr>
        <p:spPr/>
        <p:txBody>
          <a:bodyPr/>
          <a:lstStyle/>
          <a:p>
            <a:r>
              <a:rPr lang="cs-CZ" dirty="0" err="1" smtClean="0"/>
              <a:t>Conventional</a:t>
            </a:r>
            <a:endParaRPr lang="cs-CZ" dirty="0" smtClean="0"/>
          </a:p>
          <a:p>
            <a:endParaRPr lang="cs-CZ" dirty="0"/>
          </a:p>
          <a:p>
            <a:endParaRPr lang="cs-CZ" dirty="0" smtClean="0"/>
          </a:p>
          <a:p>
            <a:r>
              <a:rPr lang="cs-CZ" dirty="0" err="1" smtClean="0"/>
              <a:t>Directed</a:t>
            </a:r>
            <a:endParaRPr lang="cs-CZ" dirty="0" smtClean="0"/>
          </a:p>
          <a:p>
            <a:endParaRPr lang="cs-CZ" dirty="0"/>
          </a:p>
          <a:p>
            <a:endParaRPr lang="cs-CZ" dirty="0" smtClean="0"/>
          </a:p>
          <a:p>
            <a:r>
              <a:rPr lang="cs-CZ" dirty="0" err="1" smtClean="0"/>
              <a:t>Summative</a:t>
            </a:r>
            <a:endParaRPr lang="cs-CZ" dirty="0" smtClean="0"/>
          </a:p>
          <a:p>
            <a:endParaRPr lang="cs-CZ" dirty="0"/>
          </a:p>
          <a:p>
            <a:endParaRPr lang="cs-CZ" dirty="0"/>
          </a:p>
        </p:txBody>
      </p:sp>
    </p:spTree>
    <p:extLst>
      <p:ext uri="{BB962C8B-B14F-4D97-AF65-F5344CB8AC3E}">
        <p14:creationId xmlns:p14="http://schemas.microsoft.com/office/powerpoint/2010/main" val="35378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Conventional</a:t>
            </a:r>
            <a:r>
              <a:rPr lang="cs-CZ" dirty="0" smtClean="0"/>
              <a:t> </a:t>
            </a:r>
            <a:r>
              <a:rPr lang="cs-CZ" dirty="0" err="1" smtClean="0"/>
              <a:t>content</a:t>
            </a:r>
            <a:r>
              <a:rPr lang="cs-CZ" dirty="0" smtClean="0"/>
              <a:t> </a:t>
            </a:r>
            <a:r>
              <a:rPr lang="cs-CZ" dirty="0" err="1" smtClean="0"/>
              <a:t>analysis</a:t>
            </a:r>
            <a:endParaRPr lang="cs-CZ" dirty="0"/>
          </a:p>
        </p:txBody>
      </p:sp>
      <p:sp>
        <p:nvSpPr>
          <p:cNvPr id="3" name="Zástupný symbol pro obsah 2"/>
          <p:cNvSpPr>
            <a:spLocks noGrp="1"/>
          </p:cNvSpPr>
          <p:nvPr>
            <p:ph idx="1"/>
          </p:nvPr>
        </p:nvSpPr>
        <p:spPr/>
        <p:txBody>
          <a:bodyPr/>
          <a:lstStyle/>
          <a:p>
            <a:r>
              <a:rPr lang="cs-CZ" dirty="0" err="1" smtClean="0"/>
              <a:t>Usually</a:t>
            </a:r>
            <a:r>
              <a:rPr lang="cs-CZ" dirty="0" smtClean="0"/>
              <a:t> </a:t>
            </a:r>
            <a:r>
              <a:rPr lang="cs-CZ" dirty="0" err="1" smtClean="0"/>
              <a:t>descriptive</a:t>
            </a:r>
            <a:r>
              <a:rPr lang="cs-CZ" dirty="0" smtClean="0"/>
              <a:t> </a:t>
            </a:r>
            <a:r>
              <a:rPr lang="cs-CZ" dirty="0" err="1" smtClean="0"/>
              <a:t>aims</a:t>
            </a:r>
            <a:r>
              <a:rPr lang="cs-CZ" dirty="0" smtClean="0"/>
              <a:t> </a:t>
            </a:r>
            <a:r>
              <a:rPr lang="cs-CZ" dirty="0" err="1" smtClean="0"/>
              <a:t>when</a:t>
            </a:r>
            <a:r>
              <a:rPr lang="cs-CZ" dirty="0" smtClean="0"/>
              <a:t> </a:t>
            </a:r>
            <a:r>
              <a:rPr lang="cs-CZ" dirty="0" err="1" smtClean="0"/>
              <a:t>an</a:t>
            </a:r>
            <a:r>
              <a:rPr lang="cs-CZ" dirty="0" smtClean="0"/>
              <a:t> </a:t>
            </a:r>
            <a:r>
              <a:rPr lang="cs-CZ" dirty="0" err="1" smtClean="0"/>
              <a:t>appropriate</a:t>
            </a:r>
            <a:r>
              <a:rPr lang="cs-CZ" dirty="0" smtClean="0"/>
              <a:t> </a:t>
            </a:r>
            <a:r>
              <a:rPr lang="cs-CZ" dirty="0" err="1" smtClean="0"/>
              <a:t>theory</a:t>
            </a:r>
            <a:r>
              <a:rPr lang="cs-CZ" dirty="0" smtClean="0"/>
              <a:t> </a:t>
            </a:r>
            <a:r>
              <a:rPr lang="cs-CZ" dirty="0" err="1" smtClean="0"/>
              <a:t>is</a:t>
            </a:r>
            <a:r>
              <a:rPr lang="cs-CZ" dirty="0" smtClean="0"/>
              <a:t> </a:t>
            </a:r>
            <a:r>
              <a:rPr lang="cs-CZ" dirty="0" err="1" smtClean="0"/>
              <a:t>missing</a:t>
            </a:r>
            <a:endParaRPr lang="cs-CZ" dirty="0" smtClean="0"/>
          </a:p>
          <a:p>
            <a:r>
              <a:rPr lang="cs-CZ" dirty="0" err="1"/>
              <a:t>c</a:t>
            </a:r>
            <a:r>
              <a:rPr lang="cs-CZ" dirty="0" err="1" smtClean="0"/>
              <a:t>ategories</a:t>
            </a:r>
            <a:r>
              <a:rPr lang="cs-CZ" dirty="0" smtClean="0"/>
              <a:t> </a:t>
            </a:r>
            <a:r>
              <a:rPr lang="en-US" dirty="0" smtClean="0"/>
              <a:t>and </a:t>
            </a:r>
            <a:r>
              <a:rPr lang="en-US" dirty="0"/>
              <a:t>names for categories </a:t>
            </a:r>
            <a:r>
              <a:rPr lang="cs-CZ" dirty="0" err="1" smtClean="0"/>
              <a:t>flowing</a:t>
            </a:r>
            <a:r>
              <a:rPr lang="cs-CZ" dirty="0" smtClean="0"/>
              <a:t> </a:t>
            </a:r>
            <a:r>
              <a:rPr lang="en-US" dirty="0" smtClean="0"/>
              <a:t>from </a:t>
            </a:r>
            <a:r>
              <a:rPr lang="en-US" dirty="0"/>
              <a:t>the </a:t>
            </a:r>
            <a:r>
              <a:rPr lang="en-US" dirty="0" smtClean="0"/>
              <a:t>data</a:t>
            </a:r>
            <a:endParaRPr lang="cs-CZ" dirty="0" smtClean="0"/>
          </a:p>
          <a:p>
            <a:r>
              <a:rPr lang="cs-CZ" dirty="0" err="1" smtClean="0"/>
              <a:t>Inductive</a:t>
            </a:r>
            <a:r>
              <a:rPr lang="cs-CZ" dirty="0" smtClean="0"/>
              <a:t> </a:t>
            </a:r>
            <a:r>
              <a:rPr lang="cs-CZ" dirty="0" err="1" smtClean="0"/>
              <a:t>category</a:t>
            </a:r>
            <a:r>
              <a:rPr lang="cs-CZ" dirty="0" smtClean="0"/>
              <a:t> </a:t>
            </a:r>
            <a:r>
              <a:rPr lang="cs-CZ" dirty="0" err="1" smtClean="0"/>
              <a:t>development</a:t>
            </a:r>
            <a:endParaRPr lang="cs-CZ" dirty="0" smtClean="0"/>
          </a:p>
          <a:p>
            <a:r>
              <a:rPr lang="cs-CZ" dirty="0" err="1" smtClean="0"/>
              <a:t>Reading</a:t>
            </a:r>
            <a:r>
              <a:rPr lang="cs-CZ" dirty="0" smtClean="0"/>
              <a:t> a text as a </a:t>
            </a:r>
            <a:r>
              <a:rPr lang="cs-CZ" dirty="0" err="1" smtClean="0"/>
              <a:t>whole</a:t>
            </a:r>
            <a:r>
              <a:rPr lang="cs-CZ" dirty="0" smtClean="0"/>
              <a:t> (</a:t>
            </a:r>
            <a:r>
              <a:rPr lang="cs-CZ" dirty="0" err="1" smtClean="0"/>
              <a:t>general</a:t>
            </a:r>
            <a:r>
              <a:rPr lang="cs-CZ" dirty="0" smtClean="0"/>
              <a:t> </a:t>
            </a:r>
            <a:r>
              <a:rPr lang="cs-CZ" dirty="0" err="1" smtClean="0"/>
              <a:t>impression</a:t>
            </a:r>
            <a:r>
              <a:rPr lang="cs-CZ" dirty="0" smtClean="0"/>
              <a:t>), </a:t>
            </a:r>
            <a:r>
              <a:rPr lang="cs-CZ" dirty="0" err="1" smtClean="0"/>
              <a:t>assignment</a:t>
            </a:r>
            <a:r>
              <a:rPr lang="cs-CZ" dirty="0" smtClean="0"/>
              <a:t> </a:t>
            </a:r>
            <a:r>
              <a:rPr lang="cs-CZ" dirty="0" err="1" smtClean="0"/>
              <a:t>of</a:t>
            </a:r>
            <a:r>
              <a:rPr lang="cs-CZ" dirty="0" smtClean="0"/>
              <a:t> </a:t>
            </a:r>
            <a:r>
              <a:rPr lang="cs-CZ" dirty="0" err="1" smtClean="0"/>
              <a:t>first</a:t>
            </a:r>
            <a:r>
              <a:rPr lang="cs-CZ" dirty="0" smtClean="0"/>
              <a:t> </a:t>
            </a:r>
            <a:r>
              <a:rPr lang="cs-CZ" dirty="0" err="1" smtClean="0"/>
              <a:t>codes</a:t>
            </a:r>
            <a:r>
              <a:rPr lang="cs-CZ" dirty="0" smtClean="0"/>
              <a:t>, </a:t>
            </a:r>
            <a:r>
              <a:rPr lang="cs-CZ" dirty="0" err="1" smtClean="0"/>
              <a:t>creating</a:t>
            </a:r>
            <a:r>
              <a:rPr lang="cs-CZ" dirty="0" smtClean="0"/>
              <a:t> </a:t>
            </a:r>
            <a:r>
              <a:rPr lang="cs-CZ" dirty="0" err="1" smtClean="0"/>
              <a:t>categories</a:t>
            </a:r>
            <a:r>
              <a:rPr lang="cs-CZ" dirty="0" smtClean="0"/>
              <a:t> </a:t>
            </a:r>
            <a:r>
              <a:rPr lang="cs-CZ" dirty="0" err="1" smtClean="0"/>
              <a:t>based</a:t>
            </a:r>
            <a:r>
              <a:rPr lang="cs-CZ" dirty="0" smtClean="0"/>
              <a:t> on </a:t>
            </a:r>
            <a:r>
              <a:rPr lang="cs-CZ" dirty="0" err="1" smtClean="0"/>
              <a:t>the</a:t>
            </a:r>
            <a:r>
              <a:rPr lang="cs-CZ" dirty="0" smtClean="0"/>
              <a:t> </a:t>
            </a:r>
            <a:r>
              <a:rPr lang="cs-CZ" dirty="0" err="1" smtClean="0"/>
              <a:t>relationships</a:t>
            </a:r>
            <a:r>
              <a:rPr lang="cs-CZ" dirty="0" smtClean="0"/>
              <a:t> </a:t>
            </a:r>
            <a:r>
              <a:rPr lang="cs-CZ" dirty="0" err="1" smtClean="0"/>
              <a:t>between</a:t>
            </a:r>
            <a:r>
              <a:rPr lang="cs-CZ" dirty="0" smtClean="0"/>
              <a:t> </a:t>
            </a:r>
            <a:r>
              <a:rPr lang="cs-CZ" dirty="0" err="1" smtClean="0"/>
              <a:t>the</a:t>
            </a:r>
            <a:r>
              <a:rPr lang="cs-CZ" dirty="0" smtClean="0"/>
              <a:t> </a:t>
            </a:r>
            <a:r>
              <a:rPr lang="cs-CZ" dirty="0" err="1" smtClean="0"/>
              <a:t>codes</a:t>
            </a:r>
            <a:r>
              <a:rPr lang="cs-CZ" dirty="0" smtClean="0"/>
              <a:t> – </a:t>
            </a:r>
            <a:r>
              <a:rPr lang="cs-CZ" dirty="0" err="1" smtClean="0"/>
              <a:t>meaning</a:t>
            </a:r>
            <a:r>
              <a:rPr lang="cs-CZ" dirty="0" smtClean="0"/>
              <a:t> </a:t>
            </a:r>
            <a:r>
              <a:rPr lang="cs-CZ" dirty="0" err="1" smtClean="0"/>
              <a:t>of</a:t>
            </a:r>
            <a:r>
              <a:rPr lang="cs-CZ" dirty="0" smtClean="0"/>
              <a:t> </a:t>
            </a:r>
            <a:r>
              <a:rPr lang="cs-CZ" dirty="0" err="1" smtClean="0"/>
              <a:t>the</a:t>
            </a:r>
            <a:r>
              <a:rPr lang="cs-CZ" dirty="0" smtClean="0"/>
              <a:t> text (</a:t>
            </a:r>
            <a:r>
              <a:rPr lang="cs-CZ" dirty="0" err="1" smtClean="0"/>
              <a:t>development</a:t>
            </a:r>
            <a:r>
              <a:rPr lang="cs-CZ" dirty="0" smtClean="0"/>
              <a:t> </a:t>
            </a:r>
            <a:r>
              <a:rPr lang="cs-CZ" dirty="0" err="1" smtClean="0"/>
              <a:t>of</a:t>
            </a:r>
            <a:r>
              <a:rPr lang="cs-CZ" dirty="0" smtClean="0"/>
              <a:t> </a:t>
            </a:r>
            <a:r>
              <a:rPr lang="cs-CZ" dirty="0" err="1" smtClean="0"/>
              <a:t>codes</a:t>
            </a:r>
            <a:r>
              <a:rPr lang="cs-CZ" dirty="0" smtClean="0"/>
              <a:t>, </a:t>
            </a:r>
            <a:r>
              <a:rPr lang="cs-CZ" dirty="0" err="1" smtClean="0"/>
              <a:t>their</a:t>
            </a:r>
            <a:r>
              <a:rPr lang="cs-CZ" dirty="0" smtClean="0"/>
              <a:t> </a:t>
            </a:r>
            <a:r>
              <a:rPr lang="cs-CZ" dirty="0" err="1" smtClean="0"/>
              <a:t>description</a:t>
            </a:r>
            <a:r>
              <a:rPr lang="cs-CZ" dirty="0" smtClean="0"/>
              <a:t>)</a:t>
            </a:r>
          </a:p>
          <a:p>
            <a:r>
              <a:rPr lang="cs-CZ" dirty="0" err="1" smtClean="0"/>
              <a:t>Theories</a:t>
            </a:r>
            <a:r>
              <a:rPr lang="cs-CZ" dirty="0" smtClean="0"/>
              <a:t> </a:t>
            </a:r>
            <a:r>
              <a:rPr lang="cs-CZ" dirty="0" err="1" smtClean="0"/>
              <a:t>discussed</a:t>
            </a:r>
            <a:r>
              <a:rPr lang="cs-CZ" dirty="0" smtClean="0"/>
              <a:t> </a:t>
            </a:r>
            <a:r>
              <a:rPr lang="cs-CZ" dirty="0" err="1" smtClean="0"/>
              <a:t>after</a:t>
            </a:r>
            <a:r>
              <a:rPr lang="cs-CZ" dirty="0" smtClean="0"/>
              <a:t> </a:t>
            </a:r>
            <a:r>
              <a:rPr lang="cs-CZ" dirty="0" err="1" smtClean="0"/>
              <a:t>the</a:t>
            </a:r>
            <a:r>
              <a:rPr lang="cs-CZ" dirty="0" smtClean="0"/>
              <a:t> </a:t>
            </a:r>
            <a:r>
              <a:rPr lang="cs-CZ" dirty="0" err="1" smtClean="0"/>
              <a:t>analysis</a:t>
            </a:r>
            <a:endParaRPr lang="cs-CZ" dirty="0" smtClean="0"/>
          </a:p>
          <a:p>
            <a:r>
              <a:rPr lang="cs-CZ" dirty="0" err="1" smtClean="0"/>
              <a:t>Perhaps</a:t>
            </a:r>
            <a:r>
              <a:rPr lang="cs-CZ" dirty="0" smtClean="0"/>
              <a:t> more </a:t>
            </a:r>
            <a:r>
              <a:rPr lang="cs-CZ" dirty="0" err="1" smtClean="0"/>
              <a:t>suitable</a:t>
            </a:r>
            <a:r>
              <a:rPr lang="cs-CZ" dirty="0" smtClean="0"/>
              <a:t> </a:t>
            </a:r>
            <a:r>
              <a:rPr lang="cs-CZ" dirty="0" err="1" smtClean="0"/>
              <a:t>for</a:t>
            </a:r>
            <a:r>
              <a:rPr lang="cs-CZ" dirty="0" smtClean="0"/>
              <a:t> </a:t>
            </a:r>
            <a:r>
              <a:rPr lang="cs-CZ" dirty="0" err="1" smtClean="0"/>
              <a:t>analysing</a:t>
            </a:r>
            <a:r>
              <a:rPr lang="cs-CZ" dirty="0" smtClean="0"/>
              <a:t> </a:t>
            </a:r>
            <a:r>
              <a:rPr lang="cs-CZ" dirty="0" err="1" smtClean="0"/>
              <a:t>specific</a:t>
            </a:r>
            <a:r>
              <a:rPr lang="cs-CZ" dirty="0" smtClean="0"/>
              <a:t> </a:t>
            </a:r>
            <a:r>
              <a:rPr lang="cs-CZ" dirty="0" err="1" smtClean="0"/>
              <a:t>populist</a:t>
            </a:r>
            <a:r>
              <a:rPr lang="cs-CZ" dirty="0" smtClean="0"/>
              <a:t> </a:t>
            </a:r>
            <a:r>
              <a:rPr lang="cs-CZ" dirty="0" err="1" smtClean="0"/>
              <a:t>policies</a:t>
            </a:r>
            <a:r>
              <a:rPr lang="cs-CZ" dirty="0" smtClean="0"/>
              <a:t> (</a:t>
            </a:r>
            <a:r>
              <a:rPr lang="cs-CZ" dirty="0" err="1" smtClean="0"/>
              <a:t>without</a:t>
            </a:r>
            <a:r>
              <a:rPr lang="cs-CZ" dirty="0" smtClean="0"/>
              <a:t> prior </a:t>
            </a:r>
            <a:r>
              <a:rPr lang="cs-CZ" dirty="0" err="1" smtClean="0"/>
              <a:t>conceptual</a:t>
            </a:r>
            <a:r>
              <a:rPr lang="cs-CZ" dirty="0" smtClean="0"/>
              <a:t> </a:t>
            </a:r>
            <a:r>
              <a:rPr lang="cs-CZ" dirty="0" err="1" smtClean="0"/>
              <a:t>direction</a:t>
            </a:r>
            <a:r>
              <a:rPr lang="cs-CZ" dirty="0" smtClean="0"/>
              <a:t>)</a:t>
            </a:r>
          </a:p>
          <a:p>
            <a:endParaRPr lang="cs-CZ" dirty="0"/>
          </a:p>
        </p:txBody>
      </p:sp>
    </p:spTree>
    <p:extLst>
      <p:ext uri="{BB962C8B-B14F-4D97-AF65-F5344CB8AC3E}">
        <p14:creationId xmlns:p14="http://schemas.microsoft.com/office/powerpoint/2010/main" val="345937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Directed</a:t>
            </a:r>
            <a:r>
              <a:rPr lang="cs-CZ" dirty="0" smtClean="0"/>
              <a:t> </a:t>
            </a:r>
            <a:r>
              <a:rPr lang="cs-CZ" dirty="0" err="1" smtClean="0"/>
              <a:t>content</a:t>
            </a:r>
            <a:r>
              <a:rPr lang="cs-CZ" dirty="0" smtClean="0"/>
              <a:t> </a:t>
            </a:r>
            <a:r>
              <a:rPr lang="cs-CZ" dirty="0" err="1" smtClean="0"/>
              <a:t>analysis</a:t>
            </a:r>
            <a:endParaRPr lang="cs-CZ" dirty="0"/>
          </a:p>
        </p:txBody>
      </p:sp>
      <p:sp>
        <p:nvSpPr>
          <p:cNvPr id="3" name="Zástupný symbol pro obsah 2"/>
          <p:cNvSpPr>
            <a:spLocks noGrp="1"/>
          </p:cNvSpPr>
          <p:nvPr>
            <p:ph idx="1"/>
          </p:nvPr>
        </p:nvSpPr>
        <p:spPr/>
        <p:txBody>
          <a:bodyPr/>
          <a:lstStyle/>
          <a:p>
            <a:r>
              <a:rPr lang="cs-CZ" dirty="0" smtClean="0"/>
              <a:t>V</a:t>
            </a:r>
            <a:r>
              <a:rPr lang="en-US" dirty="0" err="1" smtClean="0"/>
              <a:t>alidate</a:t>
            </a:r>
            <a:r>
              <a:rPr lang="en-US" dirty="0" smtClean="0"/>
              <a:t> </a:t>
            </a:r>
            <a:r>
              <a:rPr lang="en-US" dirty="0"/>
              <a:t>or extend conceptually a theoretical framework or </a:t>
            </a:r>
            <a:r>
              <a:rPr lang="en-US" dirty="0" smtClean="0"/>
              <a:t>theory</a:t>
            </a:r>
            <a:endParaRPr lang="cs-CZ" dirty="0" smtClean="0"/>
          </a:p>
          <a:p>
            <a:r>
              <a:rPr lang="cs-CZ" dirty="0" err="1" smtClean="0"/>
              <a:t>Existing</a:t>
            </a:r>
            <a:r>
              <a:rPr lang="cs-CZ" dirty="0" smtClean="0"/>
              <a:t> </a:t>
            </a:r>
            <a:r>
              <a:rPr lang="cs-CZ" dirty="0" err="1" smtClean="0"/>
              <a:t>concepts</a:t>
            </a:r>
            <a:r>
              <a:rPr lang="cs-CZ" dirty="0" smtClean="0"/>
              <a:t> </a:t>
            </a:r>
            <a:r>
              <a:rPr lang="cs-CZ" dirty="0" err="1" smtClean="0"/>
              <a:t>can</a:t>
            </a:r>
            <a:r>
              <a:rPr lang="cs-CZ" dirty="0" smtClean="0"/>
              <a:t> </a:t>
            </a:r>
            <a:r>
              <a:rPr lang="cs-CZ" dirty="0" err="1" smtClean="0"/>
              <a:t>be</a:t>
            </a:r>
            <a:r>
              <a:rPr lang="cs-CZ" dirty="0" smtClean="0"/>
              <a:t> </a:t>
            </a:r>
            <a:r>
              <a:rPr lang="cs-CZ" dirty="0" err="1" smtClean="0"/>
              <a:t>used</a:t>
            </a:r>
            <a:r>
              <a:rPr lang="cs-CZ" dirty="0" smtClean="0"/>
              <a:t> </a:t>
            </a:r>
            <a:r>
              <a:rPr lang="cs-CZ" dirty="0" err="1" smtClean="0"/>
              <a:t>for</a:t>
            </a:r>
            <a:r>
              <a:rPr lang="cs-CZ" dirty="0" smtClean="0"/>
              <a:t> </a:t>
            </a:r>
            <a:r>
              <a:rPr lang="cs-CZ" dirty="0" err="1" smtClean="0"/>
              <a:t>analysis</a:t>
            </a:r>
            <a:r>
              <a:rPr lang="cs-CZ" dirty="0" smtClean="0"/>
              <a:t> </a:t>
            </a:r>
            <a:r>
              <a:rPr lang="cs-CZ" dirty="0" err="1" smtClean="0"/>
              <a:t>specification</a:t>
            </a:r>
            <a:r>
              <a:rPr lang="cs-CZ" dirty="0" smtClean="0"/>
              <a:t> (</a:t>
            </a:r>
            <a:r>
              <a:rPr lang="cs-CZ" dirty="0" err="1" smtClean="0"/>
              <a:t>e.g</a:t>
            </a:r>
            <a:r>
              <a:rPr lang="cs-CZ" dirty="0" smtClean="0"/>
              <a:t>. </a:t>
            </a:r>
            <a:r>
              <a:rPr lang="cs-CZ" dirty="0" err="1" smtClean="0"/>
              <a:t>initial</a:t>
            </a:r>
            <a:r>
              <a:rPr lang="cs-CZ" dirty="0" smtClean="0"/>
              <a:t> </a:t>
            </a:r>
            <a:r>
              <a:rPr lang="cs-CZ" dirty="0" err="1" smtClean="0"/>
              <a:t>coding</a:t>
            </a:r>
            <a:r>
              <a:rPr lang="cs-CZ" dirty="0" smtClean="0"/>
              <a:t> </a:t>
            </a:r>
            <a:r>
              <a:rPr lang="cs-CZ" dirty="0" err="1" smtClean="0"/>
              <a:t>scheme</a:t>
            </a:r>
            <a:r>
              <a:rPr lang="cs-CZ" dirty="0" smtClean="0"/>
              <a:t>)</a:t>
            </a:r>
          </a:p>
          <a:p>
            <a:r>
              <a:rPr lang="cs-CZ" dirty="0" err="1" smtClean="0"/>
              <a:t>What</a:t>
            </a:r>
            <a:r>
              <a:rPr lang="cs-CZ" dirty="0" smtClean="0"/>
              <a:t> </a:t>
            </a:r>
            <a:r>
              <a:rPr lang="cs-CZ" dirty="0" err="1" smtClean="0"/>
              <a:t>is</a:t>
            </a:r>
            <a:r>
              <a:rPr lang="cs-CZ" dirty="0" smtClean="0"/>
              <a:t> </a:t>
            </a:r>
            <a:r>
              <a:rPr lang="cs-CZ" dirty="0" err="1" smtClean="0"/>
              <a:t>the</a:t>
            </a:r>
            <a:r>
              <a:rPr lang="cs-CZ" dirty="0" smtClean="0"/>
              <a:t> </a:t>
            </a:r>
            <a:r>
              <a:rPr lang="cs-CZ" dirty="0" err="1" smtClean="0"/>
              <a:t>meaning</a:t>
            </a:r>
            <a:r>
              <a:rPr lang="cs-CZ" dirty="0" smtClean="0"/>
              <a:t> </a:t>
            </a:r>
            <a:r>
              <a:rPr lang="cs-CZ" dirty="0" err="1" smtClean="0"/>
              <a:t>of</a:t>
            </a:r>
            <a:r>
              <a:rPr lang="cs-CZ" dirty="0" smtClean="0"/>
              <a:t> </a:t>
            </a:r>
            <a:r>
              <a:rPr lang="cs-CZ" dirty="0" err="1" smtClean="0"/>
              <a:t>the</a:t>
            </a:r>
            <a:r>
              <a:rPr lang="cs-CZ" dirty="0" smtClean="0"/>
              <a:t> „</a:t>
            </a:r>
            <a:r>
              <a:rPr lang="cs-CZ" dirty="0" err="1" smtClean="0"/>
              <a:t>people</a:t>
            </a:r>
            <a:r>
              <a:rPr lang="cs-CZ" dirty="0" smtClean="0"/>
              <a:t>“, „</a:t>
            </a:r>
            <a:r>
              <a:rPr lang="cs-CZ" dirty="0" err="1" smtClean="0"/>
              <a:t>the</a:t>
            </a:r>
            <a:r>
              <a:rPr lang="cs-CZ" dirty="0" smtClean="0"/>
              <a:t> </a:t>
            </a:r>
            <a:r>
              <a:rPr lang="cs-CZ" dirty="0" err="1" smtClean="0"/>
              <a:t>elites</a:t>
            </a:r>
            <a:r>
              <a:rPr lang="cs-CZ" dirty="0" smtClean="0"/>
              <a:t>“, and „</a:t>
            </a:r>
            <a:r>
              <a:rPr lang="cs-CZ" dirty="0" err="1" smtClean="0"/>
              <a:t>the</a:t>
            </a:r>
            <a:r>
              <a:rPr lang="cs-CZ" dirty="0" smtClean="0"/>
              <a:t> </a:t>
            </a:r>
            <a:r>
              <a:rPr lang="cs-CZ" dirty="0" err="1" smtClean="0"/>
              <a:t>restoration</a:t>
            </a:r>
            <a:r>
              <a:rPr lang="cs-CZ" dirty="0" smtClean="0"/>
              <a:t> </a:t>
            </a:r>
            <a:r>
              <a:rPr lang="cs-CZ" dirty="0" err="1" smtClean="0"/>
              <a:t>of</a:t>
            </a:r>
            <a:r>
              <a:rPr lang="cs-CZ" dirty="0" smtClean="0"/>
              <a:t> </a:t>
            </a:r>
            <a:r>
              <a:rPr lang="cs-CZ" dirty="0" err="1" smtClean="0"/>
              <a:t>people</a:t>
            </a:r>
            <a:r>
              <a:rPr lang="en-US" dirty="0" smtClean="0"/>
              <a:t>`s sovereignty</a:t>
            </a:r>
            <a:r>
              <a:rPr lang="cs-CZ" dirty="0" smtClean="0"/>
              <a:t>“ in </a:t>
            </a:r>
            <a:r>
              <a:rPr lang="cs-CZ" dirty="0" err="1" smtClean="0"/>
              <a:t>the</a:t>
            </a:r>
            <a:r>
              <a:rPr lang="cs-CZ" dirty="0" smtClean="0"/>
              <a:t> </a:t>
            </a:r>
            <a:r>
              <a:rPr lang="cs-CZ" dirty="0" err="1" smtClean="0"/>
              <a:t>communication</a:t>
            </a:r>
            <a:r>
              <a:rPr lang="cs-CZ" dirty="0" smtClean="0"/>
              <a:t> </a:t>
            </a:r>
            <a:r>
              <a:rPr lang="cs-CZ" dirty="0" err="1" smtClean="0"/>
              <a:t>of</a:t>
            </a:r>
            <a:r>
              <a:rPr lang="cs-CZ" dirty="0" smtClean="0"/>
              <a:t> </a:t>
            </a:r>
            <a:r>
              <a:rPr lang="cs-CZ" dirty="0" err="1" smtClean="0"/>
              <a:t>an</a:t>
            </a:r>
            <a:r>
              <a:rPr lang="cs-CZ" dirty="0" smtClean="0"/>
              <a:t> </a:t>
            </a:r>
            <a:r>
              <a:rPr lang="cs-CZ" dirty="0" err="1" smtClean="0"/>
              <a:t>populist</a:t>
            </a:r>
            <a:r>
              <a:rPr lang="cs-CZ" dirty="0" smtClean="0"/>
              <a:t> </a:t>
            </a:r>
            <a:r>
              <a:rPr lang="cs-CZ" dirty="0" err="1" smtClean="0"/>
              <a:t>actor</a:t>
            </a:r>
            <a:r>
              <a:rPr lang="cs-CZ" dirty="0" smtClean="0"/>
              <a:t>? – not </a:t>
            </a:r>
            <a:r>
              <a:rPr lang="cs-CZ" dirty="0" err="1" smtClean="0"/>
              <a:t>looking</a:t>
            </a:r>
            <a:r>
              <a:rPr lang="cs-CZ" dirty="0" smtClean="0"/>
              <a:t> </a:t>
            </a:r>
            <a:r>
              <a:rPr lang="cs-CZ" dirty="0" err="1" smtClean="0"/>
              <a:t>for</a:t>
            </a:r>
            <a:r>
              <a:rPr lang="cs-CZ" dirty="0" smtClean="0"/>
              <a:t> </a:t>
            </a:r>
            <a:r>
              <a:rPr lang="cs-CZ" dirty="0" err="1" smtClean="0"/>
              <a:t>specific</a:t>
            </a:r>
            <a:r>
              <a:rPr lang="cs-CZ" dirty="0" smtClean="0"/>
              <a:t> </a:t>
            </a:r>
            <a:r>
              <a:rPr lang="cs-CZ" dirty="0" err="1" smtClean="0"/>
              <a:t>words</a:t>
            </a:r>
            <a:r>
              <a:rPr lang="cs-CZ" dirty="0" smtClean="0"/>
              <a:t> but </a:t>
            </a:r>
            <a:r>
              <a:rPr lang="cs-CZ" dirty="0" err="1" smtClean="0"/>
              <a:t>rather</a:t>
            </a:r>
            <a:r>
              <a:rPr lang="cs-CZ" dirty="0" smtClean="0"/>
              <a:t> </a:t>
            </a:r>
            <a:r>
              <a:rPr lang="cs-CZ" dirty="0" err="1" smtClean="0"/>
              <a:t>concepts</a:t>
            </a:r>
            <a:r>
              <a:rPr lang="cs-CZ" dirty="0" smtClean="0"/>
              <a:t>/</a:t>
            </a:r>
            <a:r>
              <a:rPr lang="cs-CZ" dirty="0" err="1" smtClean="0"/>
              <a:t>categories</a:t>
            </a:r>
            <a:endParaRPr lang="cs-CZ" dirty="0" smtClean="0"/>
          </a:p>
          <a:p>
            <a:r>
              <a:rPr lang="cs-CZ" dirty="0" err="1" smtClean="0"/>
              <a:t>Used</a:t>
            </a:r>
            <a:r>
              <a:rPr lang="cs-CZ" dirty="0" smtClean="0"/>
              <a:t> </a:t>
            </a:r>
            <a:r>
              <a:rPr lang="cs-CZ" dirty="0" err="1" smtClean="0"/>
              <a:t>for</a:t>
            </a:r>
            <a:r>
              <a:rPr lang="cs-CZ" dirty="0" smtClean="0"/>
              <a:t> support </a:t>
            </a:r>
            <a:r>
              <a:rPr lang="cs-CZ" dirty="0" err="1" smtClean="0"/>
              <a:t>or</a:t>
            </a:r>
            <a:r>
              <a:rPr lang="cs-CZ" dirty="0" smtClean="0"/>
              <a:t> </a:t>
            </a:r>
            <a:r>
              <a:rPr lang="cs-CZ" dirty="0" err="1" smtClean="0"/>
              <a:t>extension</a:t>
            </a:r>
            <a:r>
              <a:rPr lang="cs-CZ" dirty="0" smtClean="0"/>
              <a:t> </a:t>
            </a:r>
            <a:r>
              <a:rPr lang="cs-CZ" dirty="0" err="1" smtClean="0"/>
              <a:t>of</a:t>
            </a:r>
            <a:r>
              <a:rPr lang="cs-CZ" dirty="0" smtClean="0"/>
              <a:t> </a:t>
            </a:r>
            <a:r>
              <a:rPr lang="cs-CZ" dirty="0" err="1" smtClean="0"/>
              <a:t>an</a:t>
            </a:r>
            <a:r>
              <a:rPr lang="cs-CZ" dirty="0" smtClean="0"/>
              <a:t> </a:t>
            </a:r>
            <a:r>
              <a:rPr lang="cs-CZ" dirty="0" err="1" smtClean="0"/>
              <a:t>existing</a:t>
            </a:r>
            <a:r>
              <a:rPr lang="cs-CZ" dirty="0" smtClean="0"/>
              <a:t> </a:t>
            </a:r>
            <a:r>
              <a:rPr lang="cs-CZ" dirty="0" err="1" smtClean="0"/>
              <a:t>theory</a:t>
            </a:r>
            <a:endParaRPr lang="cs-CZ" dirty="0" smtClean="0"/>
          </a:p>
          <a:p>
            <a:endParaRPr lang="cs-CZ" dirty="0"/>
          </a:p>
        </p:txBody>
      </p:sp>
    </p:spTree>
    <p:extLst>
      <p:ext uri="{BB962C8B-B14F-4D97-AF65-F5344CB8AC3E}">
        <p14:creationId xmlns:p14="http://schemas.microsoft.com/office/powerpoint/2010/main" val="1535705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Summative</a:t>
            </a:r>
            <a:r>
              <a:rPr lang="cs-CZ" dirty="0" smtClean="0"/>
              <a:t> </a:t>
            </a:r>
            <a:r>
              <a:rPr lang="cs-CZ" dirty="0" err="1" smtClean="0"/>
              <a:t>content</a:t>
            </a:r>
            <a:r>
              <a:rPr lang="cs-CZ" dirty="0" smtClean="0"/>
              <a:t> </a:t>
            </a:r>
            <a:r>
              <a:rPr lang="cs-CZ" dirty="0" err="1" smtClean="0"/>
              <a:t>analysis</a:t>
            </a:r>
            <a:endParaRPr lang="cs-CZ" dirty="0"/>
          </a:p>
        </p:txBody>
      </p:sp>
      <p:sp>
        <p:nvSpPr>
          <p:cNvPr id="3" name="Zástupný symbol pro obsah 2"/>
          <p:cNvSpPr>
            <a:spLocks noGrp="1"/>
          </p:cNvSpPr>
          <p:nvPr>
            <p:ph idx="1"/>
          </p:nvPr>
        </p:nvSpPr>
        <p:spPr/>
        <p:txBody>
          <a:bodyPr/>
          <a:lstStyle/>
          <a:p>
            <a:r>
              <a:rPr lang="cs-CZ" dirty="0" err="1" smtClean="0"/>
              <a:t>Starts</a:t>
            </a:r>
            <a:r>
              <a:rPr lang="cs-CZ" dirty="0" smtClean="0"/>
              <a:t> </a:t>
            </a:r>
            <a:r>
              <a:rPr lang="cs-CZ" dirty="0" err="1" smtClean="0"/>
              <a:t>with</a:t>
            </a:r>
            <a:r>
              <a:rPr lang="cs-CZ" dirty="0" smtClean="0"/>
              <a:t> a </a:t>
            </a:r>
            <a:r>
              <a:rPr lang="cs-CZ" dirty="0" err="1" smtClean="0"/>
              <a:t>concept</a:t>
            </a:r>
            <a:r>
              <a:rPr lang="cs-CZ" dirty="0" smtClean="0"/>
              <a:t> and </a:t>
            </a:r>
            <a:r>
              <a:rPr lang="cs-CZ" dirty="0" err="1" smtClean="0"/>
              <a:t>categories</a:t>
            </a:r>
            <a:endParaRPr lang="cs-CZ" dirty="0" smtClean="0"/>
          </a:p>
          <a:p>
            <a:r>
              <a:rPr lang="cs-CZ" dirty="0" err="1" smtClean="0"/>
              <a:t>Finding</a:t>
            </a:r>
            <a:r>
              <a:rPr lang="cs-CZ" dirty="0" smtClean="0"/>
              <a:t> </a:t>
            </a:r>
            <a:r>
              <a:rPr lang="cs-CZ" dirty="0" err="1" smtClean="0"/>
              <a:t>words</a:t>
            </a:r>
            <a:r>
              <a:rPr lang="cs-CZ" dirty="0" smtClean="0"/>
              <a:t> </a:t>
            </a:r>
            <a:r>
              <a:rPr lang="cs-CZ" dirty="0" err="1" smtClean="0"/>
              <a:t>representing</a:t>
            </a:r>
            <a:r>
              <a:rPr lang="cs-CZ" dirty="0" smtClean="0"/>
              <a:t> </a:t>
            </a:r>
            <a:r>
              <a:rPr lang="cs-CZ" dirty="0" err="1" smtClean="0"/>
              <a:t>them</a:t>
            </a:r>
            <a:r>
              <a:rPr lang="cs-CZ" dirty="0" smtClean="0"/>
              <a:t> – </a:t>
            </a:r>
            <a:r>
              <a:rPr lang="cs-CZ" dirty="0" err="1" smtClean="0"/>
              <a:t>reminds</a:t>
            </a:r>
            <a:r>
              <a:rPr lang="cs-CZ" dirty="0" smtClean="0"/>
              <a:t> </a:t>
            </a:r>
            <a:r>
              <a:rPr lang="cs-CZ" dirty="0" err="1" smtClean="0"/>
              <a:t>of</a:t>
            </a:r>
            <a:r>
              <a:rPr lang="cs-CZ" dirty="0" smtClean="0"/>
              <a:t> </a:t>
            </a:r>
            <a:r>
              <a:rPr lang="cs-CZ" dirty="0" err="1" smtClean="0"/>
              <a:t>the</a:t>
            </a:r>
            <a:r>
              <a:rPr lang="cs-CZ" dirty="0" smtClean="0"/>
              <a:t> </a:t>
            </a:r>
            <a:r>
              <a:rPr lang="cs-CZ" dirty="0" err="1" smtClean="0"/>
              <a:t>quantitative</a:t>
            </a:r>
            <a:r>
              <a:rPr lang="cs-CZ" dirty="0" smtClean="0"/>
              <a:t> </a:t>
            </a:r>
            <a:r>
              <a:rPr lang="cs-CZ" dirty="0" err="1" smtClean="0"/>
              <a:t>dictionary</a:t>
            </a:r>
            <a:r>
              <a:rPr lang="cs-CZ" dirty="0" smtClean="0"/>
              <a:t> </a:t>
            </a:r>
            <a:r>
              <a:rPr lang="cs-CZ" dirty="0" err="1" smtClean="0"/>
              <a:t>approach</a:t>
            </a:r>
            <a:r>
              <a:rPr lang="cs-CZ" dirty="0" smtClean="0"/>
              <a:t> BUT</a:t>
            </a:r>
          </a:p>
          <a:p>
            <a:r>
              <a:rPr lang="cs-CZ" dirty="0" err="1" smtClean="0"/>
              <a:t>The</a:t>
            </a:r>
            <a:r>
              <a:rPr lang="cs-CZ" dirty="0" smtClean="0"/>
              <a:t> </a:t>
            </a:r>
            <a:r>
              <a:rPr lang="cs-CZ" dirty="0" err="1" smtClean="0"/>
              <a:t>aim</a:t>
            </a:r>
            <a:r>
              <a:rPr lang="cs-CZ" dirty="0" smtClean="0"/>
              <a:t> </a:t>
            </a:r>
            <a:r>
              <a:rPr lang="cs-CZ" dirty="0" err="1" smtClean="0"/>
              <a:t>is</a:t>
            </a:r>
            <a:r>
              <a:rPr lang="cs-CZ" dirty="0" smtClean="0"/>
              <a:t> to </a:t>
            </a:r>
            <a:r>
              <a:rPr lang="cs-CZ" dirty="0" err="1" smtClean="0"/>
              <a:t>explore</a:t>
            </a:r>
            <a:r>
              <a:rPr lang="cs-CZ" dirty="0" smtClean="0"/>
              <a:t> </a:t>
            </a:r>
            <a:r>
              <a:rPr lang="cs-CZ" dirty="0" err="1" smtClean="0"/>
              <a:t>the</a:t>
            </a:r>
            <a:r>
              <a:rPr lang="cs-CZ" dirty="0" smtClean="0"/>
              <a:t> </a:t>
            </a:r>
            <a:r>
              <a:rPr lang="cs-CZ" dirty="0" err="1" smtClean="0"/>
              <a:t>meaning</a:t>
            </a:r>
            <a:r>
              <a:rPr lang="cs-CZ" dirty="0" smtClean="0"/>
              <a:t> not to </a:t>
            </a:r>
            <a:r>
              <a:rPr lang="cs-CZ" dirty="0" err="1" smtClean="0"/>
              <a:t>count</a:t>
            </a:r>
            <a:r>
              <a:rPr lang="cs-CZ" dirty="0" smtClean="0"/>
              <a:t> </a:t>
            </a:r>
            <a:r>
              <a:rPr lang="cs-CZ" dirty="0" err="1" smtClean="0"/>
              <a:t>the</a:t>
            </a:r>
            <a:r>
              <a:rPr lang="cs-CZ" dirty="0" smtClean="0"/>
              <a:t> </a:t>
            </a:r>
            <a:r>
              <a:rPr lang="cs-CZ" dirty="0" err="1" smtClean="0"/>
              <a:t>words</a:t>
            </a:r>
            <a:endParaRPr lang="cs-CZ" dirty="0" smtClean="0"/>
          </a:p>
          <a:p>
            <a:r>
              <a:rPr lang="cs-CZ" dirty="0" err="1" smtClean="0"/>
              <a:t>Sometimes</a:t>
            </a:r>
            <a:r>
              <a:rPr lang="cs-CZ" dirty="0" smtClean="0"/>
              <a:t> </a:t>
            </a:r>
            <a:r>
              <a:rPr lang="cs-CZ" dirty="0" err="1" smtClean="0"/>
              <a:t>called</a:t>
            </a:r>
            <a:r>
              <a:rPr lang="cs-CZ" dirty="0" smtClean="0"/>
              <a:t> as </a:t>
            </a:r>
            <a:r>
              <a:rPr lang="cs-CZ" dirty="0" err="1" smtClean="0"/>
              <a:t>latent</a:t>
            </a:r>
            <a:r>
              <a:rPr lang="cs-CZ" dirty="0" smtClean="0"/>
              <a:t> </a:t>
            </a:r>
            <a:r>
              <a:rPr lang="cs-CZ" dirty="0" err="1" smtClean="0"/>
              <a:t>content</a:t>
            </a:r>
            <a:r>
              <a:rPr lang="cs-CZ" dirty="0" smtClean="0"/>
              <a:t> </a:t>
            </a:r>
            <a:r>
              <a:rPr lang="cs-CZ" dirty="0" err="1" smtClean="0"/>
              <a:t>analysis</a:t>
            </a:r>
            <a:r>
              <a:rPr lang="cs-CZ" dirty="0" smtClean="0"/>
              <a:t> – </a:t>
            </a:r>
            <a:r>
              <a:rPr lang="cs-CZ" dirty="0" err="1" smtClean="0"/>
              <a:t>interpretation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content</a:t>
            </a:r>
            <a:r>
              <a:rPr lang="cs-CZ" dirty="0" smtClean="0"/>
              <a:t> </a:t>
            </a:r>
          </a:p>
          <a:p>
            <a:endParaRPr lang="cs-CZ" dirty="0"/>
          </a:p>
        </p:txBody>
      </p:sp>
    </p:spTree>
    <p:extLst>
      <p:ext uri="{BB962C8B-B14F-4D97-AF65-F5344CB8AC3E}">
        <p14:creationId xmlns:p14="http://schemas.microsoft.com/office/powerpoint/2010/main" val="1638812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77109" y="661851"/>
            <a:ext cx="12037782" cy="5050972"/>
          </a:xfrm>
          <a:prstGeom prst="rect">
            <a:avLst/>
          </a:prstGeom>
        </p:spPr>
      </p:pic>
    </p:spTree>
    <p:extLst>
      <p:ext uri="{BB962C8B-B14F-4D97-AF65-F5344CB8AC3E}">
        <p14:creationId xmlns:p14="http://schemas.microsoft.com/office/powerpoint/2010/main" val="413658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Technocratic</a:t>
            </a:r>
            <a:r>
              <a:rPr lang="cs-CZ" dirty="0" smtClean="0"/>
              <a:t> </a:t>
            </a:r>
            <a:r>
              <a:rPr lang="cs-CZ" dirty="0" err="1" smtClean="0"/>
              <a:t>populism</a:t>
            </a:r>
            <a:r>
              <a:rPr lang="cs-CZ" dirty="0" smtClean="0"/>
              <a:t> </a:t>
            </a:r>
            <a:r>
              <a:rPr lang="cs-CZ" dirty="0" err="1" smtClean="0"/>
              <a:t>of</a:t>
            </a:r>
            <a:r>
              <a:rPr lang="cs-CZ" dirty="0" smtClean="0"/>
              <a:t> ANO (Havlík 2019)</a:t>
            </a:r>
            <a:endParaRPr lang="cs-CZ" dirty="0"/>
          </a:p>
        </p:txBody>
      </p:sp>
      <p:sp>
        <p:nvSpPr>
          <p:cNvPr id="3" name="Zástupný symbol pro obsah 2"/>
          <p:cNvSpPr>
            <a:spLocks noGrp="1"/>
          </p:cNvSpPr>
          <p:nvPr>
            <p:ph idx="1"/>
          </p:nvPr>
        </p:nvSpPr>
        <p:spPr/>
        <p:txBody>
          <a:bodyPr/>
          <a:lstStyle/>
          <a:p>
            <a:endParaRPr lang="cs-CZ" dirty="0" smtClean="0"/>
          </a:p>
          <a:p>
            <a:endParaRPr lang="cs-CZ" dirty="0"/>
          </a:p>
          <a:p>
            <a:r>
              <a:rPr lang="en-US" dirty="0"/>
              <a:t>Havlík, V. (2019). Technocratic Populism and Political Illiberalism in Central Europe. </a:t>
            </a:r>
            <a:r>
              <a:rPr lang="en-US" i="1" dirty="0"/>
              <a:t>Problems of Post-Communism</a:t>
            </a:r>
            <a:r>
              <a:rPr lang="en-US" dirty="0"/>
              <a:t>, </a:t>
            </a:r>
            <a:r>
              <a:rPr lang="en-US" i="1" dirty="0"/>
              <a:t>66</a:t>
            </a:r>
            <a:r>
              <a:rPr lang="en-US" dirty="0"/>
              <a:t>(6), s. 369-384. https://dx.doi.org/10.1080/10758216.2019.1580590</a:t>
            </a:r>
            <a:endParaRPr lang="cs-CZ" dirty="0"/>
          </a:p>
        </p:txBody>
      </p:sp>
    </p:spTree>
    <p:extLst>
      <p:ext uri="{BB962C8B-B14F-4D97-AF65-F5344CB8AC3E}">
        <p14:creationId xmlns:p14="http://schemas.microsoft.com/office/powerpoint/2010/main" val="145811015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1360</Words>
  <Application>Microsoft Office PowerPoint</Application>
  <PresentationFormat>Širokoúhlá obrazovka</PresentationFormat>
  <Paragraphs>152</Paragraphs>
  <Slides>22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22</vt:i4>
      </vt:variant>
    </vt:vector>
  </HeadingPairs>
  <TitlesOfParts>
    <vt:vector size="28" baseType="lpstr">
      <vt:lpstr>Arial</vt:lpstr>
      <vt:lpstr>Calibri</vt:lpstr>
      <vt:lpstr>Calibri Light</vt:lpstr>
      <vt:lpstr>Garamond</vt:lpstr>
      <vt:lpstr>Times New Roman</vt:lpstr>
      <vt:lpstr>Motiv Office</vt:lpstr>
      <vt:lpstr>Qualitative content analysis/discourse analysis</vt:lpstr>
      <vt:lpstr>Outline</vt:lpstr>
      <vt:lpstr>Qualitative content analysis – the logic</vt:lpstr>
      <vt:lpstr>Variants of qualitative content analysis</vt:lpstr>
      <vt:lpstr>Conventional content analysis</vt:lpstr>
      <vt:lpstr>Directed content analysis</vt:lpstr>
      <vt:lpstr>Summative content analysis</vt:lpstr>
      <vt:lpstr>Prezentace aplikace PowerPoint</vt:lpstr>
      <vt:lpstr>Technocratic populism of ANO (Havlík 2019)</vt:lpstr>
      <vt:lpstr>Prezentace aplikace PowerPoint</vt:lpstr>
      <vt:lpstr>Prezentace aplikace PowerPoint</vt:lpstr>
      <vt:lpstr>Prezentace aplikace PowerPoint</vt:lpstr>
      <vt:lpstr>Populism and democracy</vt:lpstr>
      <vt:lpstr>Data and analysis</vt:lpstr>
      <vt:lpstr>Technocratic populism of ANO</vt:lpstr>
      <vt:lpstr>Technocratic populism of ANO</vt:lpstr>
      <vt:lpstr>Technocratic populism and illiberalism</vt:lpstr>
      <vt:lpstr>Conclusion</vt:lpstr>
      <vt:lpstr>Discourse analysis</vt:lpstr>
      <vt:lpstr>De Cleen, Stavrakakis</vt:lpstr>
      <vt:lpstr>Prezentace aplikace PowerPoint</vt:lpstr>
      <vt:lpstr>Conclusion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content analysis</dc:title>
  <dc:creator>Vlastimil Havlík</dc:creator>
  <cp:lastModifiedBy>Vlastimil Havlík</cp:lastModifiedBy>
  <cp:revision>19</cp:revision>
  <dcterms:created xsi:type="dcterms:W3CDTF">2021-03-30T07:32:14Z</dcterms:created>
  <dcterms:modified xsi:type="dcterms:W3CDTF">2021-03-31T08:04:03Z</dcterms:modified>
</cp:coreProperties>
</file>