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345" r:id="rId3"/>
    <p:sldId id="348" r:id="rId4"/>
    <p:sldId id="347" r:id="rId5"/>
    <p:sldId id="346" r:id="rId6"/>
    <p:sldId id="322" r:id="rId7"/>
    <p:sldId id="258" r:id="rId8"/>
    <p:sldId id="261" r:id="rId9"/>
    <p:sldId id="262" r:id="rId10"/>
    <p:sldId id="329" r:id="rId11"/>
    <p:sldId id="263" r:id="rId12"/>
    <p:sldId id="331" r:id="rId13"/>
    <p:sldId id="359" r:id="rId14"/>
    <p:sldId id="349" r:id="rId15"/>
    <p:sldId id="354" r:id="rId16"/>
    <p:sldId id="355" r:id="rId17"/>
    <p:sldId id="343" r:id="rId18"/>
    <p:sldId id="344" r:id="rId19"/>
    <p:sldId id="350" r:id="rId20"/>
    <p:sldId id="351" r:id="rId21"/>
    <p:sldId id="352" r:id="rId22"/>
    <p:sldId id="356" r:id="rId23"/>
    <p:sldId id="357" r:id="rId24"/>
    <p:sldId id="35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er.szabo\Documents\egyeb\lesni%20ucty%20-%20stredovek\choustnik_1447_underwood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er.szabo\Documents\egyeb\lesni%20ucty%20-%20stredovek\choustnik_1447_vystavky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22486146463519E-2"/>
          <c:y val="2.7370477298020963E-2"/>
          <c:w val="0.89808373485797255"/>
          <c:h val="0.899021473109260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'All sorted by wood'!$D$1</c:f>
              <c:strCache>
                <c:ptCount val="1"/>
                <c:pt idx="0">
                  <c:v>price per funiculus in gr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val>
            <c:numRef>
              <c:f>'All sorted by wood'!$D$2:$D$527</c:f>
              <c:numCache>
                <c:formatCode>0.00</c:formatCode>
                <c:ptCount val="526"/>
                <c:pt idx="0">
                  <c:v>0.66666666666666663</c:v>
                </c:pt>
                <c:pt idx="1">
                  <c:v>1</c:v>
                </c:pt>
                <c:pt idx="2">
                  <c:v>1.42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1.5</c:v>
                </c:pt>
                <c:pt idx="7">
                  <c:v>1.5</c:v>
                </c:pt>
                <c:pt idx="8">
                  <c:v>1.5</c:v>
                </c:pt>
                <c:pt idx="9">
                  <c:v>1.5</c:v>
                </c:pt>
                <c:pt idx="10">
                  <c:v>1.6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4">
                  <c:v>2</c:v>
                </c:pt>
                <c:pt idx="55">
                  <c:v>2</c:v>
                </c:pt>
                <c:pt idx="56">
                  <c:v>2</c:v>
                </c:pt>
                <c:pt idx="57">
                  <c:v>2</c:v>
                </c:pt>
                <c:pt idx="58">
                  <c:v>2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  <c:pt idx="65">
                  <c:v>2</c:v>
                </c:pt>
                <c:pt idx="66">
                  <c:v>2</c:v>
                </c:pt>
                <c:pt idx="67">
                  <c:v>2</c:v>
                </c:pt>
                <c:pt idx="68">
                  <c:v>2</c:v>
                </c:pt>
                <c:pt idx="69">
                  <c:v>2</c:v>
                </c:pt>
                <c:pt idx="70">
                  <c:v>2</c:v>
                </c:pt>
                <c:pt idx="71">
                  <c:v>2</c:v>
                </c:pt>
                <c:pt idx="72">
                  <c:v>2</c:v>
                </c:pt>
                <c:pt idx="73">
                  <c:v>2</c:v>
                </c:pt>
                <c:pt idx="74">
                  <c:v>2</c:v>
                </c:pt>
                <c:pt idx="75">
                  <c:v>2</c:v>
                </c:pt>
                <c:pt idx="76">
                  <c:v>2.2799999999999998</c:v>
                </c:pt>
                <c:pt idx="77">
                  <c:v>2.2857142857142856</c:v>
                </c:pt>
                <c:pt idx="78">
                  <c:v>2.3333333333333335</c:v>
                </c:pt>
                <c:pt idx="79">
                  <c:v>2.3333333333333335</c:v>
                </c:pt>
                <c:pt idx="80">
                  <c:v>2.3333333333333335</c:v>
                </c:pt>
                <c:pt idx="81">
                  <c:v>2.4</c:v>
                </c:pt>
                <c:pt idx="82">
                  <c:v>2.4</c:v>
                </c:pt>
                <c:pt idx="83">
                  <c:v>2.4</c:v>
                </c:pt>
                <c:pt idx="84">
                  <c:v>2.4</c:v>
                </c:pt>
                <c:pt idx="85">
                  <c:v>2.42</c:v>
                </c:pt>
                <c:pt idx="86">
                  <c:v>2.4444444444444446</c:v>
                </c:pt>
                <c:pt idx="87">
                  <c:v>2.5</c:v>
                </c:pt>
                <c:pt idx="88">
                  <c:v>2.5</c:v>
                </c:pt>
                <c:pt idx="89">
                  <c:v>2.5</c:v>
                </c:pt>
                <c:pt idx="90">
                  <c:v>2.5</c:v>
                </c:pt>
                <c:pt idx="91">
                  <c:v>2.5</c:v>
                </c:pt>
                <c:pt idx="92">
                  <c:v>2.5</c:v>
                </c:pt>
                <c:pt idx="93">
                  <c:v>2.5</c:v>
                </c:pt>
                <c:pt idx="94">
                  <c:v>2.5</c:v>
                </c:pt>
                <c:pt idx="95">
                  <c:v>2.5</c:v>
                </c:pt>
                <c:pt idx="96">
                  <c:v>2.5</c:v>
                </c:pt>
                <c:pt idx="97">
                  <c:v>2.5</c:v>
                </c:pt>
                <c:pt idx="98">
                  <c:v>2.5</c:v>
                </c:pt>
                <c:pt idx="99">
                  <c:v>2.5</c:v>
                </c:pt>
                <c:pt idx="100">
                  <c:v>2.57</c:v>
                </c:pt>
                <c:pt idx="101">
                  <c:v>2.6666666666666665</c:v>
                </c:pt>
                <c:pt idx="102">
                  <c:v>2.6666666666666665</c:v>
                </c:pt>
                <c:pt idx="103">
                  <c:v>2.6666666666666665</c:v>
                </c:pt>
                <c:pt idx="104">
                  <c:v>2.6666666666666665</c:v>
                </c:pt>
                <c:pt idx="105">
                  <c:v>2.6666666666666665</c:v>
                </c:pt>
                <c:pt idx="106">
                  <c:v>2.6666666666666665</c:v>
                </c:pt>
                <c:pt idx="107">
                  <c:v>2.6666666666666665</c:v>
                </c:pt>
                <c:pt idx="108">
                  <c:v>2.6666666666666665</c:v>
                </c:pt>
                <c:pt idx="109">
                  <c:v>2.6666666666666665</c:v>
                </c:pt>
                <c:pt idx="110">
                  <c:v>2.6666666666666665</c:v>
                </c:pt>
                <c:pt idx="111">
                  <c:v>2.71</c:v>
                </c:pt>
                <c:pt idx="112">
                  <c:v>2.71</c:v>
                </c:pt>
                <c:pt idx="113">
                  <c:v>2.71</c:v>
                </c:pt>
                <c:pt idx="114">
                  <c:v>2.71</c:v>
                </c:pt>
                <c:pt idx="115">
                  <c:v>2.71</c:v>
                </c:pt>
                <c:pt idx="116">
                  <c:v>2.71</c:v>
                </c:pt>
                <c:pt idx="117">
                  <c:v>2.71</c:v>
                </c:pt>
                <c:pt idx="118">
                  <c:v>2.84</c:v>
                </c:pt>
                <c:pt idx="119">
                  <c:v>2.84</c:v>
                </c:pt>
                <c:pt idx="120">
                  <c:v>2.84</c:v>
                </c:pt>
                <c:pt idx="121">
                  <c:v>2.84</c:v>
                </c:pt>
                <c:pt idx="122">
                  <c:v>2.84</c:v>
                </c:pt>
                <c:pt idx="123">
                  <c:v>2.84</c:v>
                </c:pt>
                <c:pt idx="124">
                  <c:v>2.84</c:v>
                </c:pt>
                <c:pt idx="125">
                  <c:v>2.84</c:v>
                </c:pt>
                <c:pt idx="126">
                  <c:v>2.84</c:v>
                </c:pt>
                <c:pt idx="127">
                  <c:v>2.84</c:v>
                </c:pt>
                <c:pt idx="128">
                  <c:v>2.84</c:v>
                </c:pt>
                <c:pt idx="129">
                  <c:v>2.84</c:v>
                </c:pt>
                <c:pt idx="130">
                  <c:v>2.8571428571428572</c:v>
                </c:pt>
                <c:pt idx="131">
                  <c:v>2.8571428571428572</c:v>
                </c:pt>
                <c:pt idx="132">
                  <c:v>2.8571428571428572</c:v>
                </c:pt>
                <c:pt idx="133">
                  <c:v>3</c:v>
                </c:pt>
                <c:pt idx="134">
                  <c:v>3</c:v>
                </c:pt>
                <c:pt idx="135">
                  <c:v>3</c:v>
                </c:pt>
                <c:pt idx="136">
                  <c:v>3</c:v>
                </c:pt>
                <c:pt idx="137">
                  <c:v>3</c:v>
                </c:pt>
                <c:pt idx="138">
                  <c:v>3</c:v>
                </c:pt>
                <c:pt idx="139">
                  <c:v>3</c:v>
                </c:pt>
                <c:pt idx="140">
                  <c:v>3</c:v>
                </c:pt>
                <c:pt idx="141">
                  <c:v>3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3</c:v>
                </c:pt>
                <c:pt idx="148">
                  <c:v>3</c:v>
                </c:pt>
                <c:pt idx="149">
                  <c:v>3</c:v>
                </c:pt>
                <c:pt idx="150">
                  <c:v>3</c:v>
                </c:pt>
                <c:pt idx="151">
                  <c:v>3</c:v>
                </c:pt>
                <c:pt idx="152">
                  <c:v>3</c:v>
                </c:pt>
                <c:pt idx="153">
                  <c:v>3</c:v>
                </c:pt>
                <c:pt idx="154">
                  <c:v>3</c:v>
                </c:pt>
                <c:pt idx="155">
                  <c:v>3</c:v>
                </c:pt>
                <c:pt idx="156">
                  <c:v>3</c:v>
                </c:pt>
                <c:pt idx="157">
                  <c:v>3.14</c:v>
                </c:pt>
                <c:pt idx="158">
                  <c:v>3.2</c:v>
                </c:pt>
                <c:pt idx="159">
                  <c:v>3.28</c:v>
                </c:pt>
                <c:pt idx="160">
                  <c:v>3.28</c:v>
                </c:pt>
                <c:pt idx="161">
                  <c:v>3.4266666666666663</c:v>
                </c:pt>
                <c:pt idx="162">
                  <c:v>3.4285714285714284</c:v>
                </c:pt>
                <c:pt idx="163">
                  <c:v>3.5</c:v>
                </c:pt>
                <c:pt idx="164">
                  <c:v>3.5</c:v>
                </c:pt>
                <c:pt idx="165">
                  <c:v>3.5</c:v>
                </c:pt>
                <c:pt idx="166">
                  <c:v>3.5</c:v>
                </c:pt>
                <c:pt idx="167">
                  <c:v>3.5</c:v>
                </c:pt>
                <c:pt idx="168">
                  <c:v>3.5</c:v>
                </c:pt>
                <c:pt idx="169">
                  <c:v>3.5</c:v>
                </c:pt>
                <c:pt idx="170">
                  <c:v>3.5</c:v>
                </c:pt>
                <c:pt idx="171">
                  <c:v>3.5</c:v>
                </c:pt>
                <c:pt idx="172">
                  <c:v>3.5555555555555554</c:v>
                </c:pt>
                <c:pt idx="173">
                  <c:v>3.7</c:v>
                </c:pt>
                <c:pt idx="174">
                  <c:v>3.7</c:v>
                </c:pt>
                <c:pt idx="175">
                  <c:v>4</c:v>
                </c:pt>
                <c:pt idx="176">
                  <c:v>4</c:v>
                </c:pt>
                <c:pt idx="177">
                  <c:v>4</c:v>
                </c:pt>
                <c:pt idx="178">
                  <c:v>4</c:v>
                </c:pt>
                <c:pt idx="179">
                  <c:v>4</c:v>
                </c:pt>
                <c:pt idx="180">
                  <c:v>4</c:v>
                </c:pt>
                <c:pt idx="181">
                  <c:v>4</c:v>
                </c:pt>
                <c:pt idx="182">
                  <c:v>4</c:v>
                </c:pt>
                <c:pt idx="183">
                  <c:v>4</c:v>
                </c:pt>
                <c:pt idx="184">
                  <c:v>4</c:v>
                </c:pt>
                <c:pt idx="185">
                  <c:v>4</c:v>
                </c:pt>
                <c:pt idx="186">
                  <c:v>4</c:v>
                </c:pt>
                <c:pt idx="187">
                  <c:v>4</c:v>
                </c:pt>
                <c:pt idx="188">
                  <c:v>4</c:v>
                </c:pt>
                <c:pt idx="189">
                  <c:v>4</c:v>
                </c:pt>
                <c:pt idx="190">
                  <c:v>4</c:v>
                </c:pt>
                <c:pt idx="191">
                  <c:v>4</c:v>
                </c:pt>
                <c:pt idx="192">
                  <c:v>4</c:v>
                </c:pt>
                <c:pt idx="193">
                  <c:v>4</c:v>
                </c:pt>
                <c:pt idx="194">
                  <c:v>4</c:v>
                </c:pt>
                <c:pt idx="195">
                  <c:v>4</c:v>
                </c:pt>
                <c:pt idx="196">
                  <c:v>4</c:v>
                </c:pt>
                <c:pt idx="197">
                  <c:v>4</c:v>
                </c:pt>
                <c:pt idx="198">
                  <c:v>4</c:v>
                </c:pt>
                <c:pt idx="199">
                  <c:v>4</c:v>
                </c:pt>
                <c:pt idx="200">
                  <c:v>4</c:v>
                </c:pt>
                <c:pt idx="201">
                  <c:v>4</c:v>
                </c:pt>
                <c:pt idx="202">
                  <c:v>4</c:v>
                </c:pt>
                <c:pt idx="203">
                  <c:v>4</c:v>
                </c:pt>
                <c:pt idx="204">
                  <c:v>4</c:v>
                </c:pt>
                <c:pt idx="205">
                  <c:v>4.5</c:v>
                </c:pt>
                <c:pt idx="206">
                  <c:v>4.5</c:v>
                </c:pt>
                <c:pt idx="207">
                  <c:v>4.5</c:v>
                </c:pt>
                <c:pt idx="208">
                  <c:v>4.5</c:v>
                </c:pt>
                <c:pt idx="209">
                  <c:v>4.5</c:v>
                </c:pt>
                <c:pt idx="210">
                  <c:v>4.666666666666667</c:v>
                </c:pt>
                <c:pt idx="211">
                  <c:v>4.8888888888888893</c:v>
                </c:pt>
                <c:pt idx="212">
                  <c:v>5</c:v>
                </c:pt>
                <c:pt idx="213">
                  <c:v>5</c:v>
                </c:pt>
                <c:pt idx="214">
                  <c:v>5</c:v>
                </c:pt>
                <c:pt idx="215">
                  <c:v>5</c:v>
                </c:pt>
                <c:pt idx="216">
                  <c:v>5</c:v>
                </c:pt>
                <c:pt idx="217">
                  <c:v>5</c:v>
                </c:pt>
                <c:pt idx="218">
                  <c:v>5</c:v>
                </c:pt>
                <c:pt idx="219">
                  <c:v>5</c:v>
                </c:pt>
                <c:pt idx="220">
                  <c:v>5</c:v>
                </c:pt>
                <c:pt idx="221">
                  <c:v>5</c:v>
                </c:pt>
                <c:pt idx="222">
                  <c:v>5</c:v>
                </c:pt>
                <c:pt idx="223">
                  <c:v>5</c:v>
                </c:pt>
                <c:pt idx="224">
                  <c:v>5</c:v>
                </c:pt>
                <c:pt idx="225">
                  <c:v>5</c:v>
                </c:pt>
                <c:pt idx="226">
                  <c:v>5</c:v>
                </c:pt>
                <c:pt idx="227">
                  <c:v>5</c:v>
                </c:pt>
                <c:pt idx="228">
                  <c:v>5</c:v>
                </c:pt>
                <c:pt idx="229">
                  <c:v>5</c:v>
                </c:pt>
                <c:pt idx="230">
                  <c:v>5</c:v>
                </c:pt>
                <c:pt idx="231">
                  <c:v>5</c:v>
                </c:pt>
                <c:pt idx="232">
                  <c:v>5</c:v>
                </c:pt>
                <c:pt idx="233">
                  <c:v>5</c:v>
                </c:pt>
                <c:pt idx="234">
                  <c:v>5</c:v>
                </c:pt>
                <c:pt idx="235">
                  <c:v>5.333333333333333</c:v>
                </c:pt>
                <c:pt idx="236">
                  <c:v>5.333333333333333</c:v>
                </c:pt>
                <c:pt idx="237">
                  <c:v>5.42</c:v>
                </c:pt>
                <c:pt idx="238">
                  <c:v>5.5</c:v>
                </c:pt>
                <c:pt idx="239">
                  <c:v>5.5</c:v>
                </c:pt>
                <c:pt idx="240">
                  <c:v>5.5</c:v>
                </c:pt>
                <c:pt idx="241">
                  <c:v>5.5</c:v>
                </c:pt>
                <c:pt idx="242">
                  <c:v>5.5</c:v>
                </c:pt>
                <c:pt idx="243">
                  <c:v>5.5</c:v>
                </c:pt>
                <c:pt idx="244">
                  <c:v>5.5</c:v>
                </c:pt>
                <c:pt idx="245">
                  <c:v>5.5</c:v>
                </c:pt>
                <c:pt idx="246">
                  <c:v>5.6</c:v>
                </c:pt>
                <c:pt idx="247">
                  <c:v>5.6842105263157894</c:v>
                </c:pt>
                <c:pt idx="248">
                  <c:v>3.0935973670735968</c:v>
                </c:pt>
                <c:pt idx="249">
                  <c:v>6</c:v>
                </c:pt>
                <c:pt idx="250">
                  <c:v>6</c:v>
                </c:pt>
                <c:pt idx="251">
                  <c:v>6</c:v>
                </c:pt>
                <c:pt idx="252">
                  <c:v>6</c:v>
                </c:pt>
                <c:pt idx="253">
                  <c:v>6</c:v>
                </c:pt>
                <c:pt idx="254">
                  <c:v>6</c:v>
                </c:pt>
                <c:pt idx="255">
                  <c:v>6</c:v>
                </c:pt>
                <c:pt idx="256">
                  <c:v>6</c:v>
                </c:pt>
                <c:pt idx="257">
                  <c:v>6</c:v>
                </c:pt>
                <c:pt idx="258">
                  <c:v>6</c:v>
                </c:pt>
                <c:pt idx="259">
                  <c:v>6</c:v>
                </c:pt>
                <c:pt idx="260">
                  <c:v>6</c:v>
                </c:pt>
                <c:pt idx="261">
                  <c:v>6</c:v>
                </c:pt>
                <c:pt idx="262">
                  <c:v>6</c:v>
                </c:pt>
                <c:pt idx="263">
                  <c:v>6</c:v>
                </c:pt>
                <c:pt idx="264">
                  <c:v>6</c:v>
                </c:pt>
                <c:pt idx="265">
                  <c:v>6</c:v>
                </c:pt>
                <c:pt idx="266">
                  <c:v>6</c:v>
                </c:pt>
                <c:pt idx="267">
                  <c:v>6</c:v>
                </c:pt>
                <c:pt idx="268">
                  <c:v>6</c:v>
                </c:pt>
                <c:pt idx="269">
                  <c:v>6</c:v>
                </c:pt>
                <c:pt idx="270">
                  <c:v>6</c:v>
                </c:pt>
                <c:pt idx="271">
                  <c:v>6</c:v>
                </c:pt>
                <c:pt idx="272">
                  <c:v>6</c:v>
                </c:pt>
                <c:pt idx="273">
                  <c:v>6</c:v>
                </c:pt>
                <c:pt idx="274">
                  <c:v>6</c:v>
                </c:pt>
                <c:pt idx="275">
                  <c:v>6</c:v>
                </c:pt>
                <c:pt idx="276">
                  <c:v>6</c:v>
                </c:pt>
                <c:pt idx="277">
                  <c:v>6</c:v>
                </c:pt>
                <c:pt idx="278">
                  <c:v>6</c:v>
                </c:pt>
                <c:pt idx="279">
                  <c:v>6</c:v>
                </c:pt>
                <c:pt idx="280">
                  <c:v>6</c:v>
                </c:pt>
                <c:pt idx="281">
                  <c:v>6</c:v>
                </c:pt>
                <c:pt idx="282">
                  <c:v>6</c:v>
                </c:pt>
                <c:pt idx="283">
                  <c:v>6</c:v>
                </c:pt>
                <c:pt idx="284">
                  <c:v>6</c:v>
                </c:pt>
                <c:pt idx="285">
                  <c:v>6</c:v>
                </c:pt>
                <c:pt idx="286">
                  <c:v>6</c:v>
                </c:pt>
                <c:pt idx="287">
                  <c:v>6</c:v>
                </c:pt>
                <c:pt idx="288">
                  <c:v>6</c:v>
                </c:pt>
                <c:pt idx="289">
                  <c:v>6</c:v>
                </c:pt>
                <c:pt idx="290">
                  <c:v>6</c:v>
                </c:pt>
                <c:pt idx="291">
                  <c:v>6</c:v>
                </c:pt>
                <c:pt idx="292">
                  <c:v>6</c:v>
                </c:pt>
                <c:pt idx="293">
                  <c:v>6</c:v>
                </c:pt>
                <c:pt idx="294">
                  <c:v>6</c:v>
                </c:pt>
                <c:pt idx="295">
                  <c:v>6</c:v>
                </c:pt>
                <c:pt idx="296">
                  <c:v>6</c:v>
                </c:pt>
                <c:pt idx="297">
                  <c:v>6</c:v>
                </c:pt>
                <c:pt idx="298">
                  <c:v>6</c:v>
                </c:pt>
                <c:pt idx="299">
                  <c:v>6</c:v>
                </c:pt>
                <c:pt idx="300">
                  <c:v>6</c:v>
                </c:pt>
                <c:pt idx="301">
                  <c:v>6</c:v>
                </c:pt>
                <c:pt idx="302">
                  <c:v>6</c:v>
                </c:pt>
                <c:pt idx="303">
                  <c:v>6</c:v>
                </c:pt>
                <c:pt idx="304">
                  <c:v>6</c:v>
                </c:pt>
                <c:pt idx="305">
                  <c:v>6</c:v>
                </c:pt>
                <c:pt idx="306">
                  <c:v>6</c:v>
                </c:pt>
                <c:pt idx="307">
                  <c:v>6</c:v>
                </c:pt>
                <c:pt idx="308">
                  <c:v>6</c:v>
                </c:pt>
                <c:pt idx="309">
                  <c:v>6</c:v>
                </c:pt>
                <c:pt idx="310">
                  <c:v>3</c:v>
                </c:pt>
                <c:pt idx="311">
                  <c:v>6.2222222222222223</c:v>
                </c:pt>
                <c:pt idx="312">
                  <c:v>6.5</c:v>
                </c:pt>
                <c:pt idx="313">
                  <c:v>6.5</c:v>
                </c:pt>
                <c:pt idx="314">
                  <c:v>6.5</c:v>
                </c:pt>
                <c:pt idx="315">
                  <c:v>6.5</c:v>
                </c:pt>
                <c:pt idx="316">
                  <c:v>6.5</c:v>
                </c:pt>
                <c:pt idx="317">
                  <c:v>6.5</c:v>
                </c:pt>
                <c:pt idx="318">
                  <c:v>6.5</c:v>
                </c:pt>
                <c:pt idx="319">
                  <c:v>6.5</c:v>
                </c:pt>
                <c:pt idx="320">
                  <c:v>6.56</c:v>
                </c:pt>
                <c:pt idx="321">
                  <c:v>6.666666666666667</c:v>
                </c:pt>
                <c:pt idx="322">
                  <c:v>6.666666666666667</c:v>
                </c:pt>
                <c:pt idx="323">
                  <c:v>6.666666666666667</c:v>
                </c:pt>
                <c:pt idx="324">
                  <c:v>6.666666666666667</c:v>
                </c:pt>
                <c:pt idx="325">
                  <c:v>6.666666666666667</c:v>
                </c:pt>
                <c:pt idx="326">
                  <c:v>6.8</c:v>
                </c:pt>
                <c:pt idx="327">
                  <c:v>6.8</c:v>
                </c:pt>
                <c:pt idx="328">
                  <c:v>6.8</c:v>
                </c:pt>
                <c:pt idx="329">
                  <c:v>6.8</c:v>
                </c:pt>
                <c:pt idx="330">
                  <c:v>6.8571428571428568</c:v>
                </c:pt>
                <c:pt idx="331">
                  <c:v>7</c:v>
                </c:pt>
                <c:pt idx="332">
                  <c:v>7</c:v>
                </c:pt>
                <c:pt idx="333">
                  <c:v>7</c:v>
                </c:pt>
                <c:pt idx="334">
                  <c:v>7</c:v>
                </c:pt>
                <c:pt idx="335">
                  <c:v>7</c:v>
                </c:pt>
                <c:pt idx="336">
                  <c:v>7</c:v>
                </c:pt>
                <c:pt idx="337">
                  <c:v>7</c:v>
                </c:pt>
                <c:pt idx="338">
                  <c:v>7</c:v>
                </c:pt>
                <c:pt idx="339">
                  <c:v>7</c:v>
                </c:pt>
                <c:pt idx="340">
                  <c:v>7</c:v>
                </c:pt>
                <c:pt idx="341">
                  <c:v>7</c:v>
                </c:pt>
                <c:pt idx="342">
                  <c:v>7</c:v>
                </c:pt>
                <c:pt idx="343">
                  <c:v>7</c:v>
                </c:pt>
                <c:pt idx="344">
                  <c:v>7</c:v>
                </c:pt>
                <c:pt idx="345">
                  <c:v>7</c:v>
                </c:pt>
                <c:pt idx="346">
                  <c:v>7</c:v>
                </c:pt>
                <c:pt idx="347">
                  <c:v>7</c:v>
                </c:pt>
                <c:pt idx="348">
                  <c:v>7</c:v>
                </c:pt>
                <c:pt idx="349">
                  <c:v>7</c:v>
                </c:pt>
                <c:pt idx="350">
                  <c:v>7</c:v>
                </c:pt>
                <c:pt idx="351">
                  <c:v>7</c:v>
                </c:pt>
                <c:pt idx="352">
                  <c:v>7</c:v>
                </c:pt>
                <c:pt idx="353">
                  <c:v>7</c:v>
                </c:pt>
                <c:pt idx="354">
                  <c:v>7</c:v>
                </c:pt>
                <c:pt idx="355">
                  <c:v>7</c:v>
                </c:pt>
                <c:pt idx="356">
                  <c:v>7</c:v>
                </c:pt>
                <c:pt idx="357">
                  <c:v>7</c:v>
                </c:pt>
                <c:pt idx="358">
                  <c:v>7</c:v>
                </c:pt>
                <c:pt idx="359">
                  <c:v>7</c:v>
                </c:pt>
                <c:pt idx="360">
                  <c:v>7</c:v>
                </c:pt>
                <c:pt idx="361">
                  <c:v>7</c:v>
                </c:pt>
                <c:pt idx="362">
                  <c:v>7</c:v>
                </c:pt>
                <c:pt idx="363">
                  <c:v>7</c:v>
                </c:pt>
                <c:pt idx="364">
                  <c:v>7</c:v>
                </c:pt>
                <c:pt idx="365">
                  <c:v>7</c:v>
                </c:pt>
                <c:pt idx="366">
                  <c:v>7</c:v>
                </c:pt>
                <c:pt idx="367">
                  <c:v>7</c:v>
                </c:pt>
                <c:pt idx="368">
                  <c:v>7</c:v>
                </c:pt>
                <c:pt idx="369">
                  <c:v>7</c:v>
                </c:pt>
                <c:pt idx="370">
                  <c:v>7</c:v>
                </c:pt>
                <c:pt idx="371">
                  <c:v>7</c:v>
                </c:pt>
                <c:pt idx="372">
                  <c:v>7</c:v>
                </c:pt>
                <c:pt idx="373">
                  <c:v>7</c:v>
                </c:pt>
                <c:pt idx="374">
                  <c:v>7</c:v>
                </c:pt>
                <c:pt idx="375">
                  <c:v>7</c:v>
                </c:pt>
                <c:pt idx="376">
                  <c:v>7.2</c:v>
                </c:pt>
                <c:pt idx="377">
                  <c:v>7.2</c:v>
                </c:pt>
                <c:pt idx="378">
                  <c:v>7.2</c:v>
                </c:pt>
                <c:pt idx="379">
                  <c:v>7.2</c:v>
                </c:pt>
                <c:pt idx="380">
                  <c:v>7.5</c:v>
                </c:pt>
                <c:pt idx="381">
                  <c:v>7.5</c:v>
                </c:pt>
                <c:pt idx="382">
                  <c:v>7.5</c:v>
                </c:pt>
                <c:pt idx="383">
                  <c:v>7.5</c:v>
                </c:pt>
                <c:pt idx="384">
                  <c:v>7.5</c:v>
                </c:pt>
                <c:pt idx="385">
                  <c:v>7.5</c:v>
                </c:pt>
                <c:pt idx="386">
                  <c:v>7.5</c:v>
                </c:pt>
                <c:pt idx="387">
                  <c:v>8</c:v>
                </c:pt>
                <c:pt idx="388">
                  <c:v>8</c:v>
                </c:pt>
                <c:pt idx="389">
                  <c:v>8</c:v>
                </c:pt>
                <c:pt idx="390">
                  <c:v>8</c:v>
                </c:pt>
                <c:pt idx="391">
                  <c:v>8</c:v>
                </c:pt>
                <c:pt idx="392">
                  <c:v>8</c:v>
                </c:pt>
                <c:pt idx="393">
                  <c:v>8</c:v>
                </c:pt>
                <c:pt idx="394">
                  <c:v>8</c:v>
                </c:pt>
                <c:pt idx="395">
                  <c:v>8</c:v>
                </c:pt>
                <c:pt idx="396">
                  <c:v>8</c:v>
                </c:pt>
                <c:pt idx="397">
                  <c:v>8</c:v>
                </c:pt>
                <c:pt idx="398">
                  <c:v>8</c:v>
                </c:pt>
                <c:pt idx="399">
                  <c:v>8</c:v>
                </c:pt>
                <c:pt idx="400">
                  <c:v>8</c:v>
                </c:pt>
                <c:pt idx="401">
                  <c:v>8</c:v>
                </c:pt>
                <c:pt idx="402">
                  <c:v>8</c:v>
                </c:pt>
                <c:pt idx="403">
                  <c:v>8</c:v>
                </c:pt>
                <c:pt idx="404">
                  <c:v>8</c:v>
                </c:pt>
                <c:pt idx="405">
                  <c:v>8</c:v>
                </c:pt>
                <c:pt idx="406">
                  <c:v>8</c:v>
                </c:pt>
                <c:pt idx="407">
                  <c:v>8</c:v>
                </c:pt>
                <c:pt idx="408">
                  <c:v>8</c:v>
                </c:pt>
                <c:pt idx="409">
                  <c:v>8</c:v>
                </c:pt>
                <c:pt idx="410">
                  <c:v>8</c:v>
                </c:pt>
                <c:pt idx="411">
                  <c:v>8</c:v>
                </c:pt>
                <c:pt idx="412">
                  <c:v>8</c:v>
                </c:pt>
                <c:pt idx="413">
                  <c:v>8</c:v>
                </c:pt>
                <c:pt idx="414">
                  <c:v>8</c:v>
                </c:pt>
                <c:pt idx="415">
                  <c:v>8</c:v>
                </c:pt>
                <c:pt idx="416">
                  <c:v>8</c:v>
                </c:pt>
                <c:pt idx="417">
                  <c:v>8</c:v>
                </c:pt>
                <c:pt idx="418">
                  <c:v>8</c:v>
                </c:pt>
                <c:pt idx="419">
                  <c:v>8</c:v>
                </c:pt>
                <c:pt idx="420">
                  <c:v>8</c:v>
                </c:pt>
                <c:pt idx="421">
                  <c:v>8</c:v>
                </c:pt>
                <c:pt idx="422">
                  <c:v>8</c:v>
                </c:pt>
                <c:pt idx="423">
                  <c:v>8</c:v>
                </c:pt>
                <c:pt idx="424">
                  <c:v>8</c:v>
                </c:pt>
                <c:pt idx="425">
                  <c:v>8</c:v>
                </c:pt>
                <c:pt idx="426">
                  <c:v>8</c:v>
                </c:pt>
                <c:pt idx="427">
                  <c:v>8</c:v>
                </c:pt>
                <c:pt idx="428">
                  <c:v>8</c:v>
                </c:pt>
                <c:pt idx="429">
                  <c:v>8</c:v>
                </c:pt>
                <c:pt idx="430">
                  <c:v>8</c:v>
                </c:pt>
                <c:pt idx="431">
                  <c:v>8</c:v>
                </c:pt>
                <c:pt idx="432">
                  <c:v>8</c:v>
                </c:pt>
                <c:pt idx="433">
                  <c:v>8</c:v>
                </c:pt>
                <c:pt idx="434">
                  <c:v>8</c:v>
                </c:pt>
                <c:pt idx="435">
                  <c:v>8</c:v>
                </c:pt>
                <c:pt idx="436">
                  <c:v>8</c:v>
                </c:pt>
                <c:pt idx="437">
                  <c:v>8</c:v>
                </c:pt>
                <c:pt idx="438">
                  <c:v>8</c:v>
                </c:pt>
                <c:pt idx="439">
                  <c:v>8</c:v>
                </c:pt>
                <c:pt idx="440">
                  <c:v>8</c:v>
                </c:pt>
                <c:pt idx="441">
                  <c:v>8</c:v>
                </c:pt>
                <c:pt idx="442">
                  <c:v>8</c:v>
                </c:pt>
                <c:pt idx="443">
                  <c:v>8</c:v>
                </c:pt>
                <c:pt idx="444">
                  <c:v>8</c:v>
                </c:pt>
                <c:pt idx="445">
                  <c:v>8</c:v>
                </c:pt>
                <c:pt idx="446">
                  <c:v>8</c:v>
                </c:pt>
                <c:pt idx="447">
                  <c:v>8</c:v>
                </c:pt>
                <c:pt idx="448">
                  <c:v>8</c:v>
                </c:pt>
                <c:pt idx="449">
                  <c:v>8</c:v>
                </c:pt>
                <c:pt idx="450">
                  <c:v>8</c:v>
                </c:pt>
                <c:pt idx="451">
                  <c:v>8</c:v>
                </c:pt>
                <c:pt idx="452">
                  <c:v>8</c:v>
                </c:pt>
                <c:pt idx="453">
                  <c:v>8</c:v>
                </c:pt>
                <c:pt idx="454">
                  <c:v>8</c:v>
                </c:pt>
                <c:pt idx="455">
                  <c:v>8</c:v>
                </c:pt>
                <c:pt idx="456">
                  <c:v>8</c:v>
                </c:pt>
                <c:pt idx="457">
                  <c:v>8</c:v>
                </c:pt>
                <c:pt idx="458">
                  <c:v>8</c:v>
                </c:pt>
                <c:pt idx="459">
                  <c:v>8</c:v>
                </c:pt>
                <c:pt idx="460">
                  <c:v>8</c:v>
                </c:pt>
                <c:pt idx="461" formatCode="General">
                  <c:v>8</c:v>
                </c:pt>
                <c:pt idx="462">
                  <c:v>8.5</c:v>
                </c:pt>
                <c:pt idx="463">
                  <c:v>8.5</c:v>
                </c:pt>
                <c:pt idx="464">
                  <c:v>8.6666666666666661</c:v>
                </c:pt>
                <c:pt idx="465">
                  <c:v>8.8000000000000007</c:v>
                </c:pt>
                <c:pt idx="466">
                  <c:v>9</c:v>
                </c:pt>
                <c:pt idx="467">
                  <c:v>9</c:v>
                </c:pt>
                <c:pt idx="468">
                  <c:v>9</c:v>
                </c:pt>
                <c:pt idx="469">
                  <c:v>9</c:v>
                </c:pt>
                <c:pt idx="470">
                  <c:v>9</c:v>
                </c:pt>
                <c:pt idx="471">
                  <c:v>9</c:v>
                </c:pt>
                <c:pt idx="472">
                  <c:v>9</c:v>
                </c:pt>
                <c:pt idx="473">
                  <c:v>9</c:v>
                </c:pt>
                <c:pt idx="474">
                  <c:v>9</c:v>
                </c:pt>
                <c:pt idx="475">
                  <c:v>9</c:v>
                </c:pt>
                <c:pt idx="476">
                  <c:v>9</c:v>
                </c:pt>
                <c:pt idx="477">
                  <c:v>9</c:v>
                </c:pt>
                <c:pt idx="478">
                  <c:v>9</c:v>
                </c:pt>
                <c:pt idx="479">
                  <c:v>9</c:v>
                </c:pt>
                <c:pt idx="480">
                  <c:v>9</c:v>
                </c:pt>
                <c:pt idx="481">
                  <c:v>9</c:v>
                </c:pt>
                <c:pt idx="482">
                  <c:v>9</c:v>
                </c:pt>
                <c:pt idx="483">
                  <c:v>9</c:v>
                </c:pt>
                <c:pt idx="484">
                  <c:v>9</c:v>
                </c:pt>
                <c:pt idx="485">
                  <c:v>9</c:v>
                </c:pt>
                <c:pt idx="486">
                  <c:v>9</c:v>
                </c:pt>
                <c:pt idx="487">
                  <c:v>9</c:v>
                </c:pt>
                <c:pt idx="488">
                  <c:v>9</c:v>
                </c:pt>
                <c:pt idx="489">
                  <c:v>9</c:v>
                </c:pt>
                <c:pt idx="490">
                  <c:v>9</c:v>
                </c:pt>
                <c:pt idx="491">
                  <c:v>9</c:v>
                </c:pt>
                <c:pt idx="492">
                  <c:v>9</c:v>
                </c:pt>
                <c:pt idx="493">
                  <c:v>9</c:v>
                </c:pt>
                <c:pt idx="494">
                  <c:v>9</c:v>
                </c:pt>
                <c:pt idx="495">
                  <c:v>9</c:v>
                </c:pt>
                <c:pt idx="496">
                  <c:v>9</c:v>
                </c:pt>
                <c:pt idx="497">
                  <c:v>9</c:v>
                </c:pt>
                <c:pt idx="498">
                  <c:v>9</c:v>
                </c:pt>
                <c:pt idx="499">
                  <c:v>9</c:v>
                </c:pt>
                <c:pt idx="500">
                  <c:v>9</c:v>
                </c:pt>
                <c:pt idx="501">
                  <c:v>9</c:v>
                </c:pt>
                <c:pt idx="502">
                  <c:v>9</c:v>
                </c:pt>
                <c:pt idx="503">
                  <c:v>9.3333333333333339</c:v>
                </c:pt>
                <c:pt idx="504">
                  <c:v>9.3333333333333339</c:v>
                </c:pt>
                <c:pt idx="505">
                  <c:v>9.3333333333333339</c:v>
                </c:pt>
                <c:pt idx="506">
                  <c:v>9.3333333333333339</c:v>
                </c:pt>
                <c:pt idx="507">
                  <c:v>9.3333333333333339</c:v>
                </c:pt>
                <c:pt idx="508">
                  <c:v>10</c:v>
                </c:pt>
                <c:pt idx="509">
                  <c:v>10</c:v>
                </c:pt>
                <c:pt idx="510">
                  <c:v>10</c:v>
                </c:pt>
                <c:pt idx="511">
                  <c:v>10</c:v>
                </c:pt>
                <c:pt idx="512">
                  <c:v>10</c:v>
                </c:pt>
                <c:pt idx="513">
                  <c:v>10.666666666666666</c:v>
                </c:pt>
                <c:pt idx="514">
                  <c:v>12</c:v>
                </c:pt>
                <c:pt idx="515">
                  <c:v>12</c:v>
                </c:pt>
                <c:pt idx="516">
                  <c:v>12</c:v>
                </c:pt>
                <c:pt idx="517">
                  <c:v>12</c:v>
                </c:pt>
                <c:pt idx="518">
                  <c:v>16</c:v>
                </c:pt>
                <c:pt idx="519">
                  <c:v>20</c:v>
                </c:pt>
                <c:pt idx="520">
                  <c:v>20</c:v>
                </c:pt>
                <c:pt idx="521">
                  <c:v>20</c:v>
                </c:pt>
                <c:pt idx="522">
                  <c:v>20</c:v>
                </c:pt>
                <c:pt idx="523">
                  <c:v>20</c:v>
                </c:pt>
                <c:pt idx="524">
                  <c:v>20</c:v>
                </c:pt>
                <c:pt idx="52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EA-47EC-AC19-7EC4318A5B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6607616"/>
        <c:axId val="316608000"/>
      </c:barChart>
      <c:catAx>
        <c:axId val="31660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6608000"/>
        <c:crosses val="autoZero"/>
        <c:auto val="1"/>
        <c:lblAlgn val="ctr"/>
        <c:lblOffset val="100"/>
        <c:noMultiLvlLbl val="0"/>
      </c:catAx>
      <c:valAx>
        <c:axId val="31660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 sz="1400" dirty="0"/>
                  <a:t>cena</a:t>
                </a:r>
                <a:r>
                  <a:rPr lang="cs-CZ" sz="1400" baseline="0" dirty="0"/>
                  <a:t> per provazec (</a:t>
                </a:r>
                <a:r>
                  <a:rPr lang="cs-CZ" sz="1400" baseline="0" dirty="0" err="1"/>
                  <a:t>gr</a:t>
                </a:r>
                <a:r>
                  <a:rPr lang="cs-CZ" sz="1400" baseline="0" dirty="0"/>
                  <a:t>)</a:t>
                </a:r>
                <a:endParaRPr lang="cs-CZ" sz="1400" dirty="0"/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6607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/>
              <a:t>DUB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109847933304211"/>
          <c:y val="0.12756290392417852"/>
          <c:w val="0.87993518591114939"/>
          <c:h val="0.8157005628878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Quercus!$D$1</c:f>
              <c:strCache>
                <c:ptCount val="1"/>
                <c:pt idx="0">
                  <c:v>0,33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val>
            <c:numRef>
              <c:f>Quercus!$D$2:$D$145</c:f>
              <c:numCache>
                <c:formatCode>General</c:formatCode>
                <c:ptCount val="144"/>
                <c:pt idx="0">
                  <c:v>0.33</c:v>
                </c:pt>
                <c:pt idx="1">
                  <c:v>0.33</c:v>
                </c:pt>
                <c:pt idx="2">
                  <c:v>0.33</c:v>
                </c:pt>
                <c:pt idx="3">
                  <c:v>0.33</c:v>
                </c:pt>
                <c:pt idx="4">
                  <c:v>0.33</c:v>
                </c:pt>
                <c:pt idx="5">
                  <c:v>0.33</c:v>
                </c:pt>
                <c:pt idx="6">
                  <c:v>0.33</c:v>
                </c:pt>
                <c:pt idx="7">
                  <c:v>0.33</c:v>
                </c:pt>
                <c:pt idx="8">
                  <c:v>0.33</c:v>
                </c:pt>
                <c:pt idx="9">
                  <c:v>0.33</c:v>
                </c:pt>
                <c:pt idx="10">
                  <c:v>0.33</c:v>
                </c:pt>
                <c:pt idx="11">
                  <c:v>0.33</c:v>
                </c:pt>
                <c:pt idx="12">
                  <c:v>0.33</c:v>
                </c:pt>
                <c:pt idx="13">
                  <c:v>0.33</c:v>
                </c:pt>
                <c:pt idx="14">
                  <c:v>0.33</c:v>
                </c:pt>
                <c:pt idx="15">
                  <c:v>0.33</c:v>
                </c:pt>
                <c:pt idx="16">
                  <c:v>0.33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0.56000000000000005</c:v>
                </c:pt>
                <c:pt idx="24">
                  <c:v>0.56000000000000005</c:v>
                </c:pt>
                <c:pt idx="25">
                  <c:v>0.56000000000000005</c:v>
                </c:pt>
                <c:pt idx="26">
                  <c:v>0.56000000000000005</c:v>
                </c:pt>
                <c:pt idx="27">
                  <c:v>0.56000000000000005</c:v>
                </c:pt>
                <c:pt idx="28">
                  <c:v>0.56000000000000005</c:v>
                </c:pt>
                <c:pt idx="29">
                  <c:v>0.56000000000000005</c:v>
                </c:pt>
                <c:pt idx="30">
                  <c:v>0.56000000000000005</c:v>
                </c:pt>
                <c:pt idx="31">
                  <c:v>0.56000000000000005</c:v>
                </c:pt>
                <c:pt idx="32">
                  <c:v>0.75</c:v>
                </c:pt>
                <c:pt idx="33">
                  <c:v>0.75</c:v>
                </c:pt>
                <c:pt idx="34">
                  <c:v>0.75</c:v>
                </c:pt>
                <c:pt idx="35">
                  <c:v>0.75</c:v>
                </c:pt>
                <c:pt idx="36">
                  <c:v>0.75</c:v>
                </c:pt>
                <c:pt idx="37">
                  <c:v>0.75</c:v>
                </c:pt>
                <c:pt idx="38">
                  <c:v>0.75</c:v>
                </c:pt>
                <c:pt idx="39">
                  <c:v>0.75</c:v>
                </c:pt>
                <c:pt idx="40">
                  <c:v>0.75</c:v>
                </c:pt>
                <c:pt idx="41">
                  <c:v>0.75</c:v>
                </c:pt>
                <c:pt idx="42">
                  <c:v>0.83</c:v>
                </c:pt>
                <c:pt idx="43">
                  <c:v>0.83</c:v>
                </c:pt>
                <c:pt idx="44">
                  <c:v>0.83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0.77288659793814429</c:v>
                </c:pt>
                <c:pt idx="97">
                  <c:v>1.1100000000000001</c:v>
                </c:pt>
                <c:pt idx="98">
                  <c:v>1.1100000000000001</c:v>
                </c:pt>
                <c:pt idx="99">
                  <c:v>1.1100000000000001</c:v>
                </c:pt>
                <c:pt idx="100">
                  <c:v>1.1100000000000001</c:v>
                </c:pt>
                <c:pt idx="101">
                  <c:v>1.1100000000000001</c:v>
                </c:pt>
                <c:pt idx="102">
                  <c:v>1.1100000000000001</c:v>
                </c:pt>
                <c:pt idx="103">
                  <c:v>1.1100000000000001</c:v>
                </c:pt>
                <c:pt idx="104">
                  <c:v>1.1100000000000001</c:v>
                </c:pt>
                <c:pt idx="105">
                  <c:v>1.1100000000000001</c:v>
                </c:pt>
                <c:pt idx="106">
                  <c:v>1.1399999999999999</c:v>
                </c:pt>
                <c:pt idx="107">
                  <c:v>1.1399999999999999</c:v>
                </c:pt>
                <c:pt idx="108">
                  <c:v>1.1399999999999999</c:v>
                </c:pt>
                <c:pt idx="109">
                  <c:v>1.1399999999999999</c:v>
                </c:pt>
                <c:pt idx="110">
                  <c:v>1.1399999999999999</c:v>
                </c:pt>
                <c:pt idx="111">
                  <c:v>1.25</c:v>
                </c:pt>
                <c:pt idx="112">
                  <c:v>1.25</c:v>
                </c:pt>
                <c:pt idx="113">
                  <c:v>1.25</c:v>
                </c:pt>
                <c:pt idx="114">
                  <c:v>1.25</c:v>
                </c:pt>
                <c:pt idx="115">
                  <c:v>1.25</c:v>
                </c:pt>
                <c:pt idx="116">
                  <c:v>1.25</c:v>
                </c:pt>
                <c:pt idx="117">
                  <c:v>1.25</c:v>
                </c:pt>
                <c:pt idx="118">
                  <c:v>1.25</c:v>
                </c:pt>
                <c:pt idx="119">
                  <c:v>1.25</c:v>
                </c:pt>
                <c:pt idx="120">
                  <c:v>1.25</c:v>
                </c:pt>
                <c:pt idx="121">
                  <c:v>1.25</c:v>
                </c:pt>
                <c:pt idx="122">
                  <c:v>1.25</c:v>
                </c:pt>
                <c:pt idx="123">
                  <c:v>1.33</c:v>
                </c:pt>
                <c:pt idx="124">
                  <c:v>1.33</c:v>
                </c:pt>
                <c:pt idx="125">
                  <c:v>1.33</c:v>
                </c:pt>
                <c:pt idx="126">
                  <c:v>1.33</c:v>
                </c:pt>
                <c:pt idx="127">
                  <c:v>1.33</c:v>
                </c:pt>
                <c:pt idx="128">
                  <c:v>1.33</c:v>
                </c:pt>
                <c:pt idx="129">
                  <c:v>1.5</c:v>
                </c:pt>
                <c:pt idx="130">
                  <c:v>1.5</c:v>
                </c:pt>
                <c:pt idx="131">
                  <c:v>1.5</c:v>
                </c:pt>
                <c:pt idx="132">
                  <c:v>1.5</c:v>
                </c:pt>
                <c:pt idx="133">
                  <c:v>1.5</c:v>
                </c:pt>
                <c:pt idx="134">
                  <c:v>1.5</c:v>
                </c:pt>
                <c:pt idx="135">
                  <c:v>1.5</c:v>
                </c:pt>
                <c:pt idx="136">
                  <c:v>1.5</c:v>
                </c:pt>
                <c:pt idx="137">
                  <c:v>1.5</c:v>
                </c:pt>
                <c:pt idx="138">
                  <c:v>1.5</c:v>
                </c:pt>
                <c:pt idx="139">
                  <c:v>1.5</c:v>
                </c:pt>
                <c:pt idx="140">
                  <c:v>1.86</c:v>
                </c:pt>
                <c:pt idx="141">
                  <c:v>2</c:v>
                </c:pt>
                <c:pt idx="142">
                  <c:v>2</c:v>
                </c:pt>
                <c:pt idx="14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28-4D13-9B4D-70E31D9C7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5971784"/>
        <c:axId val="315972168"/>
      </c:barChart>
      <c:catAx>
        <c:axId val="315971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5972168"/>
        <c:crosses val="autoZero"/>
        <c:auto val="1"/>
        <c:lblAlgn val="ctr"/>
        <c:lblOffset val="100"/>
        <c:noMultiLvlLbl val="0"/>
      </c:catAx>
      <c:valAx>
        <c:axId val="315972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cs-CZ" sz="1400" dirty="0"/>
                  <a:t>cena per strom (</a:t>
                </a:r>
                <a:r>
                  <a:rPr lang="cs-CZ" sz="1400" dirty="0" err="1"/>
                  <a:t>gr</a:t>
                </a:r>
                <a:r>
                  <a:rPr lang="cs-CZ" sz="1400" dirty="0"/>
                  <a:t>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59717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90C67-75EE-4473-AFB4-DA37B4D5E84F}" type="datetimeFigureOut">
              <a:rPr lang="cs-CZ" smtClean="0"/>
              <a:t>20.03.2021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787A0-14A9-4711-A8FC-081C385541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47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:a16="http://schemas.microsoft.com/office/drawing/2014/main" id="{D01A9632-5928-4D2D-92ED-0B254787DB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>
            <a:extLst>
              <a:ext uri="{FF2B5EF4-FFF2-40B4-BE49-F238E27FC236}">
                <a16:creationId xmlns:a16="http://schemas.microsoft.com/office/drawing/2014/main" id="{4077648F-9336-4E8C-BC11-DA16159806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953505-A351-40DB-A25F-9CB6349E7F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0174C0-3061-41FB-A9E8-BC05DC184882}" type="slidenum">
              <a:rPr lang="cs-CZ" smtClean="0"/>
              <a:pPr>
                <a:defRPr/>
              </a:pPr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62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413E5C73-9229-4167-8A80-989591A889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1D629E-6A66-4F27-95EE-A2057FE855A9}" type="slidenum">
              <a:rPr lang="cs-CZ" altLang="cs-CZ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BF8C21B1-7480-4035-93D8-9D700FB888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5ADE843-39FB-4956-85EA-F6976F0B73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23023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413E5C73-9229-4167-8A80-989591A889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1D629E-6A66-4F27-95EE-A2057FE855A9}" type="slidenum">
              <a:rPr lang="cs-CZ" altLang="cs-CZ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cs-CZ" altLang="cs-CZ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BF8C21B1-7480-4035-93D8-9D700FB888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5ADE843-39FB-4956-85EA-F6976F0B73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54361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rgbClr val="78A22E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rgbClr val="78A22E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rgbClr val="78A22E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rgbClr val="78A22E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rgbClr val="78A22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8A22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8A22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8A22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78A22E"/>
                </a:solidFill>
                <a:latin typeface="Arial" panose="020B0604020202020204" pitchFamily="34" charset="0"/>
              </a:defRPr>
            </a:lvl9pPr>
          </a:lstStyle>
          <a:p>
            <a:fld id="{0541E510-900D-4EE2-A7CA-98EE69F788F7}" type="slidenum">
              <a:rPr lang="cs-CZ" altLang="cs-CZ" sz="1200" smtClean="0">
                <a:solidFill>
                  <a:schemeClr val="tx1"/>
                </a:solidFill>
              </a:rPr>
              <a:pPr/>
              <a:t>15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960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>
            <a:extLst>
              <a:ext uri="{FF2B5EF4-FFF2-40B4-BE49-F238E27FC236}">
                <a16:creationId xmlns:a16="http://schemas.microsoft.com/office/drawing/2014/main" id="{BA633AC2-9DB6-4478-9DFB-113D1DC643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>
            <a:extLst>
              <a:ext uri="{FF2B5EF4-FFF2-40B4-BE49-F238E27FC236}">
                <a16:creationId xmlns:a16="http://schemas.microsoft.com/office/drawing/2014/main" id="{A8FDC269-36B7-4717-92AC-C64685739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755728-94F1-45FA-964F-F9625E8C1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1B2F28-BBC1-401C-B4A2-E295E2A156E3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881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>
            <a:extLst>
              <a:ext uri="{FF2B5EF4-FFF2-40B4-BE49-F238E27FC236}">
                <a16:creationId xmlns:a16="http://schemas.microsoft.com/office/drawing/2014/main" id="{08F1695A-76AC-4051-BAE3-9F11DD2FD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>
            <a:extLst>
              <a:ext uri="{FF2B5EF4-FFF2-40B4-BE49-F238E27FC236}">
                <a16:creationId xmlns:a16="http://schemas.microsoft.com/office/drawing/2014/main" id="{71191CDA-30FD-4184-A73E-322C9EA4C2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163C17-8416-490E-959F-2C35751C91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EDF2D8-C2EE-4573-B165-881DF4245433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531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3D6D-83B5-43F7-9FEF-B1B941AD98CA}" type="datetimeFigureOut">
              <a:rPr lang="cs-CZ" smtClean="0"/>
              <a:t>20.03.2021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399F6-5776-4D97-A54D-5B9CADD5B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082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3D6D-83B5-43F7-9FEF-B1B941AD98CA}" type="datetimeFigureOut">
              <a:rPr lang="cs-CZ" smtClean="0"/>
              <a:t>20.03.2021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399F6-5776-4D97-A54D-5B9CADD5B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349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3D6D-83B5-43F7-9FEF-B1B941AD98CA}" type="datetimeFigureOut">
              <a:rPr lang="cs-CZ" smtClean="0"/>
              <a:t>20.03.2021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399F6-5776-4D97-A54D-5B9CADD5B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085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33BDB5C-57D1-423B-B7EE-1319DB57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3941E0-7C19-45DA-8177-ED991D632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FEAAAA-A7C7-46E2-B993-62BD505E8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60307-30F2-4314-BC72-761A1D1C3E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247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3D6D-83B5-43F7-9FEF-B1B941AD98CA}" type="datetimeFigureOut">
              <a:rPr lang="cs-CZ" smtClean="0"/>
              <a:t>20.03.2021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399F6-5776-4D97-A54D-5B9CADD5B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82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3D6D-83B5-43F7-9FEF-B1B941AD98CA}" type="datetimeFigureOut">
              <a:rPr lang="cs-CZ" smtClean="0"/>
              <a:t>20.03.2021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399F6-5776-4D97-A54D-5B9CADD5B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13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3D6D-83B5-43F7-9FEF-B1B941AD98CA}" type="datetimeFigureOut">
              <a:rPr lang="cs-CZ" smtClean="0"/>
              <a:t>20.03.2021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399F6-5776-4D97-A54D-5B9CADD5B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161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3D6D-83B5-43F7-9FEF-B1B941AD98CA}" type="datetimeFigureOut">
              <a:rPr lang="cs-CZ" smtClean="0"/>
              <a:t>20.03.2021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399F6-5776-4D97-A54D-5B9CADD5B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79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3D6D-83B5-43F7-9FEF-B1B941AD98CA}" type="datetimeFigureOut">
              <a:rPr lang="cs-CZ" smtClean="0"/>
              <a:t>20.03.2021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399F6-5776-4D97-A54D-5B9CADD5B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8531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3D6D-83B5-43F7-9FEF-B1B941AD98CA}" type="datetimeFigureOut">
              <a:rPr lang="cs-CZ" smtClean="0"/>
              <a:t>20.03.2021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399F6-5776-4D97-A54D-5B9CADD5B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1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3D6D-83B5-43F7-9FEF-B1B941AD98CA}" type="datetimeFigureOut">
              <a:rPr lang="cs-CZ" smtClean="0"/>
              <a:t>20.03.2021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399F6-5776-4D97-A54D-5B9CADD5B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26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3D6D-83B5-43F7-9FEF-B1B941AD98CA}" type="datetimeFigureOut">
              <a:rPr lang="cs-CZ" smtClean="0"/>
              <a:t>20.03.2021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399F6-5776-4D97-A54D-5B9CADD5B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41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E3D6D-83B5-43F7-9FEF-B1B941AD98CA}" type="datetimeFigureOut">
              <a:rPr lang="cs-CZ" smtClean="0"/>
              <a:t>20.03.2021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399F6-5776-4D97-A54D-5B9CADD5B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51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1D152-2A51-4CA1-B5A8-40E8F7915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45527"/>
            <a:ext cx="7772400" cy="2751522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cs-CZ" sz="4800" b="1" dirty="0">
                <a:latin typeface="+mn-lt"/>
                <a:ea typeface="+mn-ea"/>
                <a:cs typeface="+mn-cs"/>
              </a:rPr>
              <a:t>Les,</a:t>
            </a:r>
            <a:br>
              <a:rPr lang="cs-CZ" sz="4800" b="1" dirty="0">
                <a:latin typeface="+mn-lt"/>
                <a:ea typeface="+mn-ea"/>
                <a:cs typeface="+mn-cs"/>
              </a:rPr>
            </a:br>
            <a:r>
              <a:rPr lang="cs-CZ" sz="4800" b="1" dirty="0">
                <a:latin typeface="+mn-lt"/>
                <a:ea typeface="+mn-ea"/>
                <a:cs typeface="+mn-cs"/>
              </a:rPr>
              <a:t>jeho ochrana a vztah k němu ve středověku</a:t>
            </a:r>
            <a:br>
              <a:rPr lang="cs-CZ" sz="4800" b="1" dirty="0">
                <a:latin typeface="+mn-lt"/>
                <a:ea typeface="+mn-ea"/>
                <a:cs typeface="+mn-cs"/>
              </a:rPr>
            </a:br>
            <a:r>
              <a:rPr lang="cs-CZ" sz="4800" b="1" dirty="0">
                <a:latin typeface="+mn-lt"/>
                <a:ea typeface="+mn-ea"/>
                <a:cs typeface="+mn-cs"/>
              </a:rPr>
              <a:t>a raném novověku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840F4A-5E2A-4FCF-B816-9256E484E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4478" y="3921353"/>
            <a:ext cx="2536371" cy="505504"/>
          </a:xfrm>
        </p:spPr>
        <p:txBody>
          <a:bodyPr>
            <a:normAutofit lnSpcReduction="10000"/>
          </a:bodyPr>
          <a:lstStyle/>
          <a:p>
            <a:r>
              <a:rPr lang="cs-CZ" sz="3200" dirty="0"/>
              <a:t>Péter Szabó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757" y="4751161"/>
            <a:ext cx="4467443" cy="137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97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2">
            <a:extLst>
              <a:ext uri="{FF2B5EF4-FFF2-40B4-BE49-F238E27FC236}">
                <a16:creationId xmlns:a16="http://schemas.microsoft.com/office/drawing/2014/main" id="{35DB5459-6806-4906-B37F-97348357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892" y="1171122"/>
            <a:ext cx="3396795" cy="4816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38581" y="239877"/>
            <a:ext cx="525611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Les v </a:t>
            </a:r>
            <a:r>
              <a:rPr lang="hu-HU" sz="3200" b="1" dirty="0" err="1"/>
              <a:t>realitě</a:t>
            </a:r>
            <a:r>
              <a:rPr lang="hu-HU" sz="3200" b="1" dirty="0"/>
              <a:t>: </a:t>
            </a:r>
            <a:r>
              <a:rPr lang="cs-CZ" sz="3200" b="1" dirty="0"/>
              <a:t>prostor pro práci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2834817" y="1123950"/>
            <a:ext cx="3281362" cy="5734050"/>
            <a:chOff x="5862638" y="1017588"/>
            <a:chExt cx="3281362" cy="5734050"/>
          </a:xfrm>
        </p:grpSpPr>
        <p:pic>
          <p:nvPicPr>
            <p:cNvPr id="4" name="Obrázek 2">
              <a:extLst>
                <a:ext uri="{FF2B5EF4-FFF2-40B4-BE49-F238E27FC236}">
                  <a16:creationId xmlns:a16="http://schemas.microsoft.com/office/drawing/2014/main" id="{2C4FDB2C-E27A-4D8A-8D71-0CB7EFDD3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725" y="1017588"/>
              <a:ext cx="2287588" cy="488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1">
              <a:extLst>
                <a:ext uri="{FF2B5EF4-FFF2-40B4-BE49-F238E27FC236}">
                  <a16:creationId xmlns:a16="http://schemas.microsoft.com/office/drawing/2014/main" id="{1A3F1173-F901-4FEF-90B8-C6BD23775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2638" y="5921375"/>
              <a:ext cx="3281362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200" dirty="0"/>
                <a:t>Šimůnek, R. </a:t>
              </a:r>
              <a:r>
                <a:rPr lang="hu-HU" altLang="cs-CZ" sz="1200" dirty="0"/>
                <a:t>(2003-2004)</a:t>
              </a:r>
              <a:r>
                <a:rPr lang="cs-CZ" altLang="cs-CZ" sz="1200" dirty="0"/>
                <a:t> Lesní správa na panství Choustník v polovině 15. století (S edicí rejstříku prodeje dřeva z roku 1447), </a:t>
              </a:r>
              <a:r>
                <a:rPr lang="cs-CZ" altLang="cs-CZ" sz="1200" i="1" dirty="0"/>
                <a:t>Táborský archiv </a:t>
              </a:r>
              <a:r>
                <a:rPr lang="cs-CZ" altLang="cs-CZ" sz="1200" dirty="0"/>
                <a:t>12: 87–150.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0943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>
            <a:extLst>
              <a:ext uri="{FF2B5EF4-FFF2-40B4-BE49-F238E27FC236}">
                <a16:creationId xmlns:a16="http://schemas.microsoft.com/office/drawing/2014/main" id="{73E68169-C8EC-4B1B-9B40-F091E1482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221" y="2226481"/>
            <a:ext cx="29491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u-HU" altLang="cs-CZ" dirty="0" err="1">
                <a:latin typeface="+mn-lt"/>
                <a:cs typeface="+mn-cs"/>
              </a:rPr>
              <a:t>Lesní</a:t>
            </a:r>
            <a:r>
              <a:rPr lang="hu-HU" altLang="cs-CZ" dirty="0">
                <a:latin typeface="+mn-lt"/>
                <a:cs typeface="+mn-cs"/>
              </a:rPr>
              <a:t> </a:t>
            </a:r>
            <a:r>
              <a:rPr lang="hu-HU" altLang="cs-CZ" dirty="0" err="1">
                <a:latin typeface="+mn-lt"/>
                <a:cs typeface="+mn-cs"/>
              </a:rPr>
              <a:t>účty</a:t>
            </a:r>
            <a:r>
              <a:rPr lang="hu-HU" altLang="cs-CZ" dirty="0">
                <a:latin typeface="+mn-lt"/>
                <a:cs typeface="+mn-cs"/>
              </a:rPr>
              <a:t>: </a:t>
            </a:r>
            <a:r>
              <a:rPr lang="hu-HU" altLang="cs-CZ" dirty="0" err="1">
                <a:latin typeface="+mn-lt"/>
                <a:cs typeface="+mn-cs"/>
              </a:rPr>
              <a:t>Choustn</a:t>
            </a:r>
            <a:r>
              <a:rPr lang="cs-CZ" altLang="cs-CZ" dirty="0" err="1">
                <a:latin typeface="+mn-lt"/>
                <a:cs typeface="+mn-cs"/>
              </a:rPr>
              <a:t>ík</a:t>
            </a:r>
            <a:r>
              <a:rPr lang="cs-CZ" altLang="cs-CZ" dirty="0">
                <a:latin typeface="+mn-lt"/>
                <a:cs typeface="+mn-cs"/>
              </a:rPr>
              <a:t>, 1447</a:t>
            </a:r>
          </a:p>
        </p:txBody>
      </p:sp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2892340"/>
              </p:ext>
            </p:extLst>
          </p:nvPr>
        </p:nvGraphicFramePr>
        <p:xfrm>
          <a:off x="1150666" y="2685142"/>
          <a:ext cx="6630580" cy="3957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0484" name="Skupina 1">
            <a:extLst>
              <a:ext uri="{FF2B5EF4-FFF2-40B4-BE49-F238E27FC236}">
                <a16:creationId xmlns:a16="http://schemas.microsoft.com/office/drawing/2014/main" id="{E0E4196D-E0FC-46BD-9088-08BE5A18F2DB}"/>
              </a:ext>
            </a:extLst>
          </p:cNvPr>
          <p:cNvGrpSpPr>
            <a:grpSpLocks/>
          </p:cNvGrpSpPr>
          <p:nvPr/>
        </p:nvGrpSpPr>
        <p:grpSpPr bwMode="auto">
          <a:xfrm>
            <a:off x="362631" y="1168966"/>
            <a:ext cx="2432050" cy="1849437"/>
            <a:chOff x="1277542" y="998936"/>
            <a:chExt cx="2431255" cy="1849040"/>
          </a:xfrm>
        </p:grpSpPr>
        <p:pic>
          <p:nvPicPr>
            <p:cNvPr id="20486" name="Picture 5">
              <a:extLst>
                <a:ext uri="{FF2B5EF4-FFF2-40B4-BE49-F238E27FC236}">
                  <a16:creationId xmlns:a16="http://schemas.microsoft.com/office/drawing/2014/main" id="{2EF7A32D-876F-4782-AEBF-9B43B0EC0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0281" y="1754982"/>
              <a:ext cx="1458516" cy="1092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7" name="Picture 6">
              <a:extLst>
                <a:ext uri="{FF2B5EF4-FFF2-40B4-BE49-F238E27FC236}">
                  <a16:creationId xmlns:a16="http://schemas.microsoft.com/office/drawing/2014/main" id="{2F537630-9398-48E1-9842-0D30B19081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542" y="998936"/>
              <a:ext cx="1593056" cy="967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val 7">
              <a:extLst>
                <a:ext uri="{FF2B5EF4-FFF2-40B4-BE49-F238E27FC236}">
                  <a16:creationId xmlns:a16="http://schemas.microsoft.com/office/drawing/2014/main" id="{5A6BADB3-5A58-4137-8347-CD6781A51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073" y="1592534"/>
              <a:ext cx="55544" cy="539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350">
                <a:latin typeface="+mn-lt"/>
              </a:endParaRPr>
            </a:p>
          </p:txBody>
        </p:sp>
      </p:grpSp>
      <p:sp>
        <p:nvSpPr>
          <p:cNvPr id="9" name="Obdélník 8"/>
          <p:cNvSpPr/>
          <p:nvPr/>
        </p:nvSpPr>
        <p:spPr>
          <a:xfrm>
            <a:off x="1738581" y="239877"/>
            <a:ext cx="525611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Les v </a:t>
            </a:r>
            <a:r>
              <a:rPr lang="hu-HU" sz="3200" b="1" dirty="0" err="1"/>
              <a:t>realitě</a:t>
            </a:r>
            <a:r>
              <a:rPr lang="hu-HU" sz="3200" b="1" dirty="0"/>
              <a:t>: </a:t>
            </a:r>
            <a:r>
              <a:rPr lang="cs-CZ" sz="3200" b="1" dirty="0"/>
              <a:t>prostor pro práci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>
            <a:extLst>
              <a:ext uri="{FF2B5EF4-FFF2-40B4-BE49-F238E27FC236}">
                <a16:creationId xmlns:a16="http://schemas.microsoft.com/office/drawing/2014/main" id="{73E68169-C8EC-4B1B-9B40-F091E1482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221" y="2226481"/>
            <a:ext cx="29491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 fontAlgn="auto">
              <a:spcBef>
                <a:spcPts val="0"/>
              </a:spcBef>
              <a:spcAft>
                <a:spcPts val="0"/>
              </a:spcAft>
              <a:defRPr>
                <a:latin typeface="Calisto MT" panose="02040603050505030304" pitchFamily="18" charset="0"/>
              </a:defRPr>
            </a:lvl1pPr>
            <a:lvl2pPr marL="800100" indent="-342900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u-HU" altLang="cs-CZ" dirty="0" err="1">
                <a:latin typeface="+mn-lt"/>
              </a:rPr>
              <a:t>Lesní</a:t>
            </a:r>
            <a:r>
              <a:rPr lang="hu-HU" altLang="cs-CZ" dirty="0">
                <a:latin typeface="+mn-lt"/>
              </a:rPr>
              <a:t> </a:t>
            </a:r>
            <a:r>
              <a:rPr lang="hu-HU" altLang="cs-CZ" dirty="0" err="1">
                <a:latin typeface="+mn-lt"/>
              </a:rPr>
              <a:t>účty</a:t>
            </a:r>
            <a:r>
              <a:rPr lang="hu-HU" altLang="cs-CZ" dirty="0">
                <a:latin typeface="+mn-lt"/>
              </a:rPr>
              <a:t>: </a:t>
            </a:r>
            <a:r>
              <a:rPr lang="hu-HU" altLang="cs-CZ" dirty="0" err="1">
                <a:latin typeface="+mn-lt"/>
              </a:rPr>
              <a:t>Choustn</a:t>
            </a:r>
            <a:r>
              <a:rPr lang="cs-CZ" altLang="cs-CZ" dirty="0" err="1">
                <a:latin typeface="+mn-lt"/>
              </a:rPr>
              <a:t>ík</a:t>
            </a:r>
            <a:r>
              <a:rPr lang="cs-CZ" altLang="cs-CZ" dirty="0">
                <a:latin typeface="+mn-lt"/>
              </a:rPr>
              <a:t>, 1447</a:t>
            </a:r>
          </a:p>
        </p:txBody>
      </p:sp>
      <p:grpSp>
        <p:nvGrpSpPr>
          <p:cNvPr id="20484" name="Skupina 1">
            <a:extLst>
              <a:ext uri="{FF2B5EF4-FFF2-40B4-BE49-F238E27FC236}">
                <a16:creationId xmlns:a16="http://schemas.microsoft.com/office/drawing/2014/main" id="{E0E4196D-E0FC-46BD-9088-08BE5A18F2DB}"/>
              </a:ext>
            </a:extLst>
          </p:cNvPr>
          <p:cNvGrpSpPr>
            <a:grpSpLocks/>
          </p:cNvGrpSpPr>
          <p:nvPr/>
        </p:nvGrpSpPr>
        <p:grpSpPr bwMode="auto">
          <a:xfrm>
            <a:off x="362631" y="1168966"/>
            <a:ext cx="2432050" cy="1849437"/>
            <a:chOff x="1277542" y="998936"/>
            <a:chExt cx="2431255" cy="1849040"/>
          </a:xfrm>
        </p:grpSpPr>
        <p:pic>
          <p:nvPicPr>
            <p:cNvPr id="20486" name="Picture 5">
              <a:extLst>
                <a:ext uri="{FF2B5EF4-FFF2-40B4-BE49-F238E27FC236}">
                  <a16:creationId xmlns:a16="http://schemas.microsoft.com/office/drawing/2014/main" id="{2EF7A32D-876F-4782-AEBF-9B43B0EC09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0281" y="1754982"/>
              <a:ext cx="1458516" cy="1092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7" name="Picture 6">
              <a:extLst>
                <a:ext uri="{FF2B5EF4-FFF2-40B4-BE49-F238E27FC236}">
                  <a16:creationId xmlns:a16="http://schemas.microsoft.com/office/drawing/2014/main" id="{2F537630-9398-48E1-9842-0D30B19081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542" y="998936"/>
              <a:ext cx="1593056" cy="967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val 7">
              <a:extLst>
                <a:ext uri="{FF2B5EF4-FFF2-40B4-BE49-F238E27FC236}">
                  <a16:creationId xmlns:a16="http://schemas.microsoft.com/office/drawing/2014/main" id="{5A6BADB3-5A58-4137-8347-CD6781A51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1073" y="1592534"/>
              <a:ext cx="55544" cy="539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cs-CZ" sz="1350">
                <a:latin typeface="+mn-lt"/>
              </a:endParaRPr>
            </a:p>
          </p:txBody>
        </p:sp>
      </p:grpSp>
      <p:sp>
        <p:nvSpPr>
          <p:cNvPr id="9" name="Obdélník 8"/>
          <p:cNvSpPr/>
          <p:nvPr/>
        </p:nvSpPr>
        <p:spPr>
          <a:xfrm>
            <a:off x="1738581" y="239877"/>
            <a:ext cx="525611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Les v </a:t>
            </a:r>
            <a:r>
              <a:rPr lang="hu-HU" sz="3200" b="1" dirty="0" err="1"/>
              <a:t>realitě</a:t>
            </a:r>
            <a:r>
              <a:rPr lang="hu-HU" sz="3200" b="1" dirty="0"/>
              <a:t>: </a:t>
            </a:r>
            <a:r>
              <a:rPr lang="cs-CZ" sz="3200" b="1" dirty="0"/>
              <a:t>prostor pro práci</a:t>
            </a:r>
          </a:p>
        </p:txBody>
      </p:sp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5228358"/>
              </p:ext>
            </p:extLst>
          </p:nvPr>
        </p:nvGraphicFramePr>
        <p:xfrm>
          <a:off x="1575174" y="3018403"/>
          <a:ext cx="5710998" cy="3671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38473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181" y="1154370"/>
            <a:ext cx="6889932" cy="4593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délník 3"/>
          <p:cNvSpPr/>
          <p:nvPr/>
        </p:nvSpPr>
        <p:spPr>
          <a:xfrm>
            <a:off x="2097315" y="5936343"/>
            <a:ext cx="5203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/>
              <a:t>NPR Děvín, Pálava</a:t>
            </a:r>
          </a:p>
          <a:p>
            <a:pPr algn="ctr"/>
            <a:r>
              <a:rPr lang="cs-CZ" dirty="0"/>
              <a:t>Střední les: výstavek a výmladky</a:t>
            </a:r>
          </a:p>
        </p:txBody>
      </p:sp>
      <p:sp>
        <p:nvSpPr>
          <p:cNvPr id="5" name="Obdélník 4"/>
          <p:cNvSpPr/>
          <p:nvPr/>
        </p:nvSpPr>
        <p:spPr>
          <a:xfrm>
            <a:off x="1738581" y="239877"/>
            <a:ext cx="525611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Les v </a:t>
            </a:r>
            <a:r>
              <a:rPr lang="hu-HU" sz="3200" b="1" dirty="0" err="1"/>
              <a:t>realitě</a:t>
            </a:r>
            <a:r>
              <a:rPr lang="hu-HU" sz="3200" b="1" dirty="0"/>
              <a:t>: </a:t>
            </a:r>
            <a:r>
              <a:rPr lang="cs-CZ" sz="3200" b="1" dirty="0"/>
              <a:t>prostor pro práci</a:t>
            </a:r>
          </a:p>
        </p:txBody>
      </p:sp>
    </p:spTree>
    <p:extLst>
      <p:ext uri="{BB962C8B-B14F-4D97-AF65-F5344CB8AC3E}">
        <p14:creationId xmlns:p14="http://schemas.microsoft.com/office/powerpoint/2010/main" val="1323958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5029200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49434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3733800"/>
            <a:ext cx="4867275" cy="29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563" y="0"/>
            <a:ext cx="2611437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569CE78-2493-4369-8625-EA0D94A17795}"/>
              </a:ext>
            </a:extLst>
          </p:cNvPr>
          <p:cNvSpPr txBox="1"/>
          <p:nvPr/>
        </p:nvSpPr>
        <p:spPr>
          <a:xfrm>
            <a:off x="152400" y="2869938"/>
            <a:ext cx="986972" cy="25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kresba: R. Hédl</a:t>
            </a:r>
          </a:p>
        </p:txBody>
      </p:sp>
    </p:spTree>
    <p:extLst>
      <p:ext uri="{BB962C8B-B14F-4D97-AF65-F5344CB8AC3E}">
        <p14:creationId xmlns:p14="http://schemas.microsoft.com/office/powerpoint/2010/main" val="199246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rukop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037" y="4955881"/>
            <a:ext cx="4967287" cy="1203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855209" y="2023411"/>
            <a:ext cx="74168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algn="r">
              <a:spcBef>
                <a:spcPct val="50000"/>
              </a:spcBef>
              <a:buFontTx/>
              <a:buNone/>
              <a:defRPr sz="2000"/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pPr algn="l"/>
            <a:r>
              <a:rPr lang="hu-HU" altLang="cs-CZ" dirty="0" err="1"/>
              <a:t>Děvín</a:t>
            </a:r>
            <a:r>
              <a:rPr lang="hu-HU" altLang="cs-CZ" dirty="0"/>
              <a:t>:</a:t>
            </a:r>
          </a:p>
          <a:p>
            <a:pPr algn="l"/>
            <a:r>
              <a:rPr lang="hu-HU" altLang="cs-CZ" dirty="0"/>
              <a:t>1384</a:t>
            </a:r>
            <a:r>
              <a:rPr lang="en-US" altLang="cs-CZ" dirty="0"/>
              <a:t> </a:t>
            </a:r>
            <a:r>
              <a:rPr lang="en-US" altLang="cs-CZ" dirty="0" err="1"/>
              <a:t>urbarium</a:t>
            </a:r>
            <a:endParaRPr lang="hu-HU" altLang="cs-CZ" dirty="0"/>
          </a:p>
          <a:p>
            <a:pPr algn="l"/>
            <a:r>
              <a:rPr lang="en-US" altLang="cs-CZ" dirty="0"/>
              <a:t>“</a:t>
            </a:r>
            <a:r>
              <a:rPr lang="hu-HU" altLang="cs-CZ" dirty="0" err="1"/>
              <a:t>Das</a:t>
            </a:r>
            <a:r>
              <a:rPr lang="hu-HU" altLang="cs-CZ" dirty="0"/>
              <a:t> </a:t>
            </a:r>
            <a:r>
              <a:rPr lang="hu-HU" altLang="cs-CZ" dirty="0" err="1"/>
              <a:t>holcz</a:t>
            </a:r>
            <a:r>
              <a:rPr lang="hu-HU" altLang="cs-CZ" dirty="0"/>
              <a:t>, </a:t>
            </a:r>
            <a:r>
              <a:rPr lang="hu-HU" altLang="cs-CZ" dirty="0" err="1"/>
              <a:t>das</a:t>
            </a:r>
            <a:r>
              <a:rPr lang="hu-HU" altLang="cs-CZ" dirty="0"/>
              <a:t> </a:t>
            </a:r>
            <a:r>
              <a:rPr lang="hu-HU" altLang="cs-CZ" dirty="0" err="1"/>
              <a:t>do</a:t>
            </a:r>
            <a:r>
              <a:rPr lang="hu-HU" altLang="cs-CZ" dirty="0"/>
              <a:t> </a:t>
            </a:r>
            <a:r>
              <a:rPr lang="hu-HU" altLang="cs-CZ" dirty="0" err="1"/>
              <a:t>get</a:t>
            </a:r>
            <a:r>
              <a:rPr lang="hu-HU" altLang="cs-CZ" dirty="0"/>
              <a:t> </a:t>
            </a:r>
            <a:r>
              <a:rPr lang="hu-HU" altLang="cs-CZ" dirty="0" err="1"/>
              <a:t>niderhalb</a:t>
            </a:r>
            <a:r>
              <a:rPr lang="hu-HU" altLang="cs-CZ" dirty="0"/>
              <a:t> des </a:t>
            </a:r>
            <a:r>
              <a:rPr lang="hu-HU" altLang="cs-CZ" dirty="0" err="1"/>
              <a:t>wegs</a:t>
            </a:r>
            <a:r>
              <a:rPr lang="hu-HU" altLang="cs-CZ" dirty="0"/>
              <a:t> </a:t>
            </a:r>
            <a:r>
              <a:rPr lang="hu-HU" altLang="cs-CZ" dirty="0" err="1"/>
              <a:t>durich</a:t>
            </a:r>
            <a:r>
              <a:rPr lang="hu-HU" altLang="cs-CZ" dirty="0"/>
              <a:t> die </a:t>
            </a:r>
            <a:r>
              <a:rPr lang="hu-HU" altLang="cs-CZ" dirty="0" err="1"/>
              <a:t>Chlausen</a:t>
            </a:r>
            <a:r>
              <a:rPr lang="hu-HU" altLang="cs-CZ" dirty="0"/>
              <a:t>, </a:t>
            </a:r>
            <a:r>
              <a:rPr lang="hu-HU" altLang="cs-CZ" dirty="0" err="1"/>
              <a:t>das</a:t>
            </a:r>
            <a:r>
              <a:rPr lang="hu-HU" altLang="cs-CZ" dirty="0"/>
              <a:t> </a:t>
            </a:r>
            <a:r>
              <a:rPr lang="hu-HU" altLang="cs-CZ" dirty="0" err="1"/>
              <a:t>haist</a:t>
            </a:r>
            <a:r>
              <a:rPr lang="hu-HU" altLang="cs-CZ" dirty="0"/>
              <a:t> der </a:t>
            </a:r>
            <a:r>
              <a:rPr lang="hu-HU" altLang="cs-CZ" dirty="0" err="1"/>
              <a:t>Lelasch</a:t>
            </a:r>
            <a:r>
              <a:rPr lang="hu-HU" altLang="cs-CZ" dirty="0"/>
              <a:t>, und </a:t>
            </a:r>
            <a:r>
              <a:rPr lang="hu-HU" altLang="cs-CZ" dirty="0" err="1"/>
              <a:t>ist</a:t>
            </a:r>
            <a:r>
              <a:rPr lang="hu-HU" altLang="cs-CZ" dirty="0"/>
              <a:t> </a:t>
            </a:r>
            <a:r>
              <a:rPr lang="hu-HU" altLang="cs-CZ" dirty="0" err="1"/>
              <a:t>deselb</a:t>
            </a:r>
            <a:r>
              <a:rPr lang="hu-HU" altLang="cs-CZ" dirty="0"/>
              <a:t> </a:t>
            </a:r>
            <a:r>
              <a:rPr lang="hu-HU" altLang="cs-CZ" dirty="0" err="1"/>
              <a:t>zeit</a:t>
            </a:r>
            <a:r>
              <a:rPr lang="hu-HU" altLang="cs-CZ" dirty="0"/>
              <a:t> 2 </a:t>
            </a:r>
            <a:r>
              <a:rPr lang="hu-HU" altLang="cs-CZ" dirty="0" err="1"/>
              <a:t>jar</a:t>
            </a:r>
            <a:r>
              <a:rPr lang="hu-HU" altLang="cs-CZ" dirty="0"/>
              <a:t> alt </a:t>
            </a:r>
            <a:r>
              <a:rPr lang="hu-HU" altLang="cs-CZ" dirty="0" err="1"/>
              <a:t>gewesen</a:t>
            </a:r>
            <a:r>
              <a:rPr lang="en-US" altLang="cs-CZ" dirty="0"/>
              <a:t>;</a:t>
            </a:r>
            <a:r>
              <a:rPr lang="hu-HU" altLang="cs-CZ" dirty="0"/>
              <a:t> </a:t>
            </a:r>
            <a:r>
              <a:rPr lang="hu-HU" altLang="cs-CZ" dirty="0" err="1"/>
              <a:t>wann</a:t>
            </a:r>
            <a:r>
              <a:rPr lang="hu-HU" altLang="cs-CZ" dirty="0"/>
              <a:t> </a:t>
            </a:r>
            <a:r>
              <a:rPr lang="hu-HU" altLang="cs-CZ" dirty="0" err="1"/>
              <a:t>er</a:t>
            </a:r>
            <a:r>
              <a:rPr lang="hu-HU" altLang="cs-CZ" dirty="0"/>
              <a:t> </a:t>
            </a:r>
            <a:r>
              <a:rPr lang="hu-HU" altLang="cs-CZ" dirty="0" err="1"/>
              <a:t>zw</a:t>
            </a:r>
            <a:r>
              <a:rPr lang="hu-HU" altLang="cs-CZ" dirty="0"/>
              <a:t> 7 </a:t>
            </a:r>
            <a:r>
              <a:rPr lang="hu-HU" altLang="cs-CZ" dirty="0" err="1"/>
              <a:t>jarn</a:t>
            </a:r>
            <a:r>
              <a:rPr lang="hu-HU" altLang="cs-CZ" dirty="0"/>
              <a:t> </a:t>
            </a:r>
            <a:r>
              <a:rPr lang="hu-HU" altLang="cs-CZ" dirty="0" err="1"/>
              <a:t>chumpt</a:t>
            </a:r>
            <a:r>
              <a:rPr lang="hu-HU" altLang="cs-CZ" dirty="0"/>
              <a:t>, </a:t>
            </a:r>
            <a:r>
              <a:rPr lang="hu-HU" altLang="cs-CZ" dirty="0" err="1"/>
              <a:t>so</a:t>
            </a:r>
            <a:r>
              <a:rPr lang="hu-HU" altLang="cs-CZ" dirty="0"/>
              <a:t> </a:t>
            </a:r>
            <a:r>
              <a:rPr lang="hu-HU" altLang="cs-CZ" dirty="0" err="1"/>
              <a:t>schaczt</a:t>
            </a:r>
            <a:r>
              <a:rPr lang="hu-HU" altLang="cs-CZ" dirty="0"/>
              <a:t> </a:t>
            </a:r>
            <a:r>
              <a:rPr lang="hu-HU" altLang="cs-CZ" dirty="0" err="1"/>
              <a:t>mann</a:t>
            </a:r>
            <a:r>
              <a:rPr lang="hu-HU" altLang="cs-CZ" dirty="0"/>
              <a:t> </a:t>
            </a:r>
            <a:r>
              <a:rPr lang="hu-HU" altLang="cs-CZ" dirty="0" err="1"/>
              <a:t>für</a:t>
            </a:r>
            <a:r>
              <a:rPr lang="hu-HU" altLang="cs-CZ" dirty="0"/>
              <a:t> 36 </a:t>
            </a:r>
            <a:r>
              <a:rPr lang="hu-HU" altLang="cs-CZ" dirty="0" err="1"/>
              <a:t>lb</a:t>
            </a:r>
            <a:r>
              <a:rPr lang="hu-HU" altLang="cs-CZ" dirty="0"/>
              <a:t>. und 2 </a:t>
            </a:r>
            <a:r>
              <a:rPr lang="hu-HU" altLang="cs-CZ" dirty="0" err="1"/>
              <a:t>lb</a:t>
            </a:r>
            <a:r>
              <a:rPr lang="hu-HU" altLang="cs-CZ" dirty="0"/>
              <a:t>. </a:t>
            </a:r>
            <a:r>
              <a:rPr lang="hu-HU" altLang="cs-CZ" dirty="0" err="1"/>
              <a:t>ze</a:t>
            </a:r>
            <a:r>
              <a:rPr lang="hu-HU" altLang="cs-CZ" dirty="0"/>
              <a:t> </a:t>
            </a:r>
            <a:r>
              <a:rPr lang="hu-HU" altLang="cs-CZ" dirty="0" err="1"/>
              <a:t>leitchauff</a:t>
            </a:r>
            <a:r>
              <a:rPr lang="hu-HU" altLang="cs-CZ" dirty="0"/>
              <a:t>.”</a:t>
            </a:r>
          </a:p>
          <a:p>
            <a:pPr algn="l"/>
            <a:endParaRPr lang="hu-HU" altLang="cs-CZ" dirty="0"/>
          </a:p>
          <a:p>
            <a:pPr algn="l"/>
            <a:r>
              <a:rPr lang="hu-HU" altLang="cs-CZ" dirty="0"/>
              <a:t>1692</a:t>
            </a:r>
            <a:r>
              <a:rPr lang="en-US" altLang="cs-CZ" dirty="0"/>
              <a:t> </a:t>
            </a:r>
            <a:r>
              <a:rPr lang="cs-CZ" altLang="cs-CZ" dirty="0"/>
              <a:t>popis lesů</a:t>
            </a:r>
            <a:endParaRPr lang="hu-HU" altLang="cs-CZ" dirty="0"/>
          </a:p>
          <a:p>
            <a:pPr algn="l"/>
            <a:endParaRPr lang="cs-CZ" altLang="cs-CZ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124075" cy="129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1542143" y="1227282"/>
            <a:ext cx="71438" cy="730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>
              <a:solidFill>
                <a:srgbClr val="78A22E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928753" y="206140"/>
            <a:ext cx="525611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Les v </a:t>
            </a:r>
            <a:r>
              <a:rPr lang="hu-HU" sz="3200" b="1" dirty="0" err="1"/>
              <a:t>realitě</a:t>
            </a:r>
            <a:r>
              <a:rPr lang="hu-HU" sz="3200" b="1" dirty="0"/>
              <a:t>: </a:t>
            </a:r>
            <a:r>
              <a:rPr lang="cs-CZ" sz="3200" b="1" dirty="0"/>
              <a:t>prostor pro práci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569CE78-2493-4369-8625-EA0D94A17795}"/>
              </a:ext>
            </a:extLst>
          </p:cNvPr>
          <p:cNvSpPr txBox="1"/>
          <p:nvPr/>
        </p:nvSpPr>
        <p:spPr>
          <a:xfrm>
            <a:off x="4697638" y="6159206"/>
            <a:ext cx="1284514" cy="254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MZA F18 inv.č.7679</a:t>
            </a:r>
          </a:p>
        </p:txBody>
      </p:sp>
    </p:spTree>
    <p:extLst>
      <p:ext uri="{BB962C8B-B14F-4D97-AF65-F5344CB8AC3E}">
        <p14:creationId xmlns:p14="http://schemas.microsoft.com/office/powerpoint/2010/main" val="3228026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292453" y="977364"/>
            <a:ext cx="6701063" cy="5485349"/>
            <a:chOff x="1292453" y="977364"/>
            <a:chExt cx="6701063" cy="5485349"/>
          </a:xfrm>
        </p:grpSpPr>
        <p:pic>
          <p:nvPicPr>
            <p:cNvPr id="43010" name="Obrázek 4">
              <a:extLst>
                <a:ext uri="{FF2B5EF4-FFF2-40B4-BE49-F238E27FC236}">
                  <a16:creationId xmlns:a16="http://schemas.microsoft.com/office/drawing/2014/main" id="{79533B2D-EA5A-46CF-A42E-B4A8B1A17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453" y="977364"/>
              <a:ext cx="6384925" cy="4956175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011" name="TextovéPole 1">
              <a:extLst>
                <a:ext uri="{FF2B5EF4-FFF2-40B4-BE49-F238E27FC236}">
                  <a16:creationId xmlns:a16="http://schemas.microsoft.com/office/drawing/2014/main" id="{79BCDA04-1063-4129-AAD6-53C4724019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2629" y="6094413"/>
              <a:ext cx="456088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hu-HU" altLang="cs-CZ" sz="1800" dirty="0" err="1"/>
                <a:t>Sachsenspiegel</a:t>
              </a:r>
              <a:r>
                <a:rPr lang="hu-HU" altLang="cs-CZ" sz="1800" dirty="0"/>
                <a:t>, </a:t>
              </a:r>
              <a:r>
                <a:rPr lang="hu-HU" altLang="cs-CZ" sz="1800" dirty="0" err="1"/>
                <a:t>ilustrace</a:t>
              </a:r>
              <a:r>
                <a:rPr lang="hu-HU" altLang="cs-CZ" sz="1800" dirty="0"/>
                <a:t> </a:t>
              </a:r>
              <a:r>
                <a:rPr lang="hu-HU" altLang="cs-CZ" sz="1800" dirty="0" err="1"/>
                <a:t>ze</a:t>
              </a:r>
              <a:r>
                <a:rPr lang="hu-HU" altLang="cs-CZ" sz="1800" dirty="0"/>
                <a:t> </a:t>
              </a:r>
              <a:r>
                <a:rPr lang="hu-HU" altLang="cs-CZ" sz="1800" dirty="0" err="1"/>
                <a:t>začátku</a:t>
              </a:r>
              <a:r>
                <a:rPr lang="hu-HU" altLang="cs-CZ" sz="1800" dirty="0"/>
                <a:t> 14. </a:t>
              </a:r>
              <a:r>
                <a:rPr lang="hu-HU" altLang="cs-CZ" sz="1800" dirty="0" err="1"/>
                <a:t>století</a:t>
              </a:r>
              <a:endParaRPr lang="cs-CZ" altLang="cs-CZ" sz="1800" dirty="0"/>
            </a:p>
          </p:txBody>
        </p:sp>
      </p:grp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55452" y="130115"/>
            <a:ext cx="593231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200" b="1"/>
            </a:lvl1pPr>
            <a:lvl2pPr lvl="1">
              <a:defRPr sz="3200" b="1"/>
            </a:lvl2pPr>
          </a:lstStyle>
          <a:p>
            <a:r>
              <a:rPr lang="cs-CZ" altLang="cs-CZ" dirty="0"/>
              <a:t>Úbytek lesů: důvod pro ochranu?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436563" y="1156154"/>
            <a:ext cx="3670300" cy="2216602"/>
            <a:chOff x="436563" y="1156154"/>
            <a:chExt cx="3670300" cy="2216602"/>
          </a:xfrm>
        </p:grpSpPr>
        <p:pic>
          <p:nvPicPr>
            <p:cNvPr id="45058" name="Obrázek 1">
              <a:extLst>
                <a:ext uri="{FF2B5EF4-FFF2-40B4-BE49-F238E27FC236}">
                  <a16:creationId xmlns:a16="http://schemas.microsoft.com/office/drawing/2014/main" id="{B817F65E-AC72-43B5-B9F8-478373ACE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63" y="1156154"/>
              <a:ext cx="1866900" cy="21574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59" name="TextovéPole 2">
              <a:extLst>
                <a:ext uri="{FF2B5EF4-FFF2-40B4-BE49-F238E27FC236}">
                  <a16:creationId xmlns:a16="http://schemas.microsoft.com/office/drawing/2014/main" id="{708E135C-3162-4EF8-B5D8-3A77A425A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3463" y="3002869"/>
              <a:ext cx="18034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hu-HU" altLang="cs-CZ" sz="1800" dirty="0" err="1">
                  <a:latin typeface="+mn-lt"/>
                </a:rPr>
                <a:t>mod</a:t>
              </a:r>
              <a:r>
                <a:rPr lang="cs-CZ" altLang="cs-CZ" sz="1800" dirty="0" err="1">
                  <a:latin typeface="+mn-lt"/>
                </a:rPr>
                <a:t>řín</a:t>
              </a:r>
              <a:endParaRPr lang="cs-CZ" altLang="cs-CZ" sz="1800" dirty="0">
                <a:latin typeface="+mn-lt"/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200479" y="3426279"/>
            <a:ext cx="8885464" cy="3084513"/>
            <a:chOff x="258536" y="3433082"/>
            <a:chExt cx="8885464" cy="3084513"/>
          </a:xfrm>
        </p:grpSpPr>
        <p:pic>
          <p:nvPicPr>
            <p:cNvPr id="45060" name="Obrázek 5">
              <a:extLst>
                <a:ext uri="{FF2B5EF4-FFF2-40B4-BE49-F238E27FC236}">
                  <a16:creationId xmlns:a16="http://schemas.microsoft.com/office/drawing/2014/main" id="{B7E5841C-075F-4433-A151-36937D31B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2925" y="3563257"/>
              <a:ext cx="4791075" cy="295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1" name="Obrázek 3">
              <a:extLst>
                <a:ext uri="{FF2B5EF4-FFF2-40B4-BE49-F238E27FC236}">
                  <a16:creationId xmlns:a16="http://schemas.microsoft.com/office/drawing/2014/main" id="{1B2B4334-946C-4333-9C16-5066FD122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36" y="3433082"/>
              <a:ext cx="4273550" cy="3084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5062" name="Obrázek 4">
            <a:extLst>
              <a:ext uri="{FF2B5EF4-FFF2-40B4-BE49-F238E27FC236}">
                <a16:creationId xmlns:a16="http://schemas.microsoft.com/office/drawing/2014/main" id="{2CD29EE6-BEAB-434B-9795-249BFAB717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177" y="1043441"/>
            <a:ext cx="3176588" cy="2382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455452" y="130115"/>
            <a:ext cx="593231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200" b="1"/>
            </a:lvl1pPr>
            <a:lvl2pPr lvl="1">
              <a:defRPr sz="3200" b="1"/>
            </a:lvl2pPr>
          </a:lstStyle>
          <a:p>
            <a:r>
              <a:rPr lang="cs-CZ" altLang="cs-CZ" dirty="0"/>
              <a:t>Úbytek lesů: důvod pro ochranu?</a:t>
            </a:r>
          </a:p>
        </p:txBody>
      </p:sp>
      <p:sp>
        <p:nvSpPr>
          <p:cNvPr id="4" name="Obdélník 3"/>
          <p:cNvSpPr/>
          <p:nvPr/>
        </p:nvSpPr>
        <p:spPr>
          <a:xfrm>
            <a:off x="200479" y="6533698"/>
            <a:ext cx="872308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Fyfe, R. M., Woodbridge, J., &amp; Roberts, N. (2015) From forest to farmland: pollen‐inferred land cover change across Europe using the </a:t>
            </a:r>
            <a:r>
              <a:rPr lang="en-US" sz="800" dirty="0" err="1"/>
              <a:t>pseudobiomization</a:t>
            </a:r>
            <a:r>
              <a:rPr lang="en-US" sz="800" dirty="0"/>
              <a:t> approach. </a:t>
            </a:r>
            <a:r>
              <a:rPr lang="en-US" sz="800" i="1" dirty="0"/>
              <a:t>Global Change Biology</a:t>
            </a:r>
            <a:r>
              <a:rPr lang="en-US" sz="800" dirty="0"/>
              <a:t> 21</a:t>
            </a:r>
            <a:r>
              <a:rPr lang="cs-CZ" sz="800" dirty="0"/>
              <a:t>:</a:t>
            </a:r>
            <a:r>
              <a:rPr lang="en-US" sz="800" dirty="0"/>
              <a:t> 1197-1212.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465681" y="159144"/>
            <a:ext cx="271740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200" b="1"/>
            </a:lvl1pPr>
            <a:lvl2pPr lvl="1">
              <a:defRPr sz="3200" b="1"/>
            </a:lvl2pPr>
          </a:lstStyle>
          <a:p>
            <a:r>
              <a:rPr lang="cs-CZ" altLang="cs-CZ" dirty="0"/>
              <a:t>Ochrana lesů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27036" y="1191134"/>
            <a:ext cx="74168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cs-CZ"/>
            </a:defPPr>
            <a:lvl1pPr algn="r">
              <a:spcBef>
                <a:spcPct val="50000"/>
              </a:spcBef>
              <a:buFontTx/>
              <a:buNone/>
              <a:defRPr sz="2000"/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altLang="cs-CZ" dirty="0"/>
              <a:t>Základ: les není „nevyčerpatelný“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altLang="cs-CZ" dirty="0"/>
              <a:t>Chrání se surovina a peněženka, nikoli „biodiverzita“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610" y="1379819"/>
            <a:ext cx="2270450" cy="3462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Skupina 6"/>
          <p:cNvGrpSpPr/>
          <p:nvPr/>
        </p:nvGrpSpPr>
        <p:grpSpPr>
          <a:xfrm>
            <a:off x="1123720" y="2859315"/>
            <a:ext cx="4326393" cy="3643285"/>
            <a:chOff x="1123720" y="2859315"/>
            <a:chExt cx="4326393" cy="3643285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6818" y="2859315"/>
              <a:ext cx="2928618" cy="327395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Obdélník 5"/>
            <p:cNvSpPr/>
            <p:nvPr/>
          </p:nvSpPr>
          <p:spPr>
            <a:xfrm>
              <a:off x="1123720" y="6133268"/>
              <a:ext cx="432639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altLang="cs-CZ" dirty="0" err="1"/>
                <a:t>cf</a:t>
              </a:r>
              <a:r>
                <a:rPr lang="cs-CZ" altLang="cs-CZ" dirty="0"/>
                <a:t>. </a:t>
              </a:r>
              <a:r>
                <a:rPr lang="cs-CZ" altLang="cs-CZ" dirty="0" err="1"/>
                <a:t>dněšní</a:t>
              </a:r>
              <a:r>
                <a:rPr lang="cs-CZ" altLang="cs-CZ" dirty="0"/>
                <a:t> koncept „ekosystémových služeb“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2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4F10036B-B5E6-4D28-B38A-6B00A3A04547}"/>
              </a:ext>
            </a:extLst>
          </p:cNvPr>
          <p:cNvSpPr txBox="1"/>
          <p:nvPr/>
        </p:nvSpPr>
        <p:spPr>
          <a:xfrm>
            <a:off x="109271" y="3546761"/>
            <a:ext cx="204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Fagaras</a:t>
            </a:r>
            <a:r>
              <a:rPr lang="cs-CZ" dirty="0"/>
              <a:t>, Rumunsko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59C6EF5-FFB0-492A-8B26-FDE9F3AD8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281" y="3166229"/>
            <a:ext cx="4845376" cy="3634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E4C6D3E9-6A52-4708-8786-5B4B3352BF4D}"/>
              </a:ext>
            </a:extLst>
          </p:cNvPr>
          <p:cNvGrpSpPr/>
          <p:nvPr/>
        </p:nvGrpSpPr>
        <p:grpSpPr>
          <a:xfrm>
            <a:off x="109271" y="98981"/>
            <a:ext cx="5369947" cy="3447780"/>
            <a:chOff x="184686" y="108408"/>
            <a:chExt cx="5369947" cy="344778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C916F308-BB3F-4F0E-8651-6983D8759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686" y="108408"/>
              <a:ext cx="5198921" cy="34172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6569CE78-2493-4369-8625-EA0D94A17795}"/>
                </a:ext>
              </a:extLst>
            </p:cNvPr>
            <p:cNvSpPr txBox="1"/>
            <p:nvPr/>
          </p:nvSpPr>
          <p:spPr>
            <a:xfrm>
              <a:off x="3820101" y="3301665"/>
              <a:ext cx="1734532" cy="25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/>
                <a:t>www.wilderness-society.org</a:t>
              </a:r>
            </a:p>
          </p:txBody>
        </p:sp>
      </p:grp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97AAA0E-EC6E-47D5-AE21-A412D9CD35EA}"/>
              </a:ext>
            </a:extLst>
          </p:cNvPr>
          <p:cNvSpPr txBox="1"/>
          <p:nvPr/>
        </p:nvSpPr>
        <p:spPr>
          <a:xfrm>
            <a:off x="2708731" y="6476214"/>
            <a:ext cx="1525571" cy="381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Pekárna, Brno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7A472ED-3173-418C-A9EA-6A17D4B2DC39}"/>
              </a:ext>
            </a:extLst>
          </p:cNvPr>
          <p:cNvSpPr txBox="1"/>
          <p:nvPr/>
        </p:nvSpPr>
        <p:spPr>
          <a:xfrm>
            <a:off x="6159035" y="988991"/>
            <a:ext cx="249103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  <a:lvl2pPr lvl="1">
              <a:defRPr sz="3200" b="1"/>
            </a:lvl2pPr>
          </a:lstStyle>
          <a:p>
            <a:r>
              <a:rPr lang="cs-CZ" dirty="0"/>
              <a:t>Co je </a:t>
            </a:r>
            <a:r>
              <a:rPr lang="hu-HU" dirty="0"/>
              <a:t>‚les’?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4275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23207" y="994620"/>
            <a:ext cx="3138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1. „Státní“ (centrální legislativa)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465681" y="159144"/>
            <a:ext cx="271740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200" b="1"/>
            </a:lvl1pPr>
            <a:lvl2pPr lvl="1">
              <a:defRPr sz="3200" b="1"/>
            </a:lvl2pPr>
          </a:lstStyle>
          <a:p>
            <a:r>
              <a:rPr lang="cs-CZ" altLang="cs-CZ" dirty="0"/>
              <a:t>Ochrana lesů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187" y="3507745"/>
            <a:ext cx="2094587" cy="2910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68" y="2465677"/>
            <a:ext cx="1979771" cy="2966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délník 3"/>
          <p:cNvSpPr/>
          <p:nvPr/>
        </p:nvSpPr>
        <p:spPr>
          <a:xfrm>
            <a:off x="418820" y="162935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Dub pro stavení lodí: Benátky, Švédsko, Anglie, Španělsko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AF2C2148-D445-439C-8D6D-39D4E5CC80EA}"/>
              </a:ext>
            </a:extLst>
          </p:cNvPr>
          <p:cNvGrpSpPr/>
          <p:nvPr/>
        </p:nvGrpSpPr>
        <p:grpSpPr>
          <a:xfrm>
            <a:off x="5863405" y="1583189"/>
            <a:ext cx="2463943" cy="4354222"/>
            <a:chOff x="5863405" y="1583189"/>
            <a:chExt cx="2463943" cy="4354222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E5E0EC68-9B0F-4377-84DE-E608A3A67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552" y="2371408"/>
              <a:ext cx="2412796" cy="35660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5BBA7B0E-63DF-4048-9011-7E0A02CF74AF}"/>
                </a:ext>
              </a:extLst>
            </p:cNvPr>
            <p:cNvSpPr/>
            <p:nvPr/>
          </p:nvSpPr>
          <p:spPr>
            <a:xfrm>
              <a:off x="5863405" y="1583189"/>
              <a:ext cx="246394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altLang="cs-CZ" dirty="0"/>
                <a:t>Lov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117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465681" y="159144"/>
            <a:ext cx="271740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200" b="1"/>
            </a:lvl1pPr>
            <a:lvl2pPr lvl="1">
              <a:defRPr sz="3200" b="1"/>
            </a:lvl2pPr>
          </a:lstStyle>
          <a:p>
            <a:r>
              <a:rPr lang="cs-CZ" altLang="cs-CZ" dirty="0"/>
              <a:t>Ochrana lesů</a:t>
            </a:r>
          </a:p>
        </p:txBody>
      </p:sp>
      <p:sp>
        <p:nvSpPr>
          <p:cNvPr id="3" name="Obdélník 2"/>
          <p:cNvSpPr/>
          <p:nvPr/>
        </p:nvSpPr>
        <p:spPr>
          <a:xfrm>
            <a:off x="241328" y="863233"/>
            <a:ext cx="421820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1. „Státní“ (centrální legislativa)</a:t>
            </a:r>
          </a:p>
          <a:p>
            <a:pPr marL="342900" indent="-342900">
              <a:buAutoNum type="arabicPeriod"/>
            </a:pPr>
            <a:endParaRPr lang="cs-CZ" alt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dirty="0"/>
              <a:t>dřevo</a:t>
            </a:r>
          </a:p>
          <a:p>
            <a:pPr lvl="1"/>
            <a:r>
              <a:rPr lang="cs-CZ" altLang="cs-CZ" dirty="0"/>
              <a:t>Francie:</a:t>
            </a:r>
          </a:p>
          <a:p>
            <a:pPr lvl="1"/>
            <a:r>
              <a:rPr lang="cs-CZ" altLang="cs-CZ" dirty="0"/>
              <a:t>Les </a:t>
            </a:r>
            <a:r>
              <a:rPr lang="cs-CZ" altLang="cs-CZ" dirty="0" err="1"/>
              <a:t>eaux</a:t>
            </a:r>
            <a:r>
              <a:rPr lang="cs-CZ" altLang="cs-CZ" dirty="0"/>
              <a:t> et </a:t>
            </a:r>
            <a:r>
              <a:rPr lang="cs-CZ" altLang="cs-CZ" dirty="0" err="1"/>
              <a:t>forêts</a:t>
            </a:r>
            <a:r>
              <a:rPr lang="cs-CZ" altLang="cs-CZ" dirty="0"/>
              <a:t> (14. století)</a:t>
            </a:r>
          </a:p>
          <a:p>
            <a:pPr lvl="1"/>
            <a:r>
              <a:rPr lang="cs-CZ" altLang="cs-CZ" dirty="0"/>
              <a:t>1669: lesní řád (Jean-</a:t>
            </a:r>
            <a:r>
              <a:rPr lang="cs-CZ" altLang="cs-CZ" dirty="0" err="1"/>
              <a:t>Baptiste</a:t>
            </a:r>
            <a:r>
              <a:rPr lang="cs-CZ" altLang="cs-CZ" dirty="0"/>
              <a:t> </a:t>
            </a:r>
            <a:r>
              <a:rPr lang="cs-CZ" altLang="cs-CZ" dirty="0" err="1"/>
              <a:t>Colbert</a:t>
            </a:r>
            <a:r>
              <a:rPr lang="cs-CZ" altLang="cs-CZ" dirty="0"/>
              <a:t>)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6DD48BEC-D71E-43F8-BEA5-9FCF1B4A487E}"/>
              </a:ext>
            </a:extLst>
          </p:cNvPr>
          <p:cNvGrpSpPr/>
          <p:nvPr/>
        </p:nvGrpSpPr>
        <p:grpSpPr>
          <a:xfrm>
            <a:off x="4572000" y="1420852"/>
            <a:ext cx="4468305" cy="4922016"/>
            <a:chOff x="4572000" y="1694229"/>
            <a:chExt cx="4468305" cy="4922016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77079" y="2617559"/>
              <a:ext cx="3124681" cy="399868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761D181A-6913-4F64-944B-B4E6F40376C8}"/>
                </a:ext>
              </a:extLst>
            </p:cNvPr>
            <p:cNvSpPr txBox="1"/>
            <p:nvPr/>
          </p:nvSpPr>
          <p:spPr>
            <a:xfrm>
              <a:off x="4572000" y="1694229"/>
              <a:ext cx="44683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cs-CZ" altLang="cs-CZ" dirty="0" err="1"/>
                <a:t>Holznot</a:t>
              </a:r>
              <a:r>
                <a:rPr lang="cs-CZ" altLang="cs-CZ" dirty="0"/>
                <a:t> (nedostatek dřeva) – 18. století</a:t>
              </a:r>
            </a:p>
            <a:p>
              <a:pPr lvl="1"/>
              <a:r>
                <a:rPr lang="cs-CZ" altLang="cs-CZ" dirty="0"/>
                <a:t>1754: Tereziánský lesní řád</a:t>
              </a:r>
            </a:p>
            <a:p>
              <a:endParaRPr lang="cs-CZ" dirty="0"/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ED509740-3380-4E8A-A1BF-BFCE93C12A87}"/>
              </a:ext>
            </a:extLst>
          </p:cNvPr>
          <p:cNvGrpSpPr/>
          <p:nvPr/>
        </p:nvGrpSpPr>
        <p:grpSpPr>
          <a:xfrm>
            <a:off x="710915" y="2594676"/>
            <a:ext cx="4238677" cy="4191878"/>
            <a:chOff x="710914" y="2617559"/>
            <a:chExt cx="4238677" cy="4191878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FD035558-19EF-438C-B43F-F11C4E0526FF}"/>
                </a:ext>
              </a:extLst>
            </p:cNvPr>
            <p:cNvGrpSpPr/>
            <p:nvPr/>
          </p:nvGrpSpPr>
          <p:grpSpPr>
            <a:xfrm>
              <a:off x="710914" y="2617559"/>
              <a:ext cx="3811191" cy="3822546"/>
              <a:chOff x="710914" y="2791603"/>
              <a:chExt cx="3811191" cy="3822546"/>
            </a:xfrm>
          </p:grpSpPr>
          <p:pic>
            <p:nvPicPr>
              <p:cNvPr id="7" name="Obrázek 6">
                <a:extLst>
                  <a:ext uri="{FF2B5EF4-FFF2-40B4-BE49-F238E27FC236}">
                    <a16:creationId xmlns:a16="http://schemas.microsoft.com/office/drawing/2014/main" id="{6FC791D2-7E01-4A2D-955B-74BF1A3586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3485" y="3230149"/>
                <a:ext cx="3748620" cy="338400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8" name="TextovéPole 7">
                <a:extLst>
                  <a:ext uri="{FF2B5EF4-FFF2-40B4-BE49-F238E27FC236}">
                    <a16:creationId xmlns:a16="http://schemas.microsoft.com/office/drawing/2014/main" id="{F0E43D16-53ED-4FEB-87B6-C3FA512B0FFA}"/>
                  </a:ext>
                </a:extLst>
              </p:cNvPr>
              <p:cNvSpPr txBox="1"/>
              <p:nvPr/>
            </p:nvSpPr>
            <p:spPr>
              <a:xfrm>
                <a:off x="710914" y="2791603"/>
                <a:ext cx="29562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Hornictví – lesní řemesla</a:t>
                </a:r>
              </a:p>
            </p:txBody>
          </p:sp>
        </p:grp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3F840710-069E-449C-9DDC-CD1F8A7AADC9}"/>
                </a:ext>
              </a:extLst>
            </p:cNvPr>
            <p:cNvSpPr txBox="1"/>
            <p:nvPr/>
          </p:nvSpPr>
          <p:spPr>
            <a:xfrm>
              <a:off x="1018614" y="6440105"/>
              <a:ext cx="39309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/>
                <a:t>Agricola</a:t>
              </a:r>
              <a:r>
                <a:rPr lang="cs-CZ" dirty="0"/>
                <a:t>: De re </a:t>
              </a:r>
              <a:r>
                <a:rPr lang="cs-CZ" dirty="0" err="1"/>
                <a:t>metallica</a:t>
              </a:r>
              <a:r>
                <a:rPr lang="cs-CZ" dirty="0"/>
                <a:t>, 1556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490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465681" y="159144"/>
            <a:ext cx="271740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200" b="1"/>
            </a:lvl1pPr>
            <a:lvl2pPr lvl="1">
              <a:defRPr sz="3200" b="1"/>
            </a:lvl2pPr>
          </a:lstStyle>
          <a:p>
            <a:r>
              <a:rPr lang="cs-CZ" altLang="cs-CZ" dirty="0"/>
              <a:t>Ochrana lesů</a:t>
            </a:r>
          </a:p>
        </p:txBody>
      </p:sp>
      <p:sp>
        <p:nvSpPr>
          <p:cNvPr id="3" name="Obdélník 2"/>
          <p:cNvSpPr/>
          <p:nvPr/>
        </p:nvSpPr>
        <p:spPr>
          <a:xfrm>
            <a:off x="194178" y="845519"/>
            <a:ext cx="1070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2. Lokální</a:t>
            </a:r>
          </a:p>
          <a:p>
            <a:endParaRPr lang="cs-CZ" altLang="cs-CZ" dirty="0"/>
          </a:p>
        </p:txBody>
      </p: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10844B8E-4A51-4625-9DC5-A6C4D320237F}"/>
              </a:ext>
            </a:extLst>
          </p:cNvPr>
          <p:cNvGrpSpPr/>
          <p:nvPr/>
        </p:nvGrpSpPr>
        <p:grpSpPr>
          <a:xfrm>
            <a:off x="883634" y="1282045"/>
            <a:ext cx="7506222" cy="5099767"/>
            <a:chOff x="1128731" y="1257369"/>
            <a:chExt cx="7872430" cy="5493775"/>
          </a:xfrm>
        </p:grpSpPr>
        <p:grpSp>
          <p:nvGrpSpPr>
            <p:cNvPr id="5" name="Skupina 4"/>
            <p:cNvGrpSpPr/>
            <p:nvPr/>
          </p:nvGrpSpPr>
          <p:grpSpPr>
            <a:xfrm>
              <a:off x="1128731" y="1257369"/>
              <a:ext cx="7872430" cy="5493775"/>
              <a:chOff x="426540" y="373856"/>
              <a:chExt cx="8294688" cy="6110288"/>
            </a:xfrm>
          </p:grpSpPr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540" y="373856"/>
                <a:ext cx="8294688" cy="611028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4716463" y="3716338"/>
                <a:ext cx="3660775" cy="1309687"/>
              </a:xfrm>
              <a:custGeom>
                <a:avLst/>
                <a:gdLst>
                  <a:gd name="T0" fmla="*/ 0 w 2306"/>
                  <a:gd name="T1" fmla="*/ 360362 h 825"/>
                  <a:gd name="T2" fmla="*/ 215900 w 2306"/>
                  <a:gd name="T3" fmla="*/ 936625 h 825"/>
                  <a:gd name="T4" fmla="*/ 431800 w 2306"/>
                  <a:gd name="T5" fmla="*/ 1008062 h 825"/>
                  <a:gd name="T6" fmla="*/ 719138 w 2306"/>
                  <a:gd name="T7" fmla="*/ 1225550 h 825"/>
                  <a:gd name="T8" fmla="*/ 1008063 w 2306"/>
                  <a:gd name="T9" fmla="*/ 1225550 h 825"/>
                  <a:gd name="T10" fmla="*/ 1295400 w 2306"/>
                  <a:gd name="T11" fmla="*/ 1296987 h 825"/>
                  <a:gd name="T12" fmla="*/ 1800225 w 2306"/>
                  <a:gd name="T13" fmla="*/ 1152525 h 825"/>
                  <a:gd name="T14" fmla="*/ 2160588 w 2306"/>
                  <a:gd name="T15" fmla="*/ 865187 h 825"/>
                  <a:gd name="T16" fmla="*/ 2879725 w 2306"/>
                  <a:gd name="T17" fmla="*/ 504825 h 825"/>
                  <a:gd name="T18" fmla="*/ 3240088 w 2306"/>
                  <a:gd name="T19" fmla="*/ 217487 h 825"/>
                  <a:gd name="T20" fmla="*/ 3600450 w 2306"/>
                  <a:gd name="T21" fmla="*/ 73025 h 825"/>
                  <a:gd name="T22" fmla="*/ 3600450 w 2306"/>
                  <a:gd name="T23" fmla="*/ 0 h 8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306" h="825">
                    <a:moveTo>
                      <a:pt x="0" y="227"/>
                    </a:moveTo>
                    <a:cubicBezTo>
                      <a:pt x="45" y="374"/>
                      <a:pt x="91" y="522"/>
                      <a:pt x="136" y="590"/>
                    </a:cubicBezTo>
                    <a:cubicBezTo>
                      <a:pt x="181" y="658"/>
                      <a:pt x="219" y="605"/>
                      <a:pt x="272" y="635"/>
                    </a:cubicBezTo>
                    <a:cubicBezTo>
                      <a:pt x="325" y="665"/>
                      <a:pt x="392" y="749"/>
                      <a:pt x="453" y="772"/>
                    </a:cubicBezTo>
                    <a:cubicBezTo>
                      <a:pt x="514" y="795"/>
                      <a:pt x="575" y="765"/>
                      <a:pt x="635" y="772"/>
                    </a:cubicBezTo>
                    <a:cubicBezTo>
                      <a:pt x="695" y="779"/>
                      <a:pt x="733" y="825"/>
                      <a:pt x="816" y="817"/>
                    </a:cubicBezTo>
                    <a:cubicBezTo>
                      <a:pt x="899" y="809"/>
                      <a:pt x="1043" y="771"/>
                      <a:pt x="1134" y="726"/>
                    </a:cubicBezTo>
                    <a:cubicBezTo>
                      <a:pt x="1225" y="681"/>
                      <a:pt x="1248" y="613"/>
                      <a:pt x="1361" y="545"/>
                    </a:cubicBezTo>
                    <a:cubicBezTo>
                      <a:pt x="1474" y="477"/>
                      <a:pt x="1701" y="386"/>
                      <a:pt x="1814" y="318"/>
                    </a:cubicBezTo>
                    <a:cubicBezTo>
                      <a:pt x="1927" y="250"/>
                      <a:pt x="1965" y="182"/>
                      <a:pt x="2041" y="137"/>
                    </a:cubicBezTo>
                    <a:cubicBezTo>
                      <a:pt x="2117" y="92"/>
                      <a:pt x="2230" y="69"/>
                      <a:pt x="2268" y="46"/>
                    </a:cubicBezTo>
                    <a:cubicBezTo>
                      <a:pt x="2306" y="23"/>
                      <a:pt x="2268" y="8"/>
                      <a:pt x="2268" y="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5214938" y="1201738"/>
                <a:ext cx="2066925" cy="3548062"/>
              </a:xfrm>
              <a:custGeom>
                <a:avLst/>
                <a:gdLst>
                  <a:gd name="T0" fmla="*/ 1981200 w 1302"/>
                  <a:gd name="T1" fmla="*/ 0 h 2235"/>
                  <a:gd name="T2" fmla="*/ 2006600 w 1302"/>
                  <a:gd name="T3" fmla="*/ 195262 h 2235"/>
                  <a:gd name="T4" fmla="*/ 2049463 w 1302"/>
                  <a:gd name="T5" fmla="*/ 271462 h 2235"/>
                  <a:gd name="T6" fmla="*/ 2066925 w 1302"/>
                  <a:gd name="T7" fmla="*/ 296862 h 2235"/>
                  <a:gd name="T8" fmla="*/ 2057400 w 1302"/>
                  <a:gd name="T9" fmla="*/ 373062 h 2235"/>
                  <a:gd name="T10" fmla="*/ 2024063 w 1302"/>
                  <a:gd name="T11" fmla="*/ 423862 h 2235"/>
                  <a:gd name="T12" fmla="*/ 1998663 w 1302"/>
                  <a:gd name="T13" fmla="*/ 635000 h 2235"/>
                  <a:gd name="T14" fmla="*/ 1922463 w 1302"/>
                  <a:gd name="T15" fmla="*/ 703262 h 2235"/>
                  <a:gd name="T16" fmla="*/ 1879600 w 1302"/>
                  <a:gd name="T17" fmla="*/ 779462 h 2235"/>
                  <a:gd name="T18" fmla="*/ 1846263 w 1302"/>
                  <a:gd name="T19" fmla="*/ 898525 h 2235"/>
                  <a:gd name="T20" fmla="*/ 1762125 w 1302"/>
                  <a:gd name="T21" fmla="*/ 1000125 h 2235"/>
                  <a:gd name="T22" fmla="*/ 1711325 w 1302"/>
                  <a:gd name="T23" fmla="*/ 1041400 h 2235"/>
                  <a:gd name="T24" fmla="*/ 1600200 w 1302"/>
                  <a:gd name="T25" fmla="*/ 1203325 h 2235"/>
                  <a:gd name="T26" fmla="*/ 1516063 w 1302"/>
                  <a:gd name="T27" fmla="*/ 1304925 h 2235"/>
                  <a:gd name="T28" fmla="*/ 1465263 w 1302"/>
                  <a:gd name="T29" fmla="*/ 1406525 h 2235"/>
                  <a:gd name="T30" fmla="*/ 1457325 w 1302"/>
                  <a:gd name="T31" fmla="*/ 1431925 h 2235"/>
                  <a:gd name="T32" fmla="*/ 1431925 w 1302"/>
                  <a:gd name="T33" fmla="*/ 1457325 h 2235"/>
                  <a:gd name="T34" fmla="*/ 1312863 w 1302"/>
                  <a:gd name="T35" fmla="*/ 1752600 h 2235"/>
                  <a:gd name="T36" fmla="*/ 1279525 w 1302"/>
                  <a:gd name="T37" fmla="*/ 1803400 h 2235"/>
                  <a:gd name="T38" fmla="*/ 1211263 w 1302"/>
                  <a:gd name="T39" fmla="*/ 1947862 h 2235"/>
                  <a:gd name="T40" fmla="*/ 1177925 w 1302"/>
                  <a:gd name="T41" fmla="*/ 1998662 h 2235"/>
                  <a:gd name="T42" fmla="*/ 1143000 w 1302"/>
                  <a:gd name="T43" fmla="*/ 2049462 h 2235"/>
                  <a:gd name="T44" fmla="*/ 1076325 w 1302"/>
                  <a:gd name="T45" fmla="*/ 2184400 h 2235"/>
                  <a:gd name="T46" fmla="*/ 1025525 w 1302"/>
                  <a:gd name="T47" fmla="*/ 2379662 h 2235"/>
                  <a:gd name="T48" fmla="*/ 898525 w 1302"/>
                  <a:gd name="T49" fmla="*/ 2549525 h 2235"/>
                  <a:gd name="T50" fmla="*/ 812800 w 1302"/>
                  <a:gd name="T51" fmla="*/ 2641600 h 2235"/>
                  <a:gd name="T52" fmla="*/ 754063 w 1302"/>
                  <a:gd name="T53" fmla="*/ 2735262 h 2235"/>
                  <a:gd name="T54" fmla="*/ 695325 w 1302"/>
                  <a:gd name="T55" fmla="*/ 2828925 h 2235"/>
                  <a:gd name="T56" fmla="*/ 584200 w 1302"/>
                  <a:gd name="T57" fmla="*/ 2946400 h 2235"/>
                  <a:gd name="T58" fmla="*/ 550863 w 1302"/>
                  <a:gd name="T59" fmla="*/ 2989262 h 2235"/>
                  <a:gd name="T60" fmla="*/ 500063 w 1302"/>
                  <a:gd name="T61" fmla="*/ 3040062 h 2235"/>
                  <a:gd name="T62" fmla="*/ 441325 w 1302"/>
                  <a:gd name="T63" fmla="*/ 3098800 h 2235"/>
                  <a:gd name="T64" fmla="*/ 228600 w 1302"/>
                  <a:gd name="T65" fmla="*/ 3336925 h 2235"/>
                  <a:gd name="T66" fmla="*/ 111125 w 1302"/>
                  <a:gd name="T67" fmla="*/ 3446462 h 2235"/>
                  <a:gd name="T68" fmla="*/ 60325 w 1302"/>
                  <a:gd name="T69" fmla="*/ 3514725 h 2235"/>
                  <a:gd name="T70" fmla="*/ 0 w 1302"/>
                  <a:gd name="T71" fmla="*/ 3548062 h 223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302" h="2235">
                    <a:moveTo>
                      <a:pt x="1248" y="0"/>
                    </a:moveTo>
                    <a:cubicBezTo>
                      <a:pt x="1256" y="41"/>
                      <a:pt x="1251" y="84"/>
                      <a:pt x="1264" y="123"/>
                    </a:cubicBezTo>
                    <a:cubicBezTo>
                      <a:pt x="1272" y="148"/>
                      <a:pt x="1271" y="141"/>
                      <a:pt x="1291" y="171"/>
                    </a:cubicBezTo>
                    <a:cubicBezTo>
                      <a:pt x="1295" y="176"/>
                      <a:pt x="1302" y="187"/>
                      <a:pt x="1302" y="187"/>
                    </a:cubicBezTo>
                    <a:cubicBezTo>
                      <a:pt x="1300" y="203"/>
                      <a:pt x="1301" y="220"/>
                      <a:pt x="1296" y="235"/>
                    </a:cubicBezTo>
                    <a:cubicBezTo>
                      <a:pt x="1292" y="247"/>
                      <a:pt x="1275" y="267"/>
                      <a:pt x="1275" y="267"/>
                    </a:cubicBezTo>
                    <a:cubicBezTo>
                      <a:pt x="1261" y="313"/>
                      <a:pt x="1273" y="350"/>
                      <a:pt x="1259" y="400"/>
                    </a:cubicBezTo>
                    <a:cubicBezTo>
                      <a:pt x="1255" y="414"/>
                      <a:pt x="1225" y="433"/>
                      <a:pt x="1211" y="443"/>
                    </a:cubicBezTo>
                    <a:cubicBezTo>
                      <a:pt x="1200" y="459"/>
                      <a:pt x="1195" y="475"/>
                      <a:pt x="1184" y="491"/>
                    </a:cubicBezTo>
                    <a:cubicBezTo>
                      <a:pt x="1176" y="515"/>
                      <a:pt x="1175" y="543"/>
                      <a:pt x="1163" y="566"/>
                    </a:cubicBezTo>
                    <a:cubicBezTo>
                      <a:pt x="1153" y="586"/>
                      <a:pt x="1128" y="616"/>
                      <a:pt x="1110" y="630"/>
                    </a:cubicBezTo>
                    <a:cubicBezTo>
                      <a:pt x="1092" y="644"/>
                      <a:pt x="1093" y="635"/>
                      <a:pt x="1078" y="656"/>
                    </a:cubicBezTo>
                    <a:cubicBezTo>
                      <a:pt x="1054" y="689"/>
                      <a:pt x="1031" y="724"/>
                      <a:pt x="1008" y="758"/>
                    </a:cubicBezTo>
                    <a:cubicBezTo>
                      <a:pt x="992" y="781"/>
                      <a:pt x="971" y="799"/>
                      <a:pt x="955" y="822"/>
                    </a:cubicBezTo>
                    <a:cubicBezTo>
                      <a:pt x="948" y="844"/>
                      <a:pt x="936" y="867"/>
                      <a:pt x="923" y="886"/>
                    </a:cubicBezTo>
                    <a:cubicBezTo>
                      <a:pt x="921" y="891"/>
                      <a:pt x="921" y="897"/>
                      <a:pt x="918" y="902"/>
                    </a:cubicBezTo>
                    <a:cubicBezTo>
                      <a:pt x="914" y="908"/>
                      <a:pt x="905" y="911"/>
                      <a:pt x="902" y="918"/>
                    </a:cubicBezTo>
                    <a:cubicBezTo>
                      <a:pt x="868" y="984"/>
                      <a:pt x="885" y="1046"/>
                      <a:pt x="827" y="1104"/>
                    </a:cubicBezTo>
                    <a:cubicBezTo>
                      <a:pt x="816" y="1140"/>
                      <a:pt x="831" y="1099"/>
                      <a:pt x="806" y="1136"/>
                    </a:cubicBezTo>
                    <a:cubicBezTo>
                      <a:pt x="788" y="1162"/>
                      <a:pt x="786" y="1197"/>
                      <a:pt x="763" y="1227"/>
                    </a:cubicBezTo>
                    <a:cubicBezTo>
                      <a:pt x="749" y="1271"/>
                      <a:pt x="771" y="1210"/>
                      <a:pt x="742" y="1259"/>
                    </a:cubicBezTo>
                    <a:cubicBezTo>
                      <a:pt x="720" y="1296"/>
                      <a:pt x="755" y="1267"/>
                      <a:pt x="720" y="1291"/>
                    </a:cubicBezTo>
                    <a:cubicBezTo>
                      <a:pt x="703" y="1318"/>
                      <a:pt x="695" y="1349"/>
                      <a:pt x="678" y="1376"/>
                    </a:cubicBezTo>
                    <a:cubicBezTo>
                      <a:pt x="669" y="1414"/>
                      <a:pt x="672" y="1473"/>
                      <a:pt x="646" y="1499"/>
                    </a:cubicBezTo>
                    <a:cubicBezTo>
                      <a:pt x="631" y="1540"/>
                      <a:pt x="602" y="1581"/>
                      <a:pt x="566" y="1606"/>
                    </a:cubicBezTo>
                    <a:cubicBezTo>
                      <a:pt x="545" y="1636"/>
                      <a:pt x="536" y="1640"/>
                      <a:pt x="512" y="1664"/>
                    </a:cubicBezTo>
                    <a:cubicBezTo>
                      <a:pt x="505" y="1687"/>
                      <a:pt x="494" y="1710"/>
                      <a:pt x="475" y="1723"/>
                    </a:cubicBezTo>
                    <a:cubicBezTo>
                      <a:pt x="468" y="1746"/>
                      <a:pt x="457" y="1769"/>
                      <a:pt x="438" y="1782"/>
                    </a:cubicBezTo>
                    <a:cubicBezTo>
                      <a:pt x="421" y="1807"/>
                      <a:pt x="394" y="1840"/>
                      <a:pt x="368" y="1856"/>
                    </a:cubicBezTo>
                    <a:cubicBezTo>
                      <a:pt x="359" y="1883"/>
                      <a:pt x="369" y="1863"/>
                      <a:pt x="347" y="1883"/>
                    </a:cubicBezTo>
                    <a:cubicBezTo>
                      <a:pt x="336" y="1893"/>
                      <a:pt x="315" y="1915"/>
                      <a:pt x="315" y="1915"/>
                    </a:cubicBezTo>
                    <a:cubicBezTo>
                      <a:pt x="307" y="1939"/>
                      <a:pt x="294" y="1931"/>
                      <a:pt x="278" y="1952"/>
                    </a:cubicBezTo>
                    <a:cubicBezTo>
                      <a:pt x="236" y="2005"/>
                      <a:pt x="193" y="2058"/>
                      <a:pt x="144" y="2102"/>
                    </a:cubicBezTo>
                    <a:cubicBezTo>
                      <a:pt x="120" y="2123"/>
                      <a:pt x="101" y="2161"/>
                      <a:pt x="70" y="2171"/>
                    </a:cubicBezTo>
                    <a:cubicBezTo>
                      <a:pt x="57" y="2190"/>
                      <a:pt x="57" y="2201"/>
                      <a:pt x="38" y="2214"/>
                    </a:cubicBezTo>
                    <a:cubicBezTo>
                      <a:pt x="26" y="2231"/>
                      <a:pt x="21" y="2235"/>
                      <a:pt x="0" y="2235"/>
                    </a:cubicBezTo>
                  </a:path>
                </a:pathLst>
              </a:cu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H="1" flipV="1">
                <a:off x="6300788" y="5013325"/>
                <a:ext cx="71437" cy="2159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6227763" y="5373688"/>
                <a:ext cx="1657350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hu-HU" altLang="cs-CZ" sz="1200">
                    <a:solidFill>
                      <a:srgbClr val="FF0000"/>
                    </a:solidFill>
                  </a:rPr>
                  <a:t>P</a:t>
                </a:r>
                <a:r>
                  <a:rPr lang="cs-CZ" altLang="cs-CZ" sz="1200">
                    <a:solidFill>
                      <a:srgbClr val="FF0000"/>
                    </a:solidFill>
                  </a:rPr>
                  <a:t>ůvodní hranice lesa</a:t>
                </a: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7019925" y="2420938"/>
                <a:ext cx="1439863" cy="650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600" dirty="0">
                    <a:solidFill>
                      <a:srgbClr val="66FF33"/>
                    </a:solidFill>
                  </a:rPr>
                  <a:t>prasata, krávy</a:t>
                </a:r>
              </a:p>
            </p:txBody>
          </p:sp>
          <p:sp>
            <p:nvSpPr>
              <p:cNvPr id="12" name="Text Box 11"/>
              <p:cNvSpPr txBox="1">
                <a:spLocks noChangeArrowheads="1"/>
              </p:cNvSpPr>
              <p:nvPr/>
            </p:nvSpPr>
            <p:spPr bwMode="auto">
              <a:xfrm>
                <a:off x="7019925" y="2997200"/>
                <a:ext cx="1368425" cy="3765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600" dirty="0">
                    <a:solidFill>
                      <a:srgbClr val="66FF33"/>
                    </a:solidFill>
                  </a:rPr>
                  <a:t>voli, kozy</a:t>
                </a:r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6732588" y="3429000"/>
                <a:ext cx="1296987" cy="3765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600" dirty="0">
                    <a:solidFill>
                      <a:srgbClr val="66FF33"/>
                    </a:solidFill>
                  </a:rPr>
                  <a:t>zadarmo</a:t>
                </a: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auto">
              <a:xfrm>
                <a:off x="2532063" y="998538"/>
                <a:ext cx="1574800" cy="2727325"/>
              </a:xfrm>
              <a:custGeom>
                <a:avLst/>
                <a:gdLst>
                  <a:gd name="T0" fmla="*/ 0 w 992"/>
                  <a:gd name="T1" fmla="*/ 0 h 1718"/>
                  <a:gd name="T2" fmla="*/ 76200 w 992"/>
                  <a:gd name="T3" fmla="*/ 195263 h 1718"/>
                  <a:gd name="T4" fmla="*/ 152400 w 992"/>
                  <a:gd name="T5" fmla="*/ 415925 h 1718"/>
                  <a:gd name="T6" fmla="*/ 330200 w 992"/>
                  <a:gd name="T7" fmla="*/ 619125 h 1718"/>
                  <a:gd name="T8" fmla="*/ 431800 w 992"/>
                  <a:gd name="T9" fmla="*/ 746125 h 1718"/>
                  <a:gd name="T10" fmla="*/ 482600 w 992"/>
                  <a:gd name="T11" fmla="*/ 838200 h 1718"/>
                  <a:gd name="T12" fmla="*/ 533400 w 992"/>
                  <a:gd name="T13" fmla="*/ 949325 h 1718"/>
                  <a:gd name="T14" fmla="*/ 566738 w 992"/>
                  <a:gd name="T15" fmla="*/ 1000125 h 1718"/>
                  <a:gd name="T16" fmla="*/ 650875 w 992"/>
                  <a:gd name="T17" fmla="*/ 1254125 h 1718"/>
                  <a:gd name="T18" fmla="*/ 685800 w 992"/>
                  <a:gd name="T19" fmla="*/ 1381125 h 1718"/>
                  <a:gd name="T20" fmla="*/ 727075 w 992"/>
                  <a:gd name="T21" fmla="*/ 1457325 h 1718"/>
                  <a:gd name="T22" fmla="*/ 744538 w 992"/>
                  <a:gd name="T23" fmla="*/ 1482725 h 1718"/>
                  <a:gd name="T24" fmla="*/ 854075 w 992"/>
                  <a:gd name="T25" fmla="*/ 1719263 h 1718"/>
                  <a:gd name="T26" fmla="*/ 998538 w 992"/>
                  <a:gd name="T27" fmla="*/ 1939925 h 1718"/>
                  <a:gd name="T28" fmla="*/ 1066800 w 992"/>
                  <a:gd name="T29" fmla="*/ 2041525 h 1718"/>
                  <a:gd name="T30" fmla="*/ 1092200 w 992"/>
                  <a:gd name="T31" fmla="*/ 2100263 h 1718"/>
                  <a:gd name="T32" fmla="*/ 1125538 w 992"/>
                  <a:gd name="T33" fmla="*/ 2117725 h 1718"/>
                  <a:gd name="T34" fmla="*/ 1201738 w 992"/>
                  <a:gd name="T35" fmla="*/ 2201863 h 1718"/>
                  <a:gd name="T36" fmla="*/ 1227138 w 992"/>
                  <a:gd name="T37" fmla="*/ 2227263 h 1718"/>
                  <a:gd name="T38" fmla="*/ 1303338 w 992"/>
                  <a:gd name="T39" fmla="*/ 2346325 h 1718"/>
                  <a:gd name="T40" fmla="*/ 1397000 w 992"/>
                  <a:gd name="T41" fmla="*/ 2455863 h 1718"/>
                  <a:gd name="T42" fmla="*/ 1531938 w 992"/>
                  <a:gd name="T43" fmla="*/ 2684463 h 1718"/>
                  <a:gd name="T44" fmla="*/ 1549400 w 992"/>
                  <a:gd name="T45" fmla="*/ 2709863 h 1718"/>
                  <a:gd name="T46" fmla="*/ 1574800 w 992"/>
                  <a:gd name="T47" fmla="*/ 2727325 h 171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92" h="1718">
                    <a:moveTo>
                      <a:pt x="0" y="0"/>
                    </a:moveTo>
                    <a:cubicBezTo>
                      <a:pt x="11" y="47"/>
                      <a:pt x="13" y="88"/>
                      <a:pt x="48" y="123"/>
                    </a:cubicBezTo>
                    <a:cubicBezTo>
                      <a:pt x="57" y="152"/>
                      <a:pt x="80" y="241"/>
                      <a:pt x="96" y="262"/>
                    </a:cubicBezTo>
                    <a:cubicBezTo>
                      <a:pt x="130" y="307"/>
                      <a:pt x="175" y="343"/>
                      <a:pt x="208" y="390"/>
                    </a:cubicBezTo>
                    <a:cubicBezTo>
                      <a:pt x="215" y="412"/>
                      <a:pt x="258" y="456"/>
                      <a:pt x="272" y="470"/>
                    </a:cubicBezTo>
                    <a:cubicBezTo>
                      <a:pt x="288" y="486"/>
                      <a:pt x="294" y="508"/>
                      <a:pt x="304" y="528"/>
                    </a:cubicBezTo>
                    <a:cubicBezTo>
                      <a:pt x="313" y="545"/>
                      <a:pt x="324" y="578"/>
                      <a:pt x="336" y="598"/>
                    </a:cubicBezTo>
                    <a:cubicBezTo>
                      <a:pt x="343" y="609"/>
                      <a:pt x="357" y="630"/>
                      <a:pt x="357" y="630"/>
                    </a:cubicBezTo>
                    <a:cubicBezTo>
                      <a:pt x="374" y="684"/>
                      <a:pt x="385" y="739"/>
                      <a:pt x="410" y="790"/>
                    </a:cubicBezTo>
                    <a:cubicBezTo>
                      <a:pt x="415" y="827"/>
                      <a:pt x="413" y="842"/>
                      <a:pt x="432" y="870"/>
                    </a:cubicBezTo>
                    <a:cubicBezTo>
                      <a:pt x="441" y="898"/>
                      <a:pt x="434" y="882"/>
                      <a:pt x="458" y="918"/>
                    </a:cubicBezTo>
                    <a:cubicBezTo>
                      <a:pt x="462" y="923"/>
                      <a:pt x="469" y="934"/>
                      <a:pt x="469" y="934"/>
                    </a:cubicBezTo>
                    <a:cubicBezTo>
                      <a:pt x="478" y="990"/>
                      <a:pt x="489" y="1049"/>
                      <a:pt x="538" y="1083"/>
                    </a:cubicBezTo>
                    <a:cubicBezTo>
                      <a:pt x="557" y="1133"/>
                      <a:pt x="584" y="1191"/>
                      <a:pt x="629" y="1222"/>
                    </a:cubicBezTo>
                    <a:cubicBezTo>
                      <a:pt x="651" y="1252"/>
                      <a:pt x="656" y="1257"/>
                      <a:pt x="672" y="1286"/>
                    </a:cubicBezTo>
                    <a:cubicBezTo>
                      <a:pt x="678" y="1298"/>
                      <a:pt x="678" y="1313"/>
                      <a:pt x="688" y="1323"/>
                    </a:cubicBezTo>
                    <a:cubicBezTo>
                      <a:pt x="694" y="1329"/>
                      <a:pt x="702" y="1330"/>
                      <a:pt x="709" y="1334"/>
                    </a:cubicBezTo>
                    <a:cubicBezTo>
                      <a:pt x="734" y="1367"/>
                      <a:pt x="719" y="1349"/>
                      <a:pt x="757" y="1387"/>
                    </a:cubicBezTo>
                    <a:cubicBezTo>
                      <a:pt x="762" y="1392"/>
                      <a:pt x="773" y="1403"/>
                      <a:pt x="773" y="1403"/>
                    </a:cubicBezTo>
                    <a:cubicBezTo>
                      <a:pt x="783" y="1434"/>
                      <a:pt x="794" y="1459"/>
                      <a:pt x="821" y="1478"/>
                    </a:cubicBezTo>
                    <a:cubicBezTo>
                      <a:pt x="830" y="1508"/>
                      <a:pt x="849" y="1537"/>
                      <a:pt x="880" y="1547"/>
                    </a:cubicBezTo>
                    <a:cubicBezTo>
                      <a:pt x="907" y="1592"/>
                      <a:pt x="909" y="1674"/>
                      <a:pt x="965" y="1691"/>
                    </a:cubicBezTo>
                    <a:cubicBezTo>
                      <a:pt x="969" y="1696"/>
                      <a:pt x="971" y="1702"/>
                      <a:pt x="976" y="1707"/>
                    </a:cubicBezTo>
                    <a:cubicBezTo>
                      <a:pt x="981" y="1712"/>
                      <a:pt x="992" y="1718"/>
                      <a:pt x="992" y="1718"/>
                    </a:cubicBez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6011863" y="4005263"/>
                <a:ext cx="1512887" cy="3423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400" dirty="0">
                    <a:solidFill>
                      <a:srgbClr val="66FF33"/>
                    </a:solidFill>
                  </a:rPr>
                  <a:t>tráva, žaludy</a:t>
                </a:r>
              </a:p>
            </p:txBody>
          </p:sp>
          <p:sp>
            <p:nvSpPr>
              <p:cNvPr id="16" name="Text Box 16"/>
              <p:cNvSpPr txBox="1">
                <a:spLocks noChangeArrowheads="1"/>
              </p:cNvSpPr>
              <p:nvPr/>
            </p:nvSpPr>
            <p:spPr bwMode="auto">
              <a:xfrm>
                <a:off x="3924300" y="1773238"/>
                <a:ext cx="863600" cy="3423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400" dirty="0">
                    <a:solidFill>
                      <a:srgbClr val="FFFF00"/>
                    </a:solidFill>
                  </a:rPr>
                  <a:t>krávy</a:t>
                </a:r>
              </a:p>
            </p:txBody>
          </p:sp>
          <p:sp>
            <p:nvSpPr>
              <p:cNvPr id="17" name="Text Box 17"/>
              <p:cNvSpPr txBox="1">
                <a:spLocks noChangeArrowheads="1"/>
              </p:cNvSpPr>
              <p:nvPr/>
            </p:nvSpPr>
            <p:spPr bwMode="auto">
              <a:xfrm>
                <a:off x="4859338" y="1700213"/>
                <a:ext cx="1368425" cy="3765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600" dirty="0">
                    <a:solidFill>
                      <a:srgbClr val="FFFF00"/>
                    </a:solidFill>
                  </a:rPr>
                  <a:t>voli, kozy</a:t>
                </a:r>
              </a:p>
            </p:txBody>
          </p:sp>
          <p:sp>
            <p:nvSpPr>
              <p:cNvPr id="18" name="Text Box 18"/>
              <p:cNvSpPr txBox="1">
                <a:spLocks noChangeArrowheads="1"/>
              </p:cNvSpPr>
              <p:nvPr/>
            </p:nvSpPr>
            <p:spPr bwMode="auto">
              <a:xfrm>
                <a:off x="3851275" y="2205037"/>
                <a:ext cx="1617646" cy="3765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600" dirty="0">
                    <a:solidFill>
                      <a:srgbClr val="FFFF00"/>
                    </a:solidFill>
                  </a:rPr>
                  <a:t>tráva, žaludy</a:t>
                </a:r>
              </a:p>
            </p:txBody>
          </p:sp>
          <p:sp>
            <p:nvSpPr>
              <p:cNvPr id="19" name="Text Box 19"/>
              <p:cNvSpPr txBox="1">
                <a:spLocks noChangeArrowheads="1"/>
              </p:cNvSpPr>
              <p:nvPr/>
            </p:nvSpPr>
            <p:spPr bwMode="auto">
              <a:xfrm>
                <a:off x="4645819" y="2797485"/>
                <a:ext cx="1296987" cy="915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600" dirty="0">
                    <a:solidFill>
                      <a:srgbClr val="FFFF00"/>
                    </a:solidFill>
                  </a:rPr>
                  <a:t>každý platí 1-2 slepice</a:t>
                </a:r>
                <a:r>
                  <a:rPr lang="cs-CZ" altLang="cs-CZ" sz="1600" dirty="0">
                    <a:solidFill>
                      <a:srgbClr val="66FF33"/>
                    </a:solidFill>
                  </a:rPr>
                  <a:t>  </a:t>
                </a:r>
                <a:r>
                  <a:rPr lang="cs-CZ" altLang="cs-CZ" sz="1600" dirty="0">
                    <a:solidFill>
                      <a:srgbClr val="FFFF00"/>
                    </a:solidFill>
                  </a:rPr>
                  <a:t>za rok</a:t>
                </a: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4572001" y="2420938"/>
                <a:ext cx="642938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1" name="Text Box 23"/>
              <p:cNvSpPr txBox="1">
                <a:spLocks noChangeArrowheads="1"/>
              </p:cNvSpPr>
              <p:nvPr/>
            </p:nvSpPr>
            <p:spPr bwMode="auto">
              <a:xfrm>
                <a:off x="1692275" y="3213101"/>
                <a:ext cx="1584325" cy="650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600" dirty="0">
                    <a:solidFill>
                      <a:srgbClr val="FF00FF"/>
                    </a:solidFill>
                  </a:rPr>
                  <a:t>pastva zakázána</a:t>
                </a:r>
              </a:p>
            </p:txBody>
          </p:sp>
          <p:sp>
            <p:nvSpPr>
              <p:cNvPr id="22" name="Text Box 24"/>
              <p:cNvSpPr txBox="1">
                <a:spLocks noChangeArrowheads="1"/>
              </p:cNvSpPr>
              <p:nvPr/>
            </p:nvSpPr>
            <p:spPr bwMode="auto">
              <a:xfrm>
                <a:off x="3203575" y="1341438"/>
                <a:ext cx="3527425" cy="3765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600" dirty="0">
                    <a:solidFill>
                      <a:srgbClr val="FFFF00"/>
                    </a:solidFill>
                  </a:rPr>
                  <a:t>pastva zakázána na pasekách</a:t>
                </a:r>
              </a:p>
            </p:txBody>
          </p:sp>
          <p:sp>
            <p:nvSpPr>
              <p:cNvPr id="23" name="Text Box 25"/>
              <p:cNvSpPr txBox="1">
                <a:spLocks noChangeArrowheads="1"/>
              </p:cNvSpPr>
              <p:nvPr/>
            </p:nvSpPr>
            <p:spPr bwMode="auto">
              <a:xfrm>
                <a:off x="6861157" y="1597895"/>
                <a:ext cx="1800225" cy="650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600" dirty="0">
                    <a:solidFill>
                      <a:srgbClr val="66FF33"/>
                    </a:solidFill>
                  </a:rPr>
                  <a:t>pastva zakázána na pasekách</a:t>
                </a:r>
              </a:p>
            </p:txBody>
          </p:sp>
        </p:grpSp>
        <p:sp>
          <p:nvSpPr>
            <p:cNvPr id="24" name="TextovéPole 23"/>
            <p:cNvSpPr txBox="1"/>
            <p:nvPr/>
          </p:nvSpPr>
          <p:spPr>
            <a:xfrm>
              <a:off x="4539018" y="6067892"/>
              <a:ext cx="104828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/>
                <a:t>Hodonín</a:t>
              </a:r>
            </a:p>
          </p:txBody>
        </p:sp>
      </p:grpSp>
      <p:sp>
        <p:nvSpPr>
          <p:cNvPr id="26" name="Obdélník 25">
            <a:extLst>
              <a:ext uri="{FF2B5EF4-FFF2-40B4-BE49-F238E27FC236}">
                <a16:creationId xmlns:a16="http://schemas.microsoft.com/office/drawing/2014/main" id="{B6E8B79E-AC76-4668-86AA-2F182E702C0B}"/>
              </a:ext>
            </a:extLst>
          </p:cNvPr>
          <p:cNvSpPr/>
          <p:nvPr/>
        </p:nvSpPr>
        <p:spPr>
          <a:xfrm>
            <a:off x="2450810" y="6427836"/>
            <a:ext cx="4629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Systémová ochrana: Hodonínská </a:t>
            </a:r>
            <a:r>
              <a:rPr lang="cs-CZ" altLang="cs-CZ" dirty="0" err="1"/>
              <a:t>Dúbrava</a:t>
            </a:r>
            <a:r>
              <a:rPr lang="cs-CZ" altLang="cs-CZ" dirty="0"/>
              <a:t>, 1691</a:t>
            </a:r>
          </a:p>
        </p:txBody>
      </p:sp>
    </p:spTree>
    <p:extLst>
      <p:ext uri="{BB962C8B-B14F-4D97-AF65-F5344CB8AC3E}">
        <p14:creationId xmlns:p14="http://schemas.microsoft.com/office/powerpoint/2010/main" val="785169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123468" y="1491850"/>
            <a:ext cx="6192838" cy="4645025"/>
            <a:chOff x="2339975" y="1989138"/>
            <a:chExt cx="6192838" cy="4645025"/>
          </a:xfrm>
        </p:grpSpPr>
        <p:pic>
          <p:nvPicPr>
            <p:cNvPr id="3" name="Picture 4" descr="dubrava_denyugati_resz_20090415 00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975" y="1989138"/>
              <a:ext cx="6192838" cy="464502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771775" y="4005263"/>
              <a:ext cx="5472113" cy="1223962"/>
            </a:xfrm>
            <a:custGeom>
              <a:avLst/>
              <a:gdLst>
                <a:gd name="T0" fmla="*/ 0 w 3447"/>
                <a:gd name="T1" fmla="*/ 144462 h 771"/>
                <a:gd name="T2" fmla="*/ 1295400 w 3447"/>
                <a:gd name="T3" fmla="*/ 1223962 h 771"/>
                <a:gd name="T4" fmla="*/ 3960813 w 3447"/>
                <a:gd name="T5" fmla="*/ 144462 h 771"/>
                <a:gd name="T6" fmla="*/ 5472113 w 3447"/>
                <a:gd name="T7" fmla="*/ 360362 h 7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47" h="771">
                  <a:moveTo>
                    <a:pt x="0" y="91"/>
                  </a:moveTo>
                  <a:cubicBezTo>
                    <a:pt x="200" y="431"/>
                    <a:pt x="400" y="771"/>
                    <a:pt x="816" y="771"/>
                  </a:cubicBezTo>
                  <a:cubicBezTo>
                    <a:pt x="1232" y="771"/>
                    <a:pt x="2057" y="182"/>
                    <a:pt x="2495" y="91"/>
                  </a:cubicBezTo>
                  <a:cubicBezTo>
                    <a:pt x="2933" y="0"/>
                    <a:pt x="3190" y="113"/>
                    <a:pt x="3447" y="22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65681" y="159144"/>
            <a:ext cx="271740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200" b="1"/>
            </a:lvl1pPr>
            <a:lvl2pPr lvl="1">
              <a:defRPr sz="3200" b="1"/>
            </a:lvl2pPr>
          </a:lstStyle>
          <a:p>
            <a:r>
              <a:rPr lang="cs-CZ" altLang="cs-CZ" dirty="0"/>
              <a:t>Ochrana lesů</a:t>
            </a:r>
          </a:p>
        </p:txBody>
      </p:sp>
      <p:sp>
        <p:nvSpPr>
          <p:cNvPr id="6" name="Obdélník 5"/>
          <p:cNvSpPr/>
          <p:nvPr/>
        </p:nvSpPr>
        <p:spPr>
          <a:xfrm>
            <a:off x="2174077" y="6172715"/>
            <a:ext cx="4292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Fyzická ochrana: Hodonínská </a:t>
            </a:r>
            <a:r>
              <a:rPr lang="cs-CZ" altLang="cs-CZ" dirty="0" err="1"/>
              <a:t>Dúbrava</a:t>
            </a:r>
            <a:r>
              <a:rPr lang="cs-CZ" altLang="cs-CZ" dirty="0"/>
              <a:t>, 1787</a:t>
            </a:r>
          </a:p>
        </p:txBody>
      </p:sp>
      <p:sp>
        <p:nvSpPr>
          <p:cNvPr id="7" name="Obdélník 6"/>
          <p:cNvSpPr/>
          <p:nvPr/>
        </p:nvSpPr>
        <p:spPr>
          <a:xfrm>
            <a:off x="194178" y="845519"/>
            <a:ext cx="1070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2. Lokální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36830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65681" y="159144"/>
            <a:ext cx="2717404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xtLst/>
        </p:spPr>
        <p:txBody>
          <a:bodyPr wrap="square" rtlCol="0">
            <a:spAutoFit/>
          </a:bodyPr>
          <a:lstStyle>
            <a:defPPr>
              <a:defRPr lang="cs-CZ"/>
            </a:defPPr>
            <a:lvl1pPr algn="ctr">
              <a:defRPr sz="3200" b="1"/>
            </a:lvl1pPr>
            <a:lvl2pPr lvl="1">
              <a:defRPr sz="3200" b="1"/>
            </a:lvl2pPr>
          </a:lstStyle>
          <a:p>
            <a:r>
              <a:rPr lang="cs-CZ" altLang="cs-CZ" dirty="0"/>
              <a:t>Ochrana lesů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8" y="1545771"/>
            <a:ext cx="6045201" cy="4359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1915886" y="6007241"/>
            <a:ext cx="4976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dirty="0"/>
              <a:t>Normativní ochrana: </a:t>
            </a:r>
            <a:r>
              <a:rPr lang="cs-CZ" altLang="cs-CZ" dirty="0" err="1"/>
              <a:t>Maršovický</a:t>
            </a:r>
            <a:r>
              <a:rPr lang="cs-CZ" altLang="cs-CZ" dirty="0"/>
              <a:t> urbář, 1651</a:t>
            </a:r>
          </a:p>
          <a:p>
            <a:pPr algn="ctr"/>
            <a:r>
              <a:rPr lang="cs-CZ" altLang="cs-CZ" dirty="0"/>
              <a:t>MZA F 177, kniha 3, </a:t>
            </a:r>
            <a:r>
              <a:rPr lang="cs-CZ" altLang="cs-CZ" dirty="0" err="1"/>
              <a:t>fol</a:t>
            </a:r>
            <a:r>
              <a:rPr lang="cs-CZ" altLang="cs-CZ" dirty="0"/>
              <a:t>. 424v</a:t>
            </a:r>
          </a:p>
          <a:p>
            <a:endParaRPr lang="cs-CZ" altLang="cs-CZ" dirty="0"/>
          </a:p>
        </p:txBody>
      </p:sp>
      <p:sp>
        <p:nvSpPr>
          <p:cNvPr id="9" name="Obdélník 8"/>
          <p:cNvSpPr/>
          <p:nvPr/>
        </p:nvSpPr>
        <p:spPr>
          <a:xfrm>
            <a:off x="194178" y="845519"/>
            <a:ext cx="1070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2. Lokální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40999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68502" y="103546"/>
            <a:ext cx="4614939" cy="2600487"/>
            <a:chOff x="319918" y="199354"/>
            <a:chExt cx="4614939" cy="2600487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857" y="199354"/>
              <a:ext cx="4572000" cy="25694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6569CE78-2493-4369-8625-EA0D94A17795}"/>
                </a:ext>
              </a:extLst>
            </p:cNvPr>
            <p:cNvSpPr txBox="1"/>
            <p:nvPr/>
          </p:nvSpPr>
          <p:spPr>
            <a:xfrm>
              <a:off x="319918" y="2545318"/>
              <a:ext cx="1734532" cy="25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/>
                <a:t>knepp.co.uk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EC91D35C-85F3-4202-93C0-2E2DC8035123}"/>
              </a:ext>
            </a:extLst>
          </p:cNvPr>
          <p:cNvGrpSpPr/>
          <p:nvPr/>
        </p:nvGrpSpPr>
        <p:grpSpPr>
          <a:xfrm>
            <a:off x="4113848" y="1981837"/>
            <a:ext cx="4872233" cy="4754635"/>
            <a:chOff x="4113848" y="1981837"/>
            <a:chExt cx="4872233" cy="4754635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0104" y="1981837"/>
              <a:ext cx="3565977" cy="475463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997AAA0E-EC6E-47D5-AE21-A412D9CD35EA}"/>
                </a:ext>
              </a:extLst>
            </p:cNvPr>
            <p:cNvSpPr txBox="1"/>
            <p:nvPr/>
          </p:nvSpPr>
          <p:spPr>
            <a:xfrm>
              <a:off x="4113848" y="6354686"/>
              <a:ext cx="1525571" cy="381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zapojený les</a:t>
              </a:r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997AAA0E-EC6E-47D5-AE21-A412D9CD35EA}"/>
              </a:ext>
            </a:extLst>
          </p:cNvPr>
          <p:cNvSpPr txBox="1"/>
          <p:nvPr/>
        </p:nvSpPr>
        <p:spPr>
          <a:xfrm>
            <a:off x="24418" y="2673010"/>
            <a:ext cx="1525571" cy="381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otevřený les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8EA4F1DC-7961-4AD0-84B3-4A7A996FFEE5}"/>
              </a:ext>
            </a:extLst>
          </p:cNvPr>
          <p:cNvGrpSpPr/>
          <p:nvPr/>
        </p:nvGrpSpPr>
        <p:grpSpPr>
          <a:xfrm>
            <a:off x="413074" y="2772418"/>
            <a:ext cx="4216508" cy="2252062"/>
            <a:chOff x="413074" y="2772418"/>
            <a:chExt cx="4216508" cy="2252062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81352" y="3700025"/>
              <a:ext cx="1848230" cy="1305312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074" y="3693831"/>
              <a:ext cx="2230392" cy="1330649"/>
            </a:xfrm>
            <a:prstGeom prst="rect">
              <a:avLst/>
            </a:prstGeom>
          </p:spPr>
        </p:pic>
        <p:cxnSp>
          <p:nvCxnSpPr>
            <p:cNvPr id="10" name="Zakřivená spojnice 9"/>
            <p:cNvCxnSpPr/>
            <p:nvPr/>
          </p:nvCxnSpPr>
          <p:spPr>
            <a:xfrm rot="5400000" flipH="1" flipV="1">
              <a:off x="1456968" y="2843721"/>
              <a:ext cx="790838" cy="648234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Zakřivená spojnice 13"/>
            <p:cNvCxnSpPr/>
            <p:nvPr/>
          </p:nvCxnSpPr>
          <p:spPr>
            <a:xfrm rot="16200000" flipV="1">
              <a:off x="2827054" y="2781286"/>
              <a:ext cx="790839" cy="773103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034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400" y="1320192"/>
            <a:ext cx="4066723" cy="5422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8" y="94342"/>
            <a:ext cx="4124781" cy="5499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9DB23A5-8D71-495C-A382-7C99FB474E71}"/>
              </a:ext>
            </a:extLst>
          </p:cNvPr>
          <p:cNvSpPr txBox="1"/>
          <p:nvPr/>
        </p:nvSpPr>
        <p:spPr>
          <a:xfrm>
            <a:off x="53658" y="5594050"/>
            <a:ext cx="261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stromy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9DB23A5-8D71-495C-A382-7C99FB474E71}"/>
              </a:ext>
            </a:extLst>
          </p:cNvPr>
          <p:cNvSpPr txBox="1"/>
          <p:nvPr/>
        </p:nvSpPr>
        <p:spPr>
          <a:xfrm>
            <a:off x="8392115" y="894014"/>
            <a:ext cx="86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byliny</a:t>
            </a:r>
          </a:p>
        </p:txBody>
      </p:sp>
    </p:spTree>
    <p:extLst>
      <p:ext uri="{BB962C8B-B14F-4D97-AF65-F5344CB8AC3E}">
        <p14:creationId xmlns:p14="http://schemas.microsoft.com/office/powerpoint/2010/main" val="3390111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9674B1C-448F-4A5C-BD42-BA6029B9C82B}"/>
              </a:ext>
            </a:extLst>
          </p:cNvPr>
          <p:cNvSpPr txBox="1"/>
          <p:nvPr/>
        </p:nvSpPr>
        <p:spPr>
          <a:xfrm>
            <a:off x="2336868" y="166914"/>
            <a:ext cx="513760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  <a:lvl2pPr lvl="1">
              <a:defRPr sz="3200" b="1"/>
            </a:lvl2pPr>
          </a:lstStyle>
          <a:p>
            <a:r>
              <a:rPr lang="cs-CZ" dirty="0"/>
              <a:t>Středověk - raný novověk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49B47FFC-CFF5-4A79-A55D-D41F6462E734}"/>
              </a:ext>
            </a:extLst>
          </p:cNvPr>
          <p:cNvGrpSpPr/>
          <p:nvPr/>
        </p:nvGrpSpPr>
        <p:grpSpPr>
          <a:xfrm>
            <a:off x="60646" y="965200"/>
            <a:ext cx="4438919" cy="3752124"/>
            <a:chOff x="-622168" y="564699"/>
            <a:chExt cx="5180747" cy="413388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42CDAF9E-8C46-4EFF-88C2-006760EBB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89671" y="564699"/>
              <a:ext cx="5048250" cy="37147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19DB23A5-8D71-495C-A382-7C99FB474E71}"/>
                </a:ext>
              </a:extLst>
            </p:cNvPr>
            <p:cNvSpPr txBox="1"/>
            <p:nvPr/>
          </p:nvSpPr>
          <p:spPr>
            <a:xfrm>
              <a:off x="-622168" y="4291670"/>
              <a:ext cx="2989893" cy="406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Hans </a:t>
              </a:r>
              <a:r>
                <a:rPr lang="cs-CZ" dirty="0" err="1"/>
                <a:t>Burgkmair</a:t>
              </a:r>
              <a:r>
                <a:rPr lang="cs-CZ" dirty="0"/>
                <a:t>, c. 1500</a:t>
              </a: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4375782" y="3586922"/>
            <a:ext cx="4884983" cy="3214205"/>
            <a:chOff x="4375782" y="3586922"/>
            <a:chExt cx="4884983" cy="3214205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4B541672-A0FB-44FE-9675-C0C50E034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5782" y="4007054"/>
              <a:ext cx="4659246" cy="27940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0CC1F740-B4E3-4CD5-B090-AB88CFCA623E}"/>
                </a:ext>
              </a:extLst>
            </p:cNvPr>
            <p:cNvSpPr txBox="1"/>
            <p:nvPr/>
          </p:nvSpPr>
          <p:spPr>
            <a:xfrm>
              <a:off x="6644827" y="3586922"/>
              <a:ext cx="2615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John Evelyn: Sylva, 1679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128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>
            <a:extLst>
              <a:ext uri="{FF2B5EF4-FFF2-40B4-BE49-F238E27FC236}">
                <a16:creationId xmlns:a16="http://schemas.microsoft.com/office/drawing/2014/main" id="{30BA7AD3-BB1E-4A73-8F5C-C27BFF26A7FE}"/>
              </a:ext>
            </a:extLst>
          </p:cNvPr>
          <p:cNvGrpSpPr/>
          <p:nvPr/>
        </p:nvGrpSpPr>
        <p:grpSpPr>
          <a:xfrm>
            <a:off x="3563938" y="2701925"/>
            <a:ext cx="2463800" cy="600075"/>
            <a:chOff x="3563938" y="2701925"/>
            <a:chExt cx="2463800" cy="600075"/>
          </a:xfrm>
        </p:grpSpPr>
        <p:cxnSp>
          <p:nvCxnSpPr>
            <p:cNvPr id="5" name="Přímá spojnice se šipkou 4">
              <a:extLst>
                <a:ext uri="{FF2B5EF4-FFF2-40B4-BE49-F238E27FC236}">
                  <a16:creationId xmlns:a16="http://schemas.microsoft.com/office/drawing/2014/main" id="{A1D95010-D92F-4BC0-A18B-25B48C6C4BFA}"/>
                </a:ext>
              </a:extLst>
            </p:cNvPr>
            <p:cNvCxnSpPr/>
            <p:nvPr/>
          </p:nvCxnSpPr>
          <p:spPr>
            <a:xfrm>
              <a:off x="3563938" y="3270250"/>
              <a:ext cx="2463800" cy="793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37" name="TextovéPole 5">
              <a:extLst>
                <a:ext uri="{FF2B5EF4-FFF2-40B4-BE49-F238E27FC236}">
                  <a16:creationId xmlns:a16="http://schemas.microsoft.com/office/drawing/2014/main" id="{FD65CCD4-0BA0-4B0C-AED7-FBFFFE232D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5663" y="2701925"/>
              <a:ext cx="541337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3300">
                  <a:solidFill>
                    <a:srgbClr val="FF0000"/>
                  </a:solidFill>
                  <a:latin typeface="Calisto MT" panose="02040603050505030304" pitchFamily="18" charset="0"/>
                </a:rPr>
                <a:t>?</a:t>
              </a: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5862638" y="1017588"/>
            <a:ext cx="3281362" cy="5734050"/>
            <a:chOff x="5862638" y="1017588"/>
            <a:chExt cx="3281362" cy="5734050"/>
          </a:xfrm>
        </p:grpSpPr>
        <p:pic>
          <p:nvPicPr>
            <p:cNvPr id="18435" name="Obrázek 2">
              <a:extLst>
                <a:ext uri="{FF2B5EF4-FFF2-40B4-BE49-F238E27FC236}">
                  <a16:creationId xmlns:a16="http://schemas.microsoft.com/office/drawing/2014/main" id="{2C4FDB2C-E27A-4D8A-8D71-0CB7EFDD3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725" y="1017588"/>
              <a:ext cx="2287588" cy="488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8" name="TextovéPole 1">
              <a:extLst>
                <a:ext uri="{FF2B5EF4-FFF2-40B4-BE49-F238E27FC236}">
                  <a16:creationId xmlns:a16="http://schemas.microsoft.com/office/drawing/2014/main" id="{1A3F1173-F901-4FEF-90B8-C6BD23775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2638" y="5921375"/>
              <a:ext cx="3281362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200" dirty="0"/>
                <a:t>Šimůnek, R. </a:t>
              </a:r>
              <a:r>
                <a:rPr lang="hu-HU" altLang="cs-CZ" sz="1200" dirty="0"/>
                <a:t>(2003-2004)</a:t>
              </a:r>
              <a:r>
                <a:rPr lang="cs-CZ" altLang="cs-CZ" sz="1200" dirty="0"/>
                <a:t> Lesní správa na panství Choustník v polovině 15. století (S edicí rejstříku prodeje dřeva z roku 1447), </a:t>
              </a:r>
              <a:r>
                <a:rPr lang="cs-CZ" altLang="cs-CZ" sz="1200" i="1" dirty="0"/>
                <a:t>Táborský archiv </a:t>
              </a:r>
              <a:r>
                <a:rPr lang="cs-CZ" altLang="cs-CZ" sz="1200" dirty="0"/>
                <a:t>12: 87–150.</a:t>
              </a:r>
            </a:p>
          </p:txBody>
        </p:sp>
      </p:grpSp>
      <p:sp>
        <p:nvSpPr>
          <p:cNvPr id="18439" name="TextovéPole 1">
            <a:extLst>
              <a:ext uri="{FF2B5EF4-FFF2-40B4-BE49-F238E27FC236}">
                <a16:creationId xmlns:a16="http://schemas.microsoft.com/office/drawing/2014/main" id="{11131C23-2DAB-4735-A953-330C5586A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8" y="6059488"/>
            <a:ext cx="2168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/>
              <a:t>Albrecht D</a:t>
            </a:r>
            <a:r>
              <a:rPr lang="hu-HU" altLang="cs-CZ" sz="1200"/>
              <a:t>ürer, 1499</a:t>
            </a:r>
            <a:endParaRPr lang="cs-CZ" altLang="cs-CZ" sz="1200"/>
          </a:p>
        </p:txBody>
      </p:sp>
      <p:sp>
        <p:nvSpPr>
          <p:cNvPr id="2" name="Obdélník 1"/>
          <p:cNvSpPr/>
          <p:nvPr/>
        </p:nvSpPr>
        <p:spPr>
          <a:xfrm>
            <a:off x="1608704" y="194481"/>
            <a:ext cx="611391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Les v imaginaci </a:t>
            </a:r>
            <a:r>
              <a:rPr lang="cs-CZ" sz="3200" b="1" i="1" dirty="0"/>
              <a:t>versus</a:t>
            </a:r>
            <a:r>
              <a:rPr lang="cs-CZ" sz="3200" b="1" dirty="0"/>
              <a:t> les v realitě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74" y="1149431"/>
            <a:ext cx="2969077" cy="4754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8ECF9CC-8679-4988-A4F8-FEF6BB56A03E}"/>
              </a:ext>
            </a:extLst>
          </p:cNvPr>
          <p:cNvSpPr txBox="1"/>
          <p:nvPr/>
        </p:nvSpPr>
        <p:spPr>
          <a:xfrm>
            <a:off x="1082510" y="166091"/>
            <a:ext cx="7147089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r>
              <a:rPr lang="hu-HU" dirty="0"/>
              <a:t>Les v imaginaci: divok</a:t>
            </a:r>
            <a:r>
              <a:rPr lang="cs-CZ" dirty="0"/>
              <a:t>ý prostor</a:t>
            </a:r>
          </a:p>
          <a:p>
            <a:r>
              <a:rPr lang="cs-CZ" dirty="0"/>
              <a:t>(protiklad kultury)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98" y="1766791"/>
            <a:ext cx="3200708" cy="4934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délník 3"/>
          <p:cNvSpPr/>
          <p:nvPr/>
        </p:nvSpPr>
        <p:spPr>
          <a:xfrm>
            <a:off x="3378006" y="63320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Heinrich </a:t>
            </a:r>
            <a:r>
              <a:rPr lang="cs-CZ" dirty="0" err="1"/>
              <a:t>Leutemann</a:t>
            </a:r>
            <a:r>
              <a:rPr lang="cs-CZ" dirty="0"/>
              <a:t>: Zničení </a:t>
            </a:r>
            <a:r>
              <a:rPr lang="cs-CZ" dirty="0" err="1"/>
              <a:t>Irmunsulu</a:t>
            </a:r>
            <a:r>
              <a:rPr lang="cs-CZ" dirty="0"/>
              <a:t>, 1882</a:t>
            </a:r>
          </a:p>
        </p:txBody>
      </p:sp>
      <p:sp>
        <p:nvSpPr>
          <p:cNvPr id="5" name="Obdélník 4"/>
          <p:cNvSpPr/>
          <p:nvPr/>
        </p:nvSpPr>
        <p:spPr>
          <a:xfrm>
            <a:off x="3737429" y="141844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r>
              <a:rPr lang="hu-HU" dirty="0"/>
              <a:t>Pro</a:t>
            </a:r>
            <a:r>
              <a:rPr lang="cs-CZ" dirty="0"/>
              <a:t>č?</a:t>
            </a:r>
          </a:p>
          <a:p>
            <a:endParaRPr lang="cs-CZ" dirty="0"/>
          </a:p>
          <a:p>
            <a:r>
              <a:rPr lang="cs-CZ" dirty="0"/>
              <a:t>1. Roland </a:t>
            </a:r>
            <a:r>
              <a:rPr lang="cs-CZ" dirty="0" err="1"/>
              <a:t>Bechmann</a:t>
            </a:r>
            <a:r>
              <a:rPr lang="cs-CZ" dirty="0"/>
              <a:t>: církevní propaganda</a:t>
            </a:r>
          </a:p>
        </p:txBody>
      </p:sp>
    </p:spTree>
    <p:extLst>
      <p:ext uri="{BB962C8B-B14F-4D97-AF65-F5344CB8AC3E}">
        <p14:creationId xmlns:p14="http://schemas.microsoft.com/office/powerpoint/2010/main" val="2655421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8ECF9CC-8679-4988-A4F8-FEF6BB56A03E}"/>
              </a:ext>
            </a:extLst>
          </p:cNvPr>
          <p:cNvSpPr txBox="1"/>
          <p:nvPr/>
        </p:nvSpPr>
        <p:spPr>
          <a:xfrm>
            <a:off x="5177462" y="1780978"/>
            <a:ext cx="40485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Proč?</a:t>
            </a:r>
          </a:p>
          <a:p>
            <a:endParaRPr lang="cs-CZ" dirty="0"/>
          </a:p>
          <a:p>
            <a:r>
              <a:rPr lang="cs-CZ" dirty="0"/>
              <a:t>2. Le </a:t>
            </a:r>
            <a:r>
              <a:rPr lang="cs-CZ" dirty="0" err="1"/>
              <a:t>Goff</a:t>
            </a:r>
            <a:r>
              <a:rPr lang="cs-CZ" dirty="0"/>
              <a:t>: divočina (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désert-forêt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Matouš 4:1-2 “Tehdy byl Ježíš Duchem vyveden na poušť, aby byl pokoušen od ďábla. Postil se čtyřicet dní a čtyřicet nocí, až nakonec vyhladověl.“</a:t>
            </a:r>
          </a:p>
          <a:p>
            <a:pPr lvl="2"/>
            <a:endParaRPr lang="cs-CZ" dirty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grpSp>
        <p:nvGrpSpPr>
          <p:cNvPr id="6" name="Skupina 5"/>
          <p:cNvGrpSpPr/>
          <p:nvPr/>
        </p:nvGrpSpPr>
        <p:grpSpPr>
          <a:xfrm>
            <a:off x="239599" y="1856393"/>
            <a:ext cx="4838096" cy="3997905"/>
            <a:chOff x="117050" y="1846966"/>
            <a:chExt cx="4838096" cy="3997905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050" y="1846966"/>
              <a:ext cx="4838096" cy="362857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Obdélník 3"/>
            <p:cNvSpPr/>
            <p:nvPr/>
          </p:nvSpPr>
          <p:spPr>
            <a:xfrm>
              <a:off x="696413" y="5475539"/>
              <a:ext cx="4013199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fr-FR" dirty="0"/>
                <a:t>La Grande Chartreuse</a:t>
              </a:r>
              <a:r>
                <a:rPr lang="cs-CZ" dirty="0"/>
                <a:t> (</a:t>
              </a:r>
              <a:r>
                <a:rPr lang="fr-FR" dirty="0"/>
                <a:t>Velká kartouza</a:t>
              </a:r>
              <a:r>
                <a:rPr lang="cs-CZ" dirty="0"/>
                <a:t>)</a:t>
              </a:r>
            </a:p>
          </p:txBody>
        </p:sp>
      </p:grpSp>
      <p:sp>
        <p:nvSpPr>
          <p:cNvPr id="5" name="TextovéPole 4">
            <a:extLst>
              <a:ext uri="{FF2B5EF4-FFF2-40B4-BE49-F238E27FC236}">
                <a16:creationId xmlns:a16="http://schemas.microsoft.com/office/drawing/2014/main" id="{48ECF9CC-8679-4988-A4F8-FEF6BB56A03E}"/>
              </a:ext>
            </a:extLst>
          </p:cNvPr>
          <p:cNvSpPr txBox="1"/>
          <p:nvPr/>
        </p:nvSpPr>
        <p:spPr>
          <a:xfrm>
            <a:off x="1082510" y="166091"/>
            <a:ext cx="7147089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r>
              <a:rPr lang="hu-HU" dirty="0"/>
              <a:t>Les v imaginaci: divok</a:t>
            </a:r>
            <a:r>
              <a:rPr lang="cs-CZ" dirty="0"/>
              <a:t>ý prostor</a:t>
            </a:r>
          </a:p>
          <a:p>
            <a:r>
              <a:rPr lang="cs-CZ" dirty="0"/>
              <a:t>(protiklad kultury) </a:t>
            </a:r>
          </a:p>
        </p:txBody>
      </p:sp>
    </p:spTree>
    <p:extLst>
      <p:ext uri="{BB962C8B-B14F-4D97-AF65-F5344CB8AC3E}">
        <p14:creationId xmlns:p14="http://schemas.microsoft.com/office/powerpoint/2010/main" val="2937153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8ECF9CC-8679-4988-A4F8-FEF6BB56A03E}"/>
              </a:ext>
            </a:extLst>
          </p:cNvPr>
          <p:cNvSpPr txBox="1"/>
          <p:nvPr/>
        </p:nvSpPr>
        <p:spPr>
          <a:xfrm>
            <a:off x="3555628" y="1791692"/>
            <a:ext cx="4673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Proč?</a:t>
            </a:r>
          </a:p>
          <a:p>
            <a:endParaRPr lang="cs-CZ" dirty="0"/>
          </a:p>
          <a:p>
            <a:r>
              <a:rPr lang="cs-CZ" dirty="0"/>
              <a:t>3. Jean Claude </a:t>
            </a:r>
            <a:r>
              <a:rPr lang="cs-CZ" dirty="0" err="1"/>
              <a:t>Schmitt</a:t>
            </a:r>
            <a:r>
              <a:rPr lang="cs-CZ" dirty="0"/>
              <a:t> (historická antropologie): hlubší psychologické kořeny</a:t>
            </a:r>
          </a:p>
          <a:p>
            <a:r>
              <a:rPr lang="cs-CZ" dirty="0" err="1"/>
              <a:t>Exemplum</a:t>
            </a:r>
            <a:r>
              <a:rPr lang="cs-CZ" dirty="0"/>
              <a:t> ze 13. století - dítě podvrženec v lese</a:t>
            </a:r>
          </a:p>
          <a:p>
            <a:pPr lvl="2"/>
            <a:endParaRPr lang="cs-CZ" dirty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grpSp>
        <p:nvGrpSpPr>
          <p:cNvPr id="2" name="Skupina 1"/>
          <p:cNvGrpSpPr/>
          <p:nvPr/>
        </p:nvGrpSpPr>
        <p:grpSpPr>
          <a:xfrm>
            <a:off x="128068" y="1907078"/>
            <a:ext cx="3344289" cy="4503538"/>
            <a:chOff x="142583" y="1928849"/>
            <a:chExt cx="3344289" cy="4503538"/>
          </a:xfrm>
        </p:grpSpPr>
        <p:sp>
          <p:nvSpPr>
            <p:cNvPr id="4" name="Obdélník 3"/>
            <p:cNvSpPr/>
            <p:nvPr/>
          </p:nvSpPr>
          <p:spPr>
            <a:xfrm>
              <a:off x="380815" y="6093833"/>
              <a:ext cx="310605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1600" dirty="0"/>
                <a:t>Legenda sv. Štěpána, 15. století</a:t>
              </a:r>
            </a:p>
          </p:txBody>
        </p:sp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583" y="1928849"/>
              <a:ext cx="3261018" cy="41649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ECF9CC-8679-4988-A4F8-FEF6BB56A03E}"/>
              </a:ext>
            </a:extLst>
          </p:cNvPr>
          <p:cNvSpPr txBox="1"/>
          <p:nvPr/>
        </p:nvSpPr>
        <p:spPr>
          <a:xfrm>
            <a:off x="1082510" y="166091"/>
            <a:ext cx="7147089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r>
              <a:rPr lang="hu-HU" dirty="0"/>
              <a:t>Les v imaginaci: divok</a:t>
            </a:r>
            <a:r>
              <a:rPr lang="cs-CZ" dirty="0"/>
              <a:t>ý prostor</a:t>
            </a:r>
          </a:p>
          <a:p>
            <a:r>
              <a:rPr lang="cs-CZ" dirty="0"/>
              <a:t>(protiklad kultury) </a:t>
            </a:r>
          </a:p>
        </p:txBody>
      </p:sp>
    </p:spTree>
    <p:extLst>
      <p:ext uri="{BB962C8B-B14F-4D97-AF65-F5344CB8AC3E}">
        <p14:creationId xmlns:p14="http://schemas.microsoft.com/office/powerpoint/2010/main" val="146076886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579</TotalTime>
  <Words>674</Words>
  <Application>Microsoft Office PowerPoint</Application>
  <PresentationFormat>Předvádění na obrazovce (4:3)</PresentationFormat>
  <Paragraphs>113</Paragraphs>
  <Slides>24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Calisto MT</vt:lpstr>
      <vt:lpstr>Motiv Office</vt:lpstr>
      <vt:lpstr>Les, jeho ochrana a vztah k němu ve středověku a raném novověku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Les, jeho ochrana a vztah k němu ve středověku a raném novověku</dc:title>
  <dc:creator>Szabó Péter</dc:creator>
  <cp:lastModifiedBy>Karel Stibral</cp:lastModifiedBy>
  <cp:revision>146</cp:revision>
  <dcterms:created xsi:type="dcterms:W3CDTF">2021-03-12T13:11:45Z</dcterms:created>
  <dcterms:modified xsi:type="dcterms:W3CDTF">2021-03-20T12:00:44Z</dcterms:modified>
</cp:coreProperties>
</file>