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391" r:id="rId6"/>
    <p:sldId id="384" r:id="rId7"/>
    <p:sldId id="360" r:id="rId8"/>
    <p:sldId id="390" r:id="rId9"/>
    <p:sldId id="385" r:id="rId10"/>
    <p:sldId id="386" r:id="rId11"/>
    <p:sldId id="394" r:id="rId12"/>
    <p:sldId id="395" r:id="rId13"/>
    <p:sldId id="396" r:id="rId14"/>
    <p:sldId id="397" r:id="rId15"/>
    <p:sldId id="398" r:id="rId16"/>
    <p:sldId id="399" r:id="rId17"/>
    <p:sldId id="400" r:id="rId18"/>
    <p:sldId id="389" r:id="rId19"/>
    <p:sldId id="387" r:id="rId20"/>
    <p:sldId id="388" r:id="rId21"/>
    <p:sldId id="408" r:id="rId22"/>
    <p:sldId id="410"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7" r:id="rId36"/>
    <p:sldId id="428" r:id="rId37"/>
    <p:sldId id="429" r:id="rId38"/>
    <p:sldId id="430" r:id="rId39"/>
    <p:sldId id="431" r:id="rId40"/>
    <p:sldId id="456" r:id="rId41"/>
    <p:sldId id="457" r:id="rId42"/>
    <p:sldId id="459" r:id="rId43"/>
    <p:sldId id="453" r:id="rId44"/>
    <p:sldId id="433" r:id="rId45"/>
    <p:sldId id="434" r:id="rId46"/>
    <p:sldId id="435" r:id="rId47"/>
    <p:sldId id="436" r:id="rId48"/>
    <p:sldId id="437" r:id="rId49"/>
    <p:sldId id="438" r:id="rId50"/>
    <p:sldId id="460" r:id="rId51"/>
    <p:sldId id="439" r:id="rId52"/>
    <p:sldId id="454" r:id="rId53"/>
    <p:sldId id="455" r:id="rId54"/>
    <p:sldId id="45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88" d="100"/>
          <a:sy n="88" d="100"/>
        </p:scale>
        <p:origin x="102" y="43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75337-F550-42F5-A3D2-82D8B6C0856D}"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B4D4D-FBFF-4F14-BD80-BA038B926F1A}" type="slidenum">
              <a:rPr lang="en-US" smtClean="0"/>
              <a:t>‹#›</a:t>
            </a:fld>
            <a:endParaRPr lang="en-US"/>
          </a:p>
        </p:txBody>
      </p:sp>
    </p:spTree>
    <p:extLst>
      <p:ext uri="{BB962C8B-B14F-4D97-AF65-F5344CB8AC3E}">
        <p14:creationId xmlns:p14="http://schemas.microsoft.com/office/powerpoint/2010/main" val="249534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32E888-4FD6-4066-8B6B-EB6C9F46BB8E}"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213320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2E888-4FD6-4066-8B6B-EB6C9F46BB8E}"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272782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2E888-4FD6-4066-8B6B-EB6C9F46BB8E}"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211147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2E888-4FD6-4066-8B6B-EB6C9F46BB8E}"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1657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32E888-4FD6-4066-8B6B-EB6C9F46BB8E}"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38109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32E888-4FD6-4066-8B6B-EB6C9F46BB8E}"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119491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32E888-4FD6-4066-8B6B-EB6C9F46BB8E}"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415151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32E888-4FD6-4066-8B6B-EB6C9F46BB8E}"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192474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2E888-4FD6-4066-8B6B-EB6C9F46BB8E}"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146124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32E888-4FD6-4066-8B6B-EB6C9F46BB8E}"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345625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32E888-4FD6-4066-8B6B-EB6C9F46BB8E}"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8BBB7-17B0-4669-A125-FBD0F7E24A15}" type="slidenum">
              <a:rPr lang="en-US" smtClean="0"/>
              <a:t>‹#›</a:t>
            </a:fld>
            <a:endParaRPr lang="en-US"/>
          </a:p>
        </p:txBody>
      </p:sp>
    </p:spTree>
    <p:extLst>
      <p:ext uri="{BB962C8B-B14F-4D97-AF65-F5344CB8AC3E}">
        <p14:creationId xmlns:p14="http://schemas.microsoft.com/office/powerpoint/2010/main" val="91172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2E888-4FD6-4066-8B6B-EB6C9F46BB8E}"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8BBB7-17B0-4669-A125-FBD0F7E24A15}" type="slidenum">
              <a:rPr lang="en-US" smtClean="0"/>
              <a:t>‹#›</a:t>
            </a:fld>
            <a:endParaRPr lang="en-US"/>
          </a:p>
        </p:txBody>
      </p:sp>
    </p:spTree>
    <p:extLst>
      <p:ext uri="{BB962C8B-B14F-4D97-AF65-F5344CB8AC3E}">
        <p14:creationId xmlns:p14="http://schemas.microsoft.com/office/powerpoint/2010/main" val="15718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pr.org/sections/13.7/2017/06/02/531262435/the-extended-beauty-of-photosynthesi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primary+succession&amp;source=images&amp;cd=&amp;cad=rja&amp;docid=o5L4OadlqupXJM&amp;tbnid=e7-Ejz9WEunTjM:&amp;ved=0CAUQjRw&amp;url=http://www.countrysideinfo.co.uk/successn/&amp;ei=ab4sUaXbMIy40gG4w4CAAQ&amp;bvm=bv.42965579,d.dmQ&amp;psig=AFQjCNFdRNJxoVY9cqz_g9fkQkXPlXoO8w&amp;ust=1361973218487580" TargetMode="Externa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Ecosystems are sustained systems;</a:t>
            </a:r>
            <a:br>
              <a:rPr lang="en-US" dirty="0" smtClean="0"/>
            </a:br>
            <a:r>
              <a:rPr lang="en-US" dirty="0" smtClean="0"/>
              <a:t>they flourish within their limits</a:t>
            </a:r>
            <a:endParaRPr lang="en-US" dirty="0"/>
          </a:p>
        </p:txBody>
      </p:sp>
      <p:sp>
        <p:nvSpPr>
          <p:cNvPr id="6" name="Content Placeholder 5"/>
          <p:cNvSpPr>
            <a:spLocks noGrp="1"/>
          </p:cNvSpPr>
          <p:nvPr>
            <p:ph idx="1"/>
          </p:nvPr>
        </p:nvSpPr>
        <p:spPr/>
        <p:txBody>
          <a:bodyPr/>
          <a:lstStyle/>
          <a:p>
            <a:r>
              <a:rPr lang="en-US" dirty="0" smtClean="0"/>
              <a:t>Learning objectives</a:t>
            </a:r>
          </a:p>
          <a:p>
            <a:pPr lvl="1"/>
            <a:r>
              <a:rPr lang="en-US" dirty="0" smtClean="0"/>
              <a:t>What </a:t>
            </a:r>
            <a:r>
              <a:rPr lang="en-US" dirty="0"/>
              <a:t>is an </a:t>
            </a:r>
            <a:r>
              <a:rPr lang="en-US" dirty="0" smtClean="0"/>
              <a:t>ecosystem?</a:t>
            </a:r>
          </a:p>
          <a:p>
            <a:pPr lvl="1"/>
            <a:r>
              <a:rPr lang="en-US" dirty="0" smtClean="0"/>
              <a:t>Understanding energy and its role in ecosystems</a:t>
            </a:r>
          </a:p>
          <a:p>
            <a:pPr lvl="1"/>
            <a:r>
              <a:rPr lang="en-US" dirty="0" smtClean="0"/>
              <a:t>Food webs and trophic levels</a:t>
            </a:r>
          </a:p>
          <a:p>
            <a:pPr lvl="1"/>
            <a:r>
              <a:rPr lang="en-US" dirty="0" smtClean="0"/>
              <a:t>How they change over time</a:t>
            </a:r>
          </a:p>
          <a:p>
            <a:endParaRPr lang="en-US" dirty="0"/>
          </a:p>
        </p:txBody>
      </p:sp>
    </p:spTree>
    <p:extLst>
      <p:ext uri="{BB962C8B-B14F-4D97-AF65-F5344CB8AC3E}">
        <p14:creationId xmlns:p14="http://schemas.microsoft.com/office/powerpoint/2010/main" val="161503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5" y="365125"/>
            <a:ext cx="11493305" cy="897005"/>
          </a:xfrm>
        </p:spPr>
        <p:txBody>
          <a:bodyPr/>
          <a:lstStyle/>
          <a:p>
            <a:r>
              <a:rPr lang="en-US" dirty="0" smtClean="0"/>
              <a:t>Energy output and the planetary radiation balance</a:t>
            </a:r>
            <a:endParaRPr lang="en-US" dirty="0"/>
          </a:p>
        </p:txBody>
      </p:sp>
      <p:pic>
        <p:nvPicPr>
          <p:cNvPr id="5" name="Picture 4"/>
          <p:cNvPicPr>
            <a:picLocks noChangeAspect="1"/>
          </p:cNvPicPr>
          <p:nvPr/>
        </p:nvPicPr>
        <p:blipFill>
          <a:blip r:embed="rId2"/>
          <a:stretch>
            <a:fillRect/>
          </a:stretch>
        </p:blipFill>
        <p:spPr>
          <a:xfrm>
            <a:off x="8753341" y="2630683"/>
            <a:ext cx="3657600" cy="4127500"/>
          </a:xfrm>
          <a:prstGeom prst="rect">
            <a:avLst/>
          </a:prstGeom>
        </p:spPr>
      </p:pic>
      <p:sp>
        <p:nvSpPr>
          <p:cNvPr id="6" name="Rectangle 5"/>
          <p:cNvSpPr/>
          <p:nvPr/>
        </p:nvSpPr>
        <p:spPr>
          <a:xfrm>
            <a:off x="226469" y="1832207"/>
            <a:ext cx="9200866" cy="3785652"/>
          </a:xfrm>
          <a:prstGeom prst="rect">
            <a:avLst/>
          </a:prstGeom>
        </p:spPr>
        <p:txBody>
          <a:bodyPr wrap="square">
            <a:spAutoFit/>
          </a:bodyPr>
          <a:lstStyle/>
          <a:p>
            <a:r>
              <a:rPr lang="en-US" sz="2400" dirty="0"/>
              <a:t>In absence of atmosphere, long term-balance:</a:t>
            </a:r>
          </a:p>
          <a:p>
            <a:r>
              <a:rPr lang="en-US" sz="2400" dirty="0"/>
              <a:t>net radiation	=	incoming radiation (mainly </a:t>
            </a:r>
            <a:r>
              <a:rPr lang="en-US" sz="2400" dirty="0" smtClean="0"/>
              <a:t>shortwave visible light) 			minus</a:t>
            </a:r>
            <a:endParaRPr lang="en-US" sz="2400" dirty="0"/>
          </a:p>
          <a:p>
            <a:r>
              <a:rPr lang="en-US" sz="2400" dirty="0"/>
              <a:t>		</a:t>
            </a:r>
            <a:r>
              <a:rPr lang="en-US" sz="2400" dirty="0" smtClean="0"/>
              <a:t>	outgoing </a:t>
            </a:r>
            <a:r>
              <a:rPr lang="en-US" sz="2400" dirty="0"/>
              <a:t>radiation (mainly </a:t>
            </a:r>
            <a:r>
              <a:rPr lang="en-US" sz="2400" dirty="0" smtClean="0"/>
              <a:t>longwave heat)</a:t>
            </a:r>
            <a:endParaRPr lang="en-US" sz="2400" dirty="0"/>
          </a:p>
          <a:p>
            <a:r>
              <a:rPr lang="en-US" sz="2400" dirty="0"/>
              <a:t>		= </a:t>
            </a:r>
            <a:r>
              <a:rPr lang="en-US" sz="2400" dirty="0" smtClean="0"/>
              <a:t>0</a:t>
            </a:r>
          </a:p>
          <a:p>
            <a:endParaRPr lang="en-US" sz="2400" dirty="0"/>
          </a:p>
          <a:p>
            <a:endParaRPr lang="en-US" sz="2400" dirty="0" smtClean="0"/>
          </a:p>
          <a:p>
            <a:endParaRPr lang="en-US" sz="2400" dirty="0" smtClean="0"/>
          </a:p>
          <a:p>
            <a:r>
              <a:rPr lang="en-US" sz="2400" b="1" dirty="0" smtClean="0"/>
              <a:t>The increasing concentration of greenhouse gases retains Earth’s energy from escaping to space, thus, warming the planet</a:t>
            </a:r>
            <a:endParaRPr lang="en-US" sz="2400" b="1" dirty="0"/>
          </a:p>
        </p:txBody>
      </p:sp>
    </p:spTree>
    <p:extLst>
      <p:ext uri="{BB962C8B-B14F-4D97-AF65-F5344CB8AC3E}">
        <p14:creationId xmlns:p14="http://schemas.microsoft.com/office/powerpoint/2010/main" val="202384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 energy drives global circulation</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6912" y="1690688"/>
            <a:ext cx="6496050" cy="3387589"/>
          </a:xfrm>
          <a:prstGeom prst="rect">
            <a:avLst/>
          </a:prstGeom>
        </p:spPr>
      </p:pic>
      <p:pic>
        <p:nvPicPr>
          <p:cNvPr id="4098" name="Picture 2" descr="Global Atmospheric Circulations | Physical Geograph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1562" y="1959429"/>
            <a:ext cx="5110438" cy="426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some used for </a:t>
            </a:r>
            <a:r>
              <a:rPr lang="en-US" dirty="0" smtClean="0">
                <a:hlinkClick r:id="rId2"/>
              </a:rPr>
              <a:t>photosynthesis</a:t>
            </a:r>
            <a:r>
              <a:rPr lang="en-US" dirty="0" smtClean="0"/>
              <a:t> to create organic, biological matter (biomass)</a:t>
            </a:r>
            <a:endParaRPr lang="en-US" dirty="0"/>
          </a:p>
        </p:txBody>
      </p:sp>
      <p:pic>
        <p:nvPicPr>
          <p:cNvPr id="5122" name="Picture 2" descr="Intro to photosynthesis (article) | Khan Acade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7256" y="3434883"/>
            <a:ext cx="60579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synthesis Process Stock Illustrations – 520 Photosynthesis Process  Stock Illustrations, Vectors &amp; Clipart - Dreams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730" y="1690688"/>
            <a:ext cx="4128247" cy="511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620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a:t>
            </a:r>
            <a:endParaRPr lang="en-US" dirty="0"/>
          </a:p>
        </p:txBody>
      </p:sp>
      <p:sp>
        <p:nvSpPr>
          <p:cNvPr id="3" name="Content Placeholder 2"/>
          <p:cNvSpPr>
            <a:spLocks noGrp="1"/>
          </p:cNvSpPr>
          <p:nvPr>
            <p:ph idx="1"/>
          </p:nvPr>
        </p:nvSpPr>
        <p:spPr>
          <a:xfrm>
            <a:off x="838200" y="1825625"/>
            <a:ext cx="8227423" cy="4351338"/>
          </a:xfrm>
        </p:spPr>
        <p:txBody>
          <a:bodyPr/>
          <a:lstStyle/>
          <a:p>
            <a:r>
              <a:rPr lang="en-US" dirty="0" smtClean="0"/>
              <a:t>Used as basic building block of living matter</a:t>
            </a:r>
          </a:p>
          <a:p>
            <a:r>
              <a:rPr lang="en-US" dirty="0" smtClean="0"/>
              <a:t>Energy stored in the chemical bond can be utilized later (in respiration) to do work</a:t>
            </a:r>
            <a:endParaRPr lang="en-US" dirty="0"/>
          </a:p>
        </p:txBody>
      </p:sp>
      <p:pic>
        <p:nvPicPr>
          <p:cNvPr id="4" name="Picture 3"/>
          <p:cNvPicPr>
            <a:picLocks noChangeAspect="1"/>
          </p:cNvPicPr>
          <p:nvPr/>
        </p:nvPicPr>
        <p:blipFill>
          <a:blip r:embed="rId2"/>
          <a:stretch>
            <a:fillRect/>
          </a:stretch>
        </p:blipFill>
        <p:spPr>
          <a:xfrm>
            <a:off x="3280818" y="4105796"/>
            <a:ext cx="7422076" cy="158961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6931" y="175396"/>
            <a:ext cx="2110897" cy="3030583"/>
          </a:xfrm>
          <a:prstGeom prst="rect">
            <a:avLst/>
          </a:prstGeom>
        </p:spPr>
      </p:pic>
    </p:spTree>
    <p:extLst>
      <p:ext uri="{BB962C8B-B14F-4D97-AF65-F5344CB8AC3E}">
        <p14:creationId xmlns:p14="http://schemas.microsoft.com/office/powerpoint/2010/main" val="2121318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 complimentary process to photosynthesis</a:t>
            </a:r>
            <a:endParaRPr lang="en-US" dirty="0"/>
          </a:p>
        </p:txBody>
      </p:sp>
      <p:pic>
        <p:nvPicPr>
          <p:cNvPr id="6146" name="Picture 2" descr="cellular respiration | Process &amp; Products | Britannic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5969" y="1799499"/>
            <a:ext cx="9160062" cy="453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5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0" y="36507"/>
            <a:ext cx="10515600" cy="722897"/>
          </a:xfrm>
        </p:spPr>
        <p:txBody>
          <a:bodyPr/>
          <a:lstStyle/>
          <a:p>
            <a:r>
              <a:rPr lang="en-US" dirty="0" smtClean="0"/>
              <a:t>Energy flow in ecosystems – trophic levels</a:t>
            </a:r>
            <a:endParaRPr lang="en-US" dirty="0"/>
          </a:p>
        </p:txBody>
      </p:sp>
      <p:grpSp>
        <p:nvGrpSpPr>
          <p:cNvPr id="17" name="Group 16"/>
          <p:cNvGrpSpPr/>
          <p:nvPr/>
        </p:nvGrpSpPr>
        <p:grpSpPr>
          <a:xfrm>
            <a:off x="642633" y="1324254"/>
            <a:ext cx="3556551" cy="1585912"/>
            <a:chOff x="930613" y="1459707"/>
            <a:chExt cx="4790470" cy="1585912"/>
          </a:xfrm>
        </p:grpSpPr>
        <p:sp>
          <p:nvSpPr>
            <p:cNvPr id="10" name="Rectangle 9"/>
            <p:cNvSpPr/>
            <p:nvPr/>
          </p:nvSpPr>
          <p:spPr>
            <a:xfrm>
              <a:off x="2582188" y="1459707"/>
              <a:ext cx="1800225" cy="15859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 Producers/</a:t>
              </a:r>
            </a:p>
            <a:p>
              <a:pPr algn="ctr"/>
              <a:r>
                <a:rPr lang="en-US" dirty="0" smtClean="0"/>
                <a:t>Plants</a:t>
              </a:r>
              <a:endParaRPr lang="en-US" dirty="0"/>
            </a:p>
          </p:txBody>
        </p:sp>
        <p:cxnSp>
          <p:nvCxnSpPr>
            <p:cNvPr id="11" name="Straight Arrow Connector 10"/>
            <p:cNvCxnSpPr>
              <a:endCxn id="10" idx="1"/>
            </p:cNvCxnSpPr>
            <p:nvPr/>
          </p:nvCxnSpPr>
          <p:spPr>
            <a:xfrm>
              <a:off x="930613" y="2252663"/>
              <a:ext cx="1651575"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2413" y="2252663"/>
              <a:ext cx="1338670"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25608" y="1359526"/>
            <a:ext cx="1551579" cy="369332"/>
          </a:xfrm>
          <a:prstGeom prst="rect">
            <a:avLst/>
          </a:prstGeom>
          <a:noFill/>
        </p:spPr>
        <p:txBody>
          <a:bodyPr wrap="none" rtlCol="0">
            <a:spAutoFit/>
          </a:bodyPr>
          <a:lstStyle/>
          <a:p>
            <a:r>
              <a:rPr lang="en-US" dirty="0" smtClean="0"/>
              <a:t>Solar radiation</a:t>
            </a:r>
          </a:p>
        </p:txBody>
      </p:sp>
      <p:grpSp>
        <p:nvGrpSpPr>
          <p:cNvPr id="27" name="Group 26"/>
          <p:cNvGrpSpPr/>
          <p:nvPr/>
        </p:nvGrpSpPr>
        <p:grpSpPr>
          <a:xfrm>
            <a:off x="2335475" y="5076977"/>
            <a:ext cx="2329953" cy="1585912"/>
            <a:chOff x="2582188" y="1459707"/>
            <a:chExt cx="2329953" cy="1585912"/>
          </a:xfrm>
        </p:grpSpPr>
        <p:sp>
          <p:nvSpPr>
            <p:cNvPr id="28" name="Rectangle 27"/>
            <p:cNvSpPr/>
            <p:nvPr/>
          </p:nvSpPr>
          <p:spPr>
            <a:xfrm>
              <a:off x="2582188" y="1459707"/>
              <a:ext cx="1800225" cy="158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Decomposers</a:t>
              </a:r>
              <a:endParaRPr lang="en-US" dirty="0"/>
            </a:p>
          </p:txBody>
        </p:sp>
        <p:cxnSp>
          <p:nvCxnSpPr>
            <p:cNvPr id="30" name="Straight Arrow Connector 29"/>
            <p:cNvCxnSpPr/>
            <p:nvPr/>
          </p:nvCxnSpPr>
          <p:spPr>
            <a:xfrm flipV="1">
              <a:off x="4308606" y="2881700"/>
              <a:ext cx="603535" cy="12994"/>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93313" y="2303173"/>
            <a:ext cx="684803" cy="369332"/>
          </a:xfrm>
          <a:prstGeom prst="rect">
            <a:avLst/>
          </a:prstGeom>
          <a:noFill/>
        </p:spPr>
        <p:txBody>
          <a:bodyPr wrap="none" rtlCol="0">
            <a:spAutoFit/>
          </a:bodyPr>
          <a:lstStyle/>
          <a:p>
            <a:r>
              <a:rPr lang="en-US" dirty="0" smtClean="0"/>
              <a:t>Input</a:t>
            </a:r>
            <a:endParaRPr lang="en-US" dirty="0"/>
          </a:p>
        </p:txBody>
      </p:sp>
      <p:cxnSp>
        <p:nvCxnSpPr>
          <p:cNvPr id="53" name="Straight Arrow Connector 52"/>
          <p:cNvCxnSpPr/>
          <p:nvPr/>
        </p:nvCxnSpPr>
        <p:spPr>
          <a:xfrm>
            <a:off x="2217499" y="2907493"/>
            <a:ext cx="14470" cy="49799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4177269" y="1321581"/>
            <a:ext cx="2362914" cy="2083904"/>
            <a:chOff x="4177269" y="1321581"/>
            <a:chExt cx="2362914" cy="2083904"/>
          </a:xfrm>
        </p:grpSpPr>
        <p:cxnSp>
          <p:nvCxnSpPr>
            <p:cNvPr id="55" name="Straight Arrow Connector 54"/>
            <p:cNvCxnSpPr/>
            <p:nvPr/>
          </p:nvCxnSpPr>
          <p:spPr>
            <a:xfrm>
              <a:off x="5546325" y="2114537"/>
              <a:ext cx="993858"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4177269" y="1321581"/>
              <a:ext cx="1364861" cy="2083904"/>
              <a:chOff x="4177269" y="1321581"/>
              <a:chExt cx="1364861" cy="2083904"/>
            </a:xfrm>
          </p:grpSpPr>
          <p:sp>
            <p:nvSpPr>
              <p:cNvPr id="34" name="Rectangle 33"/>
              <p:cNvSpPr/>
              <p:nvPr/>
            </p:nvSpPr>
            <p:spPr>
              <a:xfrm>
                <a:off x="4177269" y="1321581"/>
                <a:ext cx="1364861" cy="158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Herbivores</a:t>
                </a:r>
              </a:p>
              <a:p>
                <a:pPr algn="ctr"/>
                <a:r>
                  <a:rPr lang="en-US" sz="1600" dirty="0" smtClean="0"/>
                  <a:t>(animals that eat plants)</a:t>
                </a:r>
                <a:endParaRPr lang="en-US" dirty="0"/>
              </a:p>
            </p:txBody>
          </p:sp>
          <p:cxnSp>
            <p:nvCxnSpPr>
              <p:cNvPr id="57" name="Straight Arrow Connector 56"/>
              <p:cNvCxnSpPr/>
              <p:nvPr/>
            </p:nvCxnSpPr>
            <p:spPr>
              <a:xfrm>
                <a:off x="4944203" y="2765575"/>
                <a:ext cx="23509" cy="63991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grpSp>
      <p:cxnSp>
        <p:nvCxnSpPr>
          <p:cNvPr id="58" name="Straight Arrow Connector 57"/>
          <p:cNvCxnSpPr/>
          <p:nvPr/>
        </p:nvCxnSpPr>
        <p:spPr>
          <a:xfrm flipH="1">
            <a:off x="7200748" y="2765575"/>
            <a:ext cx="3745" cy="936419"/>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2902666" y="2907493"/>
            <a:ext cx="3604252" cy="1835411"/>
            <a:chOff x="2902666" y="2907493"/>
            <a:chExt cx="3604252" cy="1835411"/>
          </a:xfrm>
        </p:grpSpPr>
        <p:cxnSp>
          <p:nvCxnSpPr>
            <p:cNvPr id="59" name="Straight Arrow Connector 58"/>
            <p:cNvCxnSpPr/>
            <p:nvPr/>
          </p:nvCxnSpPr>
          <p:spPr>
            <a:xfrm>
              <a:off x="2918726" y="4742904"/>
              <a:ext cx="3588192"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902666" y="2907493"/>
              <a:ext cx="32121" cy="1835411"/>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6514073" y="1305191"/>
            <a:ext cx="1384626" cy="2101792"/>
            <a:chOff x="6514073" y="1305191"/>
            <a:chExt cx="1384626" cy="2101792"/>
          </a:xfrm>
        </p:grpSpPr>
        <p:sp>
          <p:nvSpPr>
            <p:cNvPr id="24" name="Rectangle 23"/>
            <p:cNvSpPr/>
            <p:nvPr/>
          </p:nvSpPr>
          <p:spPr>
            <a:xfrm>
              <a:off x="6514073" y="1305191"/>
              <a:ext cx="1384626" cy="158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Carnivores</a:t>
              </a:r>
            </a:p>
            <a:p>
              <a:pPr algn="ctr"/>
              <a:r>
                <a:rPr lang="en-US" dirty="0"/>
                <a:t>(animals that eat </a:t>
              </a:r>
              <a:r>
                <a:rPr lang="en-US" dirty="0" smtClean="0"/>
                <a:t>animals)</a:t>
              </a:r>
              <a:endParaRPr lang="en-US" dirty="0"/>
            </a:p>
          </p:txBody>
        </p:sp>
        <p:cxnSp>
          <p:nvCxnSpPr>
            <p:cNvPr id="62" name="Straight Arrow Connector 61"/>
            <p:cNvCxnSpPr/>
            <p:nvPr/>
          </p:nvCxnSpPr>
          <p:spPr>
            <a:xfrm>
              <a:off x="7778911" y="2767073"/>
              <a:ext cx="23509" cy="63991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p:nvPr/>
        </p:nvCxnSpPr>
        <p:spPr>
          <a:xfrm>
            <a:off x="2661219" y="2926215"/>
            <a:ext cx="41368" cy="217927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4084629" y="5256797"/>
            <a:ext cx="2492055" cy="15606"/>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4067635" y="1544192"/>
            <a:ext cx="5592559" cy="4119716"/>
            <a:chOff x="4067635" y="1544192"/>
            <a:chExt cx="5592559" cy="4119716"/>
          </a:xfrm>
        </p:grpSpPr>
        <p:cxnSp>
          <p:nvCxnSpPr>
            <p:cNvPr id="68" name="Straight Arrow Connector 67"/>
            <p:cNvCxnSpPr/>
            <p:nvPr/>
          </p:nvCxnSpPr>
          <p:spPr>
            <a:xfrm>
              <a:off x="7898699" y="1544192"/>
              <a:ext cx="1761495" cy="0"/>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067635" y="5663381"/>
              <a:ext cx="5592559" cy="527"/>
            </a:xfrm>
            <a:prstGeom prst="straightConnector1">
              <a:avLst/>
            </a:prstGeom>
            <a:ln w="730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9658324" y="1544192"/>
              <a:ext cx="1870" cy="4119189"/>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4378000" y="2861944"/>
            <a:ext cx="4750549" cy="2443138"/>
            <a:chOff x="4378000" y="2861944"/>
            <a:chExt cx="4750549" cy="2443138"/>
          </a:xfrm>
        </p:grpSpPr>
        <p:cxnSp>
          <p:nvCxnSpPr>
            <p:cNvPr id="61" name="Straight Arrow Connector 60"/>
            <p:cNvCxnSpPr/>
            <p:nvPr/>
          </p:nvCxnSpPr>
          <p:spPr>
            <a:xfrm>
              <a:off x="4378000" y="2861944"/>
              <a:ext cx="60166" cy="1680101"/>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4468761" y="3719170"/>
              <a:ext cx="4659788" cy="1585912"/>
              <a:chOff x="4468761" y="3719170"/>
              <a:chExt cx="4659788" cy="1585912"/>
            </a:xfrm>
          </p:grpSpPr>
          <p:grpSp>
            <p:nvGrpSpPr>
              <p:cNvPr id="46" name="Group 45"/>
              <p:cNvGrpSpPr/>
              <p:nvPr/>
            </p:nvGrpSpPr>
            <p:grpSpPr>
              <a:xfrm>
                <a:off x="4468761" y="3719170"/>
                <a:ext cx="3842738" cy="1585912"/>
                <a:chOff x="539675" y="1459707"/>
                <a:chExt cx="3842738" cy="1585912"/>
              </a:xfrm>
            </p:grpSpPr>
            <p:sp>
              <p:nvSpPr>
                <p:cNvPr id="49" name="Rectangle 48"/>
                <p:cNvSpPr/>
                <p:nvPr/>
              </p:nvSpPr>
              <p:spPr>
                <a:xfrm>
                  <a:off x="2582188" y="1459707"/>
                  <a:ext cx="1800225" cy="158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Omnivores</a:t>
                  </a:r>
                </a:p>
                <a:p>
                  <a:pPr algn="ctr"/>
                  <a:r>
                    <a:rPr lang="en-US" dirty="0"/>
                    <a:t>(animals that eat </a:t>
                  </a:r>
                  <a:r>
                    <a:rPr lang="en-US" dirty="0" smtClean="0"/>
                    <a:t>plants and animals)</a:t>
                  </a:r>
                  <a:endParaRPr lang="en-US" dirty="0"/>
                </a:p>
              </p:txBody>
            </p:sp>
            <p:cxnSp>
              <p:nvCxnSpPr>
                <p:cNvPr id="50" name="Straight Arrow Connector 49"/>
                <p:cNvCxnSpPr>
                  <a:endCxn id="49" idx="1"/>
                </p:cNvCxnSpPr>
                <p:nvPr/>
              </p:nvCxnSpPr>
              <p:spPr>
                <a:xfrm>
                  <a:off x="539675" y="2252663"/>
                  <a:ext cx="2042513"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a:off x="8311499" y="5216020"/>
                <a:ext cx="817050"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p:nvPr/>
        </p:nvGrpSpPr>
        <p:grpSpPr>
          <a:xfrm>
            <a:off x="4131547" y="1016369"/>
            <a:ext cx="6565023" cy="5145856"/>
            <a:chOff x="4131547" y="1016369"/>
            <a:chExt cx="6565023" cy="5145856"/>
          </a:xfrm>
        </p:grpSpPr>
        <p:cxnSp>
          <p:nvCxnSpPr>
            <p:cNvPr id="78" name="Straight Arrow Connector 77"/>
            <p:cNvCxnSpPr/>
            <p:nvPr/>
          </p:nvCxnSpPr>
          <p:spPr>
            <a:xfrm flipV="1">
              <a:off x="4967712" y="1016369"/>
              <a:ext cx="5678078" cy="28977"/>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131547" y="6111269"/>
              <a:ext cx="6565023" cy="21880"/>
            </a:xfrm>
            <a:prstGeom prst="straightConnector1">
              <a:avLst/>
            </a:prstGeom>
            <a:ln w="730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0596330" y="1045346"/>
              <a:ext cx="98920" cy="5116879"/>
            </a:xfrm>
            <a:prstGeom prst="straightConnector1">
              <a:avLst/>
            </a:prstGeom>
            <a:ln w="73025">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84396" y="1030857"/>
              <a:ext cx="23509" cy="63991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1527835" y="3176999"/>
            <a:ext cx="7655096" cy="3633031"/>
            <a:chOff x="1527835" y="3176999"/>
            <a:chExt cx="7655096" cy="3633031"/>
          </a:xfrm>
        </p:grpSpPr>
        <p:sp>
          <p:nvSpPr>
            <p:cNvPr id="96" name="TextBox 95"/>
            <p:cNvSpPr txBox="1"/>
            <p:nvPr/>
          </p:nvSpPr>
          <p:spPr>
            <a:xfrm>
              <a:off x="1527835" y="3176999"/>
              <a:ext cx="607346" cy="369332"/>
            </a:xfrm>
            <a:prstGeom prst="rect">
              <a:avLst/>
            </a:prstGeom>
            <a:noFill/>
          </p:spPr>
          <p:txBody>
            <a:bodyPr wrap="none" rtlCol="0">
              <a:spAutoFit/>
            </a:bodyPr>
            <a:lstStyle/>
            <a:p>
              <a:r>
                <a:rPr lang="en-US" dirty="0" smtClean="0"/>
                <a:t>heat</a:t>
              </a:r>
              <a:endParaRPr lang="en-US" dirty="0"/>
            </a:p>
          </p:txBody>
        </p:sp>
        <p:sp>
          <p:nvSpPr>
            <p:cNvPr id="97" name="TextBox 96"/>
            <p:cNvSpPr txBox="1"/>
            <p:nvPr/>
          </p:nvSpPr>
          <p:spPr>
            <a:xfrm>
              <a:off x="4964204" y="3176999"/>
              <a:ext cx="607346" cy="369332"/>
            </a:xfrm>
            <a:prstGeom prst="rect">
              <a:avLst/>
            </a:prstGeom>
            <a:noFill/>
          </p:spPr>
          <p:txBody>
            <a:bodyPr wrap="none" rtlCol="0">
              <a:spAutoFit/>
            </a:bodyPr>
            <a:lstStyle/>
            <a:p>
              <a:r>
                <a:rPr lang="en-US" dirty="0" smtClean="0"/>
                <a:t>heat</a:t>
              </a:r>
              <a:endParaRPr lang="en-US" dirty="0"/>
            </a:p>
          </p:txBody>
        </p:sp>
        <p:sp>
          <p:nvSpPr>
            <p:cNvPr id="98" name="TextBox 97"/>
            <p:cNvSpPr txBox="1"/>
            <p:nvPr/>
          </p:nvSpPr>
          <p:spPr>
            <a:xfrm>
              <a:off x="8575585" y="4740846"/>
              <a:ext cx="607346" cy="369332"/>
            </a:xfrm>
            <a:prstGeom prst="rect">
              <a:avLst/>
            </a:prstGeom>
            <a:noFill/>
          </p:spPr>
          <p:txBody>
            <a:bodyPr wrap="none" rtlCol="0">
              <a:spAutoFit/>
            </a:bodyPr>
            <a:lstStyle/>
            <a:p>
              <a:r>
                <a:rPr lang="en-US" dirty="0" smtClean="0"/>
                <a:t>heat</a:t>
              </a:r>
              <a:endParaRPr lang="en-US" dirty="0"/>
            </a:p>
          </p:txBody>
        </p:sp>
        <p:sp>
          <p:nvSpPr>
            <p:cNvPr id="99" name="TextBox 98"/>
            <p:cNvSpPr txBox="1"/>
            <p:nvPr/>
          </p:nvSpPr>
          <p:spPr>
            <a:xfrm>
              <a:off x="7813930" y="3182448"/>
              <a:ext cx="607346" cy="369332"/>
            </a:xfrm>
            <a:prstGeom prst="rect">
              <a:avLst/>
            </a:prstGeom>
            <a:noFill/>
          </p:spPr>
          <p:txBody>
            <a:bodyPr wrap="none" rtlCol="0">
              <a:spAutoFit/>
            </a:bodyPr>
            <a:lstStyle/>
            <a:p>
              <a:r>
                <a:rPr lang="en-US" dirty="0" smtClean="0"/>
                <a:t>heat</a:t>
              </a:r>
              <a:endParaRPr lang="en-US" dirty="0"/>
            </a:p>
          </p:txBody>
        </p:sp>
        <p:sp>
          <p:nvSpPr>
            <p:cNvPr id="100" name="TextBox 99"/>
            <p:cNvSpPr txBox="1"/>
            <p:nvPr/>
          </p:nvSpPr>
          <p:spPr>
            <a:xfrm>
              <a:off x="4726018" y="6440698"/>
              <a:ext cx="607346" cy="369332"/>
            </a:xfrm>
            <a:prstGeom prst="rect">
              <a:avLst/>
            </a:prstGeom>
            <a:noFill/>
          </p:spPr>
          <p:txBody>
            <a:bodyPr wrap="none" rtlCol="0">
              <a:spAutoFit/>
            </a:bodyPr>
            <a:lstStyle/>
            <a:p>
              <a:r>
                <a:rPr lang="en-US" dirty="0" smtClean="0"/>
                <a:t>heat</a:t>
              </a:r>
              <a:endParaRPr lang="en-US" dirty="0"/>
            </a:p>
          </p:txBody>
        </p:sp>
      </p:grpSp>
      <p:sp>
        <p:nvSpPr>
          <p:cNvPr id="109" name="TextBox 108"/>
          <p:cNvSpPr txBox="1"/>
          <p:nvPr/>
        </p:nvSpPr>
        <p:spPr>
          <a:xfrm>
            <a:off x="9429842" y="6274634"/>
            <a:ext cx="2176109" cy="523220"/>
          </a:xfrm>
          <a:prstGeom prst="rect">
            <a:avLst/>
          </a:prstGeom>
          <a:noFill/>
        </p:spPr>
        <p:txBody>
          <a:bodyPr wrap="none" rtlCol="0">
            <a:spAutoFit/>
          </a:bodyPr>
          <a:lstStyle/>
          <a:p>
            <a:r>
              <a:rPr lang="en-US" sz="2800" b="1" dirty="0" smtClean="0">
                <a:solidFill>
                  <a:schemeClr val="accent1"/>
                </a:solidFill>
              </a:rPr>
              <a:t>Heterotrophs</a:t>
            </a:r>
            <a:endParaRPr lang="en-US" sz="2000" b="1" dirty="0">
              <a:solidFill>
                <a:schemeClr val="accent1"/>
              </a:solidFill>
            </a:endParaRPr>
          </a:p>
        </p:txBody>
      </p:sp>
      <p:sp>
        <p:nvSpPr>
          <p:cNvPr id="112" name="TextBox 111"/>
          <p:cNvSpPr txBox="1"/>
          <p:nvPr/>
        </p:nvSpPr>
        <p:spPr>
          <a:xfrm>
            <a:off x="214571" y="4125111"/>
            <a:ext cx="1877565" cy="523220"/>
          </a:xfrm>
          <a:prstGeom prst="rect">
            <a:avLst/>
          </a:prstGeom>
          <a:noFill/>
        </p:spPr>
        <p:txBody>
          <a:bodyPr wrap="none" rtlCol="0">
            <a:spAutoFit/>
          </a:bodyPr>
          <a:lstStyle/>
          <a:p>
            <a:r>
              <a:rPr lang="en-US" sz="2800" b="1" dirty="0" smtClean="0">
                <a:solidFill>
                  <a:schemeClr val="accent6"/>
                </a:solidFill>
              </a:rPr>
              <a:t>Autotrophs</a:t>
            </a:r>
            <a:endParaRPr lang="en-US" sz="2000" b="1" dirty="0">
              <a:solidFill>
                <a:schemeClr val="accent6"/>
              </a:solidFill>
            </a:endParaRPr>
          </a:p>
        </p:txBody>
      </p:sp>
    </p:spTree>
    <p:extLst>
      <p:ext uri="{BB962C8B-B14F-4D97-AF65-F5344CB8AC3E}">
        <p14:creationId xmlns:p14="http://schemas.microsoft.com/office/powerpoint/2010/main" val="201934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par>
                                <p:cTn id="18" presetID="10"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t>
            </a:r>
            <a:r>
              <a:rPr lang="en-US" dirty="0"/>
              <a:t>activity of the ecosystem: transfer of energy and matter</a:t>
            </a:r>
          </a:p>
        </p:txBody>
      </p:sp>
      <p:sp>
        <p:nvSpPr>
          <p:cNvPr id="4" name="Rectangle 3"/>
          <p:cNvSpPr/>
          <p:nvPr/>
        </p:nvSpPr>
        <p:spPr>
          <a:xfrm>
            <a:off x="529882" y="6211669"/>
            <a:ext cx="11188506" cy="461665"/>
          </a:xfrm>
          <a:prstGeom prst="rect">
            <a:avLst/>
          </a:prstGeom>
        </p:spPr>
        <p:txBody>
          <a:bodyPr wrap="square">
            <a:spAutoFit/>
          </a:bodyPr>
          <a:lstStyle/>
          <a:p>
            <a:r>
              <a:rPr lang="en-US" sz="2400" dirty="0" smtClean="0"/>
              <a:t>Fundamental functional activity – assimilation and utilization of energy and respiration</a:t>
            </a:r>
            <a:endParaRPr lang="en-US" sz="2400" dirty="0"/>
          </a:p>
        </p:txBody>
      </p:sp>
      <p:pic>
        <p:nvPicPr>
          <p:cNvPr id="5" name="Picture 4"/>
          <p:cNvPicPr>
            <a:picLocks noChangeAspect="1"/>
          </p:cNvPicPr>
          <p:nvPr/>
        </p:nvPicPr>
        <p:blipFill>
          <a:blip r:embed="rId2"/>
          <a:stretch>
            <a:fillRect/>
          </a:stretch>
        </p:blipFill>
        <p:spPr>
          <a:xfrm>
            <a:off x="6121400" y="2057107"/>
            <a:ext cx="5232400" cy="3619500"/>
          </a:xfrm>
          <a:prstGeom prst="rect">
            <a:avLst/>
          </a:prstGeom>
        </p:spPr>
      </p:pic>
      <p:pic>
        <p:nvPicPr>
          <p:cNvPr id="6" name="Picture 5"/>
          <p:cNvPicPr>
            <a:picLocks noChangeAspect="1"/>
          </p:cNvPicPr>
          <p:nvPr/>
        </p:nvPicPr>
        <p:blipFill>
          <a:blip r:embed="rId3"/>
          <a:stretch>
            <a:fillRect/>
          </a:stretch>
        </p:blipFill>
        <p:spPr>
          <a:xfrm>
            <a:off x="353646" y="1824990"/>
            <a:ext cx="5435600" cy="3848100"/>
          </a:xfrm>
          <a:prstGeom prst="rect">
            <a:avLst/>
          </a:prstGeom>
        </p:spPr>
      </p:pic>
    </p:spTree>
    <p:extLst>
      <p:ext uri="{BB962C8B-B14F-4D97-AF65-F5344CB8AC3E}">
        <p14:creationId xmlns:p14="http://schemas.microsoft.com/office/powerpoint/2010/main" val="26230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940" r="5996"/>
          <a:stretch/>
        </p:blipFill>
        <p:spPr>
          <a:xfrm>
            <a:off x="40832" y="0"/>
            <a:ext cx="8370277" cy="6629400"/>
          </a:xfrm>
          <a:prstGeom prst="rect">
            <a:avLst/>
          </a:prstGeom>
        </p:spPr>
      </p:pic>
      <p:pic>
        <p:nvPicPr>
          <p:cNvPr id="5" name="Picture 4"/>
          <p:cNvPicPr>
            <a:picLocks noChangeAspect="1"/>
          </p:cNvPicPr>
          <p:nvPr/>
        </p:nvPicPr>
        <p:blipFill>
          <a:blip r:embed="rId3"/>
          <a:stretch>
            <a:fillRect/>
          </a:stretch>
        </p:blipFill>
        <p:spPr>
          <a:xfrm>
            <a:off x="8094319" y="5106572"/>
            <a:ext cx="4097681" cy="1751428"/>
          </a:xfrm>
          <a:prstGeom prst="rect">
            <a:avLst/>
          </a:prstGeom>
        </p:spPr>
      </p:pic>
      <p:sp>
        <p:nvSpPr>
          <p:cNvPr id="2" name="TextBox 1"/>
          <p:cNvSpPr txBox="1"/>
          <p:nvPr/>
        </p:nvSpPr>
        <p:spPr>
          <a:xfrm>
            <a:off x="9078686" y="990600"/>
            <a:ext cx="3113314" cy="1200329"/>
          </a:xfrm>
          <a:prstGeom prst="rect">
            <a:avLst/>
          </a:prstGeom>
          <a:noFill/>
        </p:spPr>
        <p:txBody>
          <a:bodyPr wrap="square" rtlCol="0">
            <a:spAutoFit/>
          </a:bodyPr>
          <a:lstStyle/>
          <a:p>
            <a:r>
              <a:rPr lang="en-US" sz="2400" dirty="0" smtClean="0"/>
              <a:t>Inside the ecosystem boundary is a complex, flourishing system</a:t>
            </a:r>
            <a:endParaRPr lang="en-US" sz="2400" dirty="0"/>
          </a:p>
        </p:txBody>
      </p:sp>
    </p:spTree>
    <p:extLst>
      <p:ext uri="{BB962C8B-B14F-4D97-AF65-F5344CB8AC3E}">
        <p14:creationId xmlns:p14="http://schemas.microsoft.com/office/powerpoint/2010/main" val="21438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2463550"/>
            <a:ext cx="5014321" cy="523220"/>
          </a:xfrm>
          <a:prstGeom prst="rect">
            <a:avLst/>
          </a:prstGeom>
          <a:noFill/>
          <a:ln w="9525">
            <a:noFill/>
            <a:miter lim="800000"/>
            <a:headEnd/>
            <a:tailEnd/>
          </a:ln>
        </p:spPr>
        <p:txBody>
          <a:bodyPr wrap="none">
            <a:spAutoFit/>
          </a:bodyPr>
          <a:lstStyle/>
          <a:p>
            <a:pPr algn="ctr">
              <a:defRPr/>
            </a:pPr>
            <a:r>
              <a:rPr lang="en-US" sz="2800" b="1" dirty="0"/>
              <a:t>Succession - Ecological dynamics</a:t>
            </a:r>
            <a:endParaRPr lang="en-US" b="1" dirty="0"/>
          </a:p>
        </p:txBody>
      </p:sp>
      <p:pic>
        <p:nvPicPr>
          <p:cNvPr id="10243" name="Picture 4" descr="http://www.macaulay.ac.uk/images/clip_image00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914" y="3150281"/>
            <a:ext cx="41148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0023" y="95761"/>
            <a:ext cx="7231977" cy="3728988"/>
          </a:xfrm>
          <a:prstGeom prst="rect">
            <a:avLst/>
          </a:prstGeom>
        </p:spPr>
      </p:pic>
      <p:sp>
        <p:nvSpPr>
          <p:cNvPr id="3" name="TextBox 2"/>
          <p:cNvSpPr txBox="1"/>
          <p:nvPr/>
        </p:nvSpPr>
        <p:spPr>
          <a:xfrm>
            <a:off x="664028" y="6368142"/>
            <a:ext cx="1561838" cy="369332"/>
          </a:xfrm>
          <a:prstGeom prst="rect">
            <a:avLst/>
          </a:prstGeom>
          <a:noFill/>
        </p:spPr>
        <p:txBody>
          <a:bodyPr wrap="none" rtlCol="0">
            <a:spAutoFit/>
          </a:bodyPr>
          <a:lstStyle/>
          <a:p>
            <a:r>
              <a:rPr lang="en-US" dirty="0" smtClean="0"/>
              <a:t>Adaptive Cycle</a:t>
            </a:r>
            <a:endParaRPr lang="en-US" dirty="0"/>
          </a:p>
        </p:txBody>
      </p:sp>
    </p:spTree>
    <p:extLst>
      <p:ext uri="{BB962C8B-B14F-4D97-AF65-F5344CB8AC3E}">
        <p14:creationId xmlns:p14="http://schemas.microsoft.com/office/powerpoint/2010/main" val="3905901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469571" y="1649344"/>
            <a:ext cx="8665029"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de-DE" sz="2400" b="1" dirty="0">
                <a:solidFill>
                  <a:srgbClr val="333333"/>
                </a:solidFill>
                <a:ea typeface="Calibri" pitchFamily="34" charset="0"/>
                <a:cs typeface="Arial" pitchFamily="34" charset="0"/>
              </a:rPr>
              <a:t>Growth </a:t>
            </a:r>
            <a:r>
              <a:rPr lang="de-DE" sz="2400" dirty="0">
                <a:solidFill>
                  <a:srgbClr val="333333"/>
                </a:solidFill>
                <a:ea typeface="Calibri" pitchFamily="34" charset="0"/>
                <a:cs typeface="Arial" pitchFamily="34" charset="0"/>
                <a:sym typeface="Wingdings" pitchFamily="2" charset="2"/>
              </a:rPr>
              <a:t> </a:t>
            </a:r>
            <a:r>
              <a:rPr lang="de-DE" sz="2400" i="1" dirty="0">
                <a:solidFill>
                  <a:srgbClr val="333333"/>
                </a:solidFill>
                <a:ea typeface="Calibri" pitchFamily="34" charset="0"/>
                <a:cs typeface="Arial" pitchFamily="34" charset="0"/>
                <a:sym typeface="Wingdings" pitchFamily="2" charset="2"/>
              </a:rPr>
              <a:t>Quantitative </a:t>
            </a:r>
            <a:r>
              <a:rPr lang="de-DE" sz="2400" dirty="0">
                <a:solidFill>
                  <a:srgbClr val="333333"/>
                </a:solidFill>
                <a:ea typeface="Calibri" pitchFamily="34" charset="0"/>
                <a:cs typeface="Arial" pitchFamily="34" charset="0"/>
                <a:sym typeface="Wingdings" pitchFamily="2" charset="2"/>
              </a:rPr>
              <a:t>increase</a:t>
            </a:r>
          </a:p>
          <a:p>
            <a:pPr fontAlgn="base">
              <a:spcBef>
                <a:spcPct val="0"/>
              </a:spcBef>
              <a:spcAft>
                <a:spcPct val="0"/>
              </a:spcAft>
            </a:pPr>
            <a:r>
              <a:rPr lang="de-DE" sz="2400" b="1" dirty="0">
                <a:solidFill>
                  <a:srgbClr val="333333"/>
                </a:solidFill>
                <a:ea typeface="Calibri" pitchFamily="34" charset="0"/>
                <a:cs typeface="Arial" pitchFamily="34" charset="0"/>
                <a:sym typeface="Wingdings" pitchFamily="2" charset="2"/>
              </a:rPr>
              <a:t>Development</a:t>
            </a:r>
            <a:r>
              <a:rPr lang="de-DE" sz="2400" dirty="0">
                <a:solidFill>
                  <a:srgbClr val="333333"/>
                </a:solidFill>
                <a:ea typeface="Calibri" pitchFamily="34" charset="0"/>
                <a:cs typeface="Arial" pitchFamily="34" charset="0"/>
                <a:sym typeface="Wingdings" pitchFamily="2" charset="2"/>
              </a:rPr>
              <a:t>  </a:t>
            </a:r>
            <a:r>
              <a:rPr lang="de-DE" sz="2400" i="1" dirty="0">
                <a:solidFill>
                  <a:srgbClr val="333333"/>
                </a:solidFill>
                <a:ea typeface="Calibri" pitchFamily="34" charset="0"/>
                <a:cs typeface="Arial" pitchFamily="34" charset="0"/>
                <a:sym typeface="Wingdings" pitchFamily="2" charset="2"/>
              </a:rPr>
              <a:t>Qualitative </a:t>
            </a:r>
            <a:r>
              <a:rPr lang="de-DE" sz="2400" dirty="0">
                <a:solidFill>
                  <a:srgbClr val="333333"/>
                </a:solidFill>
                <a:ea typeface="Calibri" pitchFamily="34" charset="0"/>
                <a:cs typeface="Arial" pitchFamily="34" charset="0"/>
                <a:sym typeface="Wingdings" pitchFamily="2" charset="2"/>
              </a:rPr>
              <a:t>increase</a:t>
            </a:r>
          </a:p>
          <a:p>
            <a:pPr fontAlgn="base">
              <a:spcBef>
                <a:spcPct val="0"/>
              </a:spcBef>
              <a:spcAft>
                <a:spcPct val="0"/>
              </a:spcAft>
            </a:pPr>
            <a:endParaRPr lang="de-DE" sz="2400" dirty="0">
              <a:solidFill>
                <a:srgbClr val="333333"/>
              </a:solidFill>
              <a:ea typeface="Calibri" pitchFamily="34" charset="0"/>
              <a:cs typeface="Arial" pitchFamily="34" charset="0"/>
            </a:endParaRPr>
          </a:p>
          <a:p>
            <a:pPr fontAlgn="base">
              <a:spcBef>
                <a:spcPct val="0"/>
              </a:spcBef>
              <a:spcAft>
                <a:spcPct val="0"/>
              </a:spcAft>
            </a:pPr>
            <a:r>
              <a:rPr lang="de-DE" sz="2400" dirty="0">
                <a:solidFill>
                  <a:srgbClr val="333333"/>
                </a:solidFill>
                <a:ea typeface="Calibri" pitchFamily="34" charset="0"/>
                <a:cs typeface="Arial" pitchFamily="34" charset="0"/>
              </a:rPr>
              <a:t>"We must realize that growth and development are two very different things. You can develop without growing and vice versa.“</a:t>
            </a:r>
          </a:p>
          <a:p>
            <a:pPr lvl="0" eaLnBrk="1" hangingPunct="1"/>
            <a:r>
              <a:rPr lang="de-DE" dirty="0">
                <a:solidFill>
                  <a:srgbClr val="333333"/>
                </a:solidFill>
                <a:cs typeface="Arial" pitchFamily="34" charset="0"/>
              </a:rPr>
              <a:t>Tibor Vasko, 2009, www.solon-line.de/interview-with-tibor-vasko.html</a:t>
            </a:r>
            <a:endParaRPr lang="de-DE" sz="4000" dirty="0"/>
          </a:p>
        </p:txBody>
      </p:sp>
    </p:spTree>
    <p:extLst>
      <p:ext uri="{BB962C8B-B14F-4D97-AF65-F5344CB8AC3E}">
        <p14:creationId xmlns:p14="http://schemas.microsoft.com/office/powerpoint/2010/main" val="7544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a:t>Biota – all living things within a given area</a:t>
            </a:r>
          </a:p>
          <a:p>
            <a:r>
              <a:rPr lang="en-US" dirty="0"/>
              <a:t>Biosphere – the region of earth where life exists</a:t>
            </a:r>
          </a:p>
          <a:p>
            <a:r>
              <a:rPr lang="en-US" dirty="0" smtClean="0"/>
              <a:t>Ecosystems </a:t>
            </a:r>
            <a:r>
              <a:rPr lang="en-US" dirty="0"/>
              <a:t>– community of organisms and its nonliving environment in which energy flows and matter cycles.  </a:t>
            </a:r>
            <a:endParaRPr lang="en-US" dirty="0" smtClean="0"/>
          </a:p>
          <a:p>
            <a:endParaRPr lang="en-US" dirty="0" smtClean="0"/>
          </a:p>
          <a:p>
            <a:r>
              <a:rPr lang="en-US" dirty="0" smtClean="0"/>
              <a:t>What </a:t>
            </a:r>
            <a:r>
              <a:rPr lang="en-US" dirty="0"/>
              <a:t>is needed to sustain life?</a:t>
            </a:r>
          </a:p>
          <a:p>
            <a:pPr lvl="1"/>
            <a:r>
              <a:rPr lang="en-US" dirty="0" smtClean="0"/>
              <a:t>Sustained </a:t>
            </a:r>
            <a:r>
              <a:rPr lang="en-US" dirty="0"/>
              <a:t>life on Earth is a characteristic of ecosystems.  Earth as a system – no organism, population, or species can produce it own food and completely recycle it metabolic waste</a:t>
            </a:r>
            <a:r>
              <a:rPr lang="en-US" dirty="0" smtClean="0"/>
              <a:t>.</a:t>
            </a:r>
            <a:endParaRPr lang="en-US" dirty="0"/>
          </a:p>
        </p:txBody>
      </p:sp>
    </p:spTree>
    <p:extLst>
      <p:ext uri="{BB962C8B-B14F-4D97-AF65-F5344CB8AC3E}">
        <p14:creationId xmlns:p14="http://schemas.microsoft.com/office/powerpoint/2010/main" val="32584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789114" y="914401"/>
            <a:ext cx="865028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b="1">
                <a:latin typeface="Times New Roman" panose="02020603050405020304" pitchFamily="18" charset="0"/>
              </a:rPr>
              <a:t>Ecosystems are dynamic</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Biological systems are characterized by a capacity for </a:t>
            </a:r>
            <a:r>
              <a:rPr lang="en-US" altLang="en-US" sz="2400" i="1">
                <a:latin typeface="Times New Roman" panose="02020603050405020304" pitchFamily="18" charset="0"/>
              </a:rPr>
              <a:t>directional change</a:t>
            </a:r>
            <a:r>
              <a:rPr lang="en-US" altLang="en-US" sz="2400">
                <a:latin typeface="Times New Roman" panose="02020603050405020304" pitchFamily="18" charset="0"/>
              </a:rPr>
              <a:t> – the cumulative manifestation of positive feedback.</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Succession – ordered pattern of growth and development</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Increase in complexity and order as the result of controlled growth – decrease internal entropy</a:t>
            </a:r>
          </a:p>
        </p:txBody>
      </p:sp>
      <p:pic>
        <p:nvPicPr>
          <p:cNvPr id="12291" name="Picture 2" descr="http://www.dwtutorials.com/tutorials/images/stories/tuts/change_direction%5b1%5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667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551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600200" y="228600"/>
            <a:ext cx="6934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a:latin typeface="Times New Roman" panose="02020603050405020304" pitchFamily="18" charset="0"/>
              </a:rPr>
              <a:t>Community and Ecosystem Dynamics</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000" b="1" i="1">
                <a:latin typeface="Times New Roman" panose="02020603050405020304" pitchFamily="18" charset="0"/>
              </a:rPr>
              <a:t>r species</a:t>
            </a:r>
            <a:r>
              <a:rPr lang="en-US" altLang="en-US" sz="2000" b="1">
                <a:latin typeface="Times New Roman" panose="02020603050405020304" pitchFamily="18" charset="0"/>
              </a:rPr>
              <a:t> </a:t>
            </a:r>
            <a:r>
              <a:rPr lang="en-US" altLang="en-US" sz="2000">
                <a:latin typeface="Times New Roman" panose="02020603050405020304" pitchFamily="18" charset="0"/>
              </a:rPr>
              <a:t>(ability to reproduce rapidly), fast growing, effective dispersal mechanisms, wind borne seeds, short lived, vegetative or asexual reproduction, do not compete well with other species, numbers fluctuating widely, strong influence of density-independent factors</a:t>
            </a:r>
          </a:p>
          <a:p>
            <a:pPr eaLnBrk="1" hangingPunct="1">
              <a:spcBef>
                <a:spcPct val="0"/>
              </a:spcBef>
              <a:buClrTx/>
              <a:buSzTx/>
              <a:buFontTx/>
              <a:buNone/>
            </a:pPr>
            <a:r>
              <a:rPr lang="en-US" altLang="en-US" sz="2000">
                <a:latin typeface="Times New Roman" panose="02020603050405020304" pitchFamily="18" charset="0"/>
              </a:rPr>
              <a:t> </a:t>
            </a:r>
          </a:p>
          <a:p>
            <a:pPr eaLnBrk="1" hangingPunct="1">
              <a:spcBef>
                <a:spcPct val="0"/>
              </a:spcBef>
              <a:buClrTx/>
              <a:buSzTx/>
              <a:buFontTx/>
              <a:buNone/>
            </a:pPr>
            <a:r>
              <a:rPr lang="en-US" altLang="en-US" sz="2000" b="1" i="1">
                <a:latin typeface="Times New Roman" panose="02020603050405020304" pitchFamily="18" charset="0"/>
              </a:rPr>
              <a:t>K species</a:t>
            </a:r>
            <a:r>
              <a:rPr lang="en-US" altLang="en-US" sz="2000">
                <a:latin typeface="Times New Roman" panose="02020603050405020304" pitchFamily="18" charset="0"/>
              </a:rPr>
              <a:t> (ability to maintain populations at their carrying capacity) species, slow growing, low reproductive rates, low dispersal rates, time lag to sexual maturity, diverting production or energy to defense.</a:t>
            </a:r>
          </a:p>
          <a:p>
            <a:pPr eaLnBrk="1" hangingPunct="1">
              <a:spcBef>
                <a:spcPct val="0"/>
              </a:spcBef>
              <a:buClrTx/>
              <a:buSzTx/>
              <a:buFontTx/>
              <a:buNone/>
            </a:pPr>
            <a:endParaRPr lang="en-US" altLang="en-US" sz="2000">
              <a:latin typeface="Times New Roman" panose="02020603050405020304" pitchFamily="18" charset="0"/>
            </a:endParaRPr>
          </a:p>
        </p:txBody>
      </p:sp>
      <p:pic>
        <p:nvPicPr>
          <p:cNvPr id="14339" name="Picture 4" descr="http://www.world-builders.org/lessons/less/biomes/bgifs/beartwocubs.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01088" y="3486150"/>
            <a:ext cx="173831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z.about.com/d/forestry/1/0/3/q/Paper-_birc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5675" y="685800"/>
            <a:ext cx="19129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24000" y="4191000"/>
            <a:ext cx="5905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69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indturbinesyndrome.com/img/k-graph.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214438"/>
            <a:ext cx="68468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079750" y="5253038"/>
            <a:ext cx="614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Early stage 				Late stage</a:t>
            </a:r>
          </a:p>
        </p:txBody>
      </p:sp>
      <p:sp>
        <p:nvSpPr>
          <p:cNvPr id="15364" name="Rectangle 3"/>
          <p:cNvSpPr>
            <a:spLocks noChangeArrowheads="1"/>
          </p:cNvSpPr>
          <p:nvPr/>
        </p:nvSpPr>
        <p:spPr bwMode="auto">
          <a:xfrm>
            <a:off x="3429000" y="568325"/>
            <a:ext cx="177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Succession</a:t>
            </a:r>
            <a:endParaRPr lang="en-US" altLang="en-US"/>
          </a:p>
        </p:txBody>
      </p:sp>
    </p:spTree>
    <p:extLst>
      <p:ext uri="{BB962C8B-B14F-4D97-AF65-F5344CB8AC3E}">
        <p14:creationId xmlns:p14="http://schemas.microsoft.com/office/powerpoint/2010/main" val="3027439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ChangeArrowheads="1"/>
          </p:cNvSpPr>
          <p:nvPr/>
        </p:nvSpPr>
        <p:spPr bwMode="auto">
          <a:xfrm>
            <a:off x="1752600" y="4784725"/>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These are paralleled by two distinct environments: </a:t>
            </a:r>
          </a:p>
          <a:p>
            <a:pPr eaLnBrk="1" hangingPunct="1">
              <a:spcBef>
                <a:spcPct val="0"/>
              </a:spcBef>
              <a:buClrTx/>
              <a:buSzTx/>
              <a:buFontTx/>
              <a:buNone/>
            </a:pPr>
            <a:r>
              <a:rPr lang="en-US" altLang="en-US" sz="2400">
                <a:latin typeface="Times New Roman" panose="02020603050405020304" pitchFamily="18" charset="0"/>
              </a:rPr>
              <a:t>r-selecting environments – ephemeral, extreme, unpredictable </a:t>
            </a:r>
          </a:p>
          <a:p>
            <a:pPr eaLnBrk="1" hangingPunct="1">
              <a:spcBef>
                <a:spcPct val="0"/>
              </a:spcBef>
              <a:buClrTx/>
              <a:buSzTx/>
              <a:buFontTx/>
              <a:buNone/>
            </a:pPr>
            <a:r>
              <a:rPr lang="en-US" altLang="en-US" sz="2400">
                <a:latin typeface="Times New Roman" panose="02020603050405020304" pitchFamily="18" charset="0"/>
              </a:rPr>
              <a:t>K-selecting environments – equable, predictable, stable.</a:t>
            </a:r>
          </a:p>
        </p:txBody>
      </p:sp>
      <p:pic>
        <p:nvPicPr>
          <p:cNvPr id="16389" name="Picture 6" descr="DCP_154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533400"/>
            <a:ext cx="2667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CP_359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1" y="941388"/>
            <a:ext cx="49879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954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828800" y="152401"/>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b="1" dirty="0">
                <a:latin typeface="Times New Roman" panose="02020603050405020304" pitchFamily="18" charset="0"/>
              </a:rPr>
              <a:t>Succession </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Mature communities with the highly developed interdependence of their constituent species and their complex network of interaction with the environment are the result of inherent processes of change – directional change akin to the growth and development of the organism.</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Organisms modify their environment, but in such a way as to allow other species to enter the community.  This is the facilitation model of succession, a positive feedback process reinforcing change.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4401520"/>
            <a:ext cx="3275308" cy="245648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4393502"/>
            <a:ext cx="3669828" cy="2426685"/>
          </a:xfrm>
          <a:prstGeom prst="rect">
            <a:avLst/>
          </a:prstGeom>
        </p:spPr>
      </p:pic>
    </p:spTree>
    <p:extLst>
      <p:ext uri="{BB962C8B-B14F-4D97-AF65-F5344CB8AC3E}">
        <p14:creationId xmlns:p14="http://schemas.microsoft.com/office/powerpoint/2010/main" val="41033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rt:Primary succession begins in barren areas, such as the bare rock exposed by a retreating glacier. The first inhabitants are lichens or plants that can grown on bare rock. Over hundreds of years these “pioneer species” convert the rock into soil that can support simple plants such as grasses. These grasses further modify the soil, which is then colonized by other types of plants. Each successive stage modifies the habitat by altering the amount of shade and soil composition. The final stage of succession is a climax community, a very stable stage that can endure for hundreds of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1326" y="22860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1828800" y="42672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Primary succession – initial establishment and development of an ecosystem in an area devoid of an ecological community</a:t>
            </a:r>
          </a:p>
        </p:txBody>
      </p:sp>
    </p:spTree>
    <p:extLst>
      <p:ext uri="{BB962C8B-B14F-4D97-AF65-F5344CB8AC3E}">
        <p14:creationId xmlns:p14="http://schemas.microsoft.com/office/powerpoint/2010/main" val="249225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as.vanderbilt.edu/bioimages/ecoregions/w70202lava-sea0421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304800"/>
            <a:ext cx="3924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http://www.countrysideinfo.co.uk/successn/images/index1a.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4785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1" y="854076"/>
            <a:ext cx="29257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Box 1"/>
          <p:cNvSpPr txBox="1">
            <a:spLocks noChangeArrowheads="1"/>
          </p:cNvSpPr>
          <p:nvPr/>
        </p:nvSpPr>
        <p:spPr bwMode="auto">
          <a:xfrm>
            <a:off x="6400801" y="3276601"/>
            <a:ext cx="256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Primary succession</a:t>
            </a:r>
          </a:p>
        </p:txBody>
      </p:sp>
      <p:pic>
        <p:nvPicPr>
          <p:cNvPr id="15362" name="Picture 2" descr="Image result for primary succession glaci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63481" y="3827913"/>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10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cache.eb.com/eb/image?id=95198&amp;rendTypeId=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1" y="38100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2057400" y="4267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Secondary succession – reestablishment of an ecosystem from the remnants of a previous biological community following disturbance</a:t>
            </a:r>
          </a:p>
        </p:txBody>
      </p:sp>
    </p:spTree>
    <p:extLst>
      <p:ext uri="{BB962C8B-B14F-4D97-AF65-F5344CB8AC3E}">
        <p14:creationId xmlns:p14="http://schemas.microsoft.com/office/powerpoint/2010/main" val="135651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328864" y="381001"/>
            <a:ext cx="730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Almost all old growth forests have been cleared in the US</a:t>
            </a:r>
          </a:p>
        </p:txBody>
      </p:sp>
      <p:pic>
        <p:nvPicPr>
          <p:cNvPr id="21507"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042988"/>
            <a:ext cx="89154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36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486400" y="6324601"/>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t>By Hannu - Own work, Public Domain, https://commons.wikimedia.org/w/index.php?curid=5190488</a:t>
            </a:r>
          </a:p>
        </p:txBody>
      </p:sp>
      <p:pic>
        <p:nvPicPr>
          <p:cNvPr id="2253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
            <a:ext cx="9144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3429001" y="3962401"/>
            <a:ext cx="659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Boreal forest one year and two years after a wildfire</a:t>
            </a:r>
          </a:p>
        </p:txBody>
      </p:sp>
    </p:spTree>
    <p:extLst>
      <p:ext uri="{BB962C8B-B14F-4D97-AF65-F5344CB8AC3E}">
        <p14:creationId xmlns:p14="http://schemas.microsoft.com/office/powerpoint/2010/main" val="1680857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0201"/>
            <a:ext cx="9248335" cy="4351338"/>
          </a:xfrm>
        </p:spPr>
        <p:txBody>
          <a:bodyPr>
            <a:normAutofit/>
          </a:bodyPr>
          <a:lstStyle/>
          <a:p>
            <a:r>
              <a:rPr lang="en-US" sz="2400" dirty="0"/>
              <a:t>Science of relations between living organisms and their environment (Ernst Haeckel – </a:t>
            </a:r>
            <a:r>
              <a:rPr lang="en-US" sz="2400" dirty="0" smtClean="0"/>
              <a:t>1866, in German </a:t>
            </a:r>
            <a:r>
              <a:rPr lang="en-US" sz="2400" i="1" dirty="0" err="1" smtClean="0"/>
              <a:t>oekologie</a:t>
            </a:r>
            <a:r>
              <a:rPr lang="en-US" sz="2400" dirty="0" smtClean="0"/>
              <a:t>)</a:t>
            </a:r>
            <a:endParaRPr lang="en-US" sz="2400" dirty="0"/>
          </a:p>
          <a:p>
            <a:pPr marL="109728" indent="0">
              <a:buNone/>
            </a:pPr>
            <a:endParaRPr lang="en-US" sz="2400" dirty="0"/>
          </a:p>
          <a:p>
            <a:r>
              <a:rPr lang="en-US" sz="2400" dirty="0"/>
              <a:t>Ecosystem is the basic system of ecology, </a:t>
            </a:r>
            <a:r>
              <a:rPr lang="en-US" sz="2400" dirty="0" smtClean="0"/>
              <a:t>“not </a:t>
            </a:r>
            <a:r>
              <a:rPr lang="en-US" sz="2400" dirty="0"/>
              <a:t>only the organism-complex, but the also the whole complex of physical factors forming what we call the </a:t>
            </a:r>
            <a:r>
              <a:rPr lang="en-US" sz="2400" dirty="0" smtClean="0"/>
              <a:t>environment” </a:t>
            </a:r>
            <a:r>
              <a:rPr lang="en-US" sz="2400" dirty="0"/>
              <a:t>(</a:t>
            </a:r>
            <a:r>
              <a:rPr lang="en-US" sz="2400" dirty="0" err="1"/>
              <a:t>Tansley</a:t>
            </a:r>
            <a:r>
              <a:rPr lang="en-US" sz="2400" dirty="0"/>
              <a:t> - 1935</a:t>
            </a:r>
            <a:r>
              <a:rPr lang="en-US" sz="2400" dirty="0" smtClean="0"/>
              <a:t>)</a:t>
            </a:r>
          </a:p>
          <a:p>
            <a:endParaRPr lang="en-US" sz="2400" dirty="0"/>
          </a:p>
          <a:p>
            <a:r>
              <a:rPr lang="en-US" sz="2400" i="1" dirty="0" smtClean="0"/>
              <a:t>Fundamentals of Ecology</a:t>
            </a:r>
            <a:r>
              <a:rPr lang="en-US" sz="2400" dirty="0" smtClean="0"/>
              <a:t> – EP Odum (1953)</a:t>
            </a:r>
            <a:endParaRPr lang="en-US" sz="2400" dirty="0"/>
          </a:p>
        </p:txBody>
      </p:sp>
      <p:sp>
        <p:nvSpPr>
          <p:cNvPr id="3" name="Title 2"/>
          <p:cNvSpPr>
            <a:spLocks noGrp="1"/>
          </p:cNvSpPr>
          <p:nvPr>
            <p:ph type="title"/>
          </p:nvPr>
        </p:nvSpPr>
        <p:spPr/>
        <p:txBody>
          <a:bodyPr>
            <a:normAutofit/>
          </a:bodyPr>
          <a:lstStyle/>
          <a:p>
            <a:r>
              <a:rPr lang="en-US" sz="3600" dirty="0"/>
              <a:t>Ecology</a:t>
            </a:r>
          </a:p>
        </p:txBody>
      </p:sp>
      <p:pic>
        <p:nvPicPr>
          <p:cNvPr id="5" name="Picture 4"/>
          <p:cNvPicPr>
            <a:picLocks noChangeAspect="1"/>
          </p:cNvPicPr>
          <p:nvPr/>
        </p:nvPicPr>
        <p:blipFill>
          <a:blip r:embed="rId2"/>
          <a:stretch>
            <a:fillRect/>
          </a:stretch>
        </p:blipFill>
        <p:spPr>
          <a:xfrm>
            <a:off x="9755284" y="3351774"/>
            <a:ext cx="2219325" cy="3333750"/>
          </a:xfrm>
          <a:prstGeom prst="rect">
            <a:avLst/>
          </a:prstGeom>
        </p:spPr>
      </p:pic>
    </p:spTree>
    <p:extLst>
      <p:ext uri="{BB962C8B-B14F-4D97-AF65-F5344CB8AC3E}">
        <p14:creationId xmlns:p14="http://schemas.microsoft.com/office/powerpoint/2010/main" val="26791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
            <a:ext cx="7620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Box 3"/>
          <p:cNvSpPr txBox="1">
            <a:spLocks noChangeArrowheads="1"/>
          </p:cNvSpPr>
          <p:nvPr/>
        </p:nvSpPr>
        <p:spPr bwMode="auto">
          <a:xfrm>
            <a:off x="2971800" y="5410201"/>
            <a:ext cx="287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Secondary succession</a:t>
            </a:r>
          </a:p>
        </p:txBody>
      </p:sp>
    </p:spTree>
    <p:extLst>
      <p:ext uri="{BB962C8B-B14F-4D97-AF65-F5344CB8AC3E}">
        <p14:creationId xmlns:p14="http://schemas.microsoft.com/office/powerpoint/2010/main" val="1656653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0038" y="1981201"/>
            <a:ext cx="45005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The Heathland Project area at the Woodland Education Centre. Cleared in 19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0950" y="4510088"/>
            <a:ext cx="30861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1752600" y="152401"/>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Secondary succession</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Human induced succession – agriculture, forestry, plowing, mining, fisheries, damming rivers, war, etc.</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p:txBody>
      </p:sp>
      <p:pic>
        <p:nvPicPr>
          <p:cNvPr id="24581"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24000" y="4525964"/>
            <a:ext cx="35242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932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209800" y="1095376"/>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800" b="1">
                <a:latin typeface="Times New Roman" panose="02020603050405020304" pitchFamily="18" charset="0"/>
              </a:rPr>
              <a:t>Logistic growth from early to late successional stages</a:t>
            </a:r>
            <a:endParaRPr lang="en-US" altLang="en-US" sz="2800">
              <a:latin typeface="Times New Roman" panose="02020603050405020304" pitchFamily="18" charset="0"/>
            </a:endParaRPr>
          </a:p>
        </p:txBody>
      </p:sp>
      <p:pic>
        <p:nvPicPr>
          <p:cNvPr id="26627"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0" y="2209800"/>
            <a:ext cx="4889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p:cNvSpPr txBox="1">
            <a:spLocks noChangeArrowheads="1"/>
          </p:cNvSpPr>
          <p:nvPr/>
        </p:nvSpPr>
        <p:spPr bwMode="auto">
          <a:xfrm>
            <a:off x="3810000" y="5410201"/>
            <a:ext cx="1558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Early stage</a:t>
            </a:r>
          </a:p>
        </p:txBody>
      </p:sp>
      <p:sp>
        <p:nvSpPr>
          <p:cNvPr id="26629" name="TextBox 6"/>
          <p:cNvSpPr txBox="1">
            <a:spLocks noChangeArrowheads="1"/>
          </p:cNvSpPr>
          <p:nvPr/>
        </p:nvSpPr>
        <p:spPr bwMode="auto">
          <a:xfrm>
            <a:off x="8153400" y="2819401"/>
            <a:ext cx="1438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Late stage</a:t>
            </a:r>
          </a:p>
        </p:txBody>
      </p:sp>
    </p:spTree>
    <p:extLst>
      <p:ext uri="{BB962C8B-B14F-4D97-AF65-F5344CB8AC3E}">
        <p14:creationId xmlns:p14="http://schemas.microsoft.com/office/powerpoint/2010/main" val="2287727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bfath\biol105\biomes.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09057" y="5040086"/>
            <a:ext cx="8077200" cy="1569660"/>
          </a:xfrm>
          <a:prstGeom prst="rect">
            <a:avLst/>
          </a:prstGeom>
          <a:noFill/>
        </p:spPr>
        <p:txBody>
          <a:bodyPr wrap="square" rtlCol="0">
            <a:spAutoFit/>
          </a:bodyPr>
          <a:lstStyle/>
          <a:p>
            <a:r>
              <a:rPr lang="en-US" sz="3200" dirty="0"/>
              <a:t>Biomes of the </a:t>
            </a:r>
            <a:r>
              <a:rPr lang="en-US" sz="3200" dirty="0" smtClean="0"/>
              <a:t>world – nature flourishing within the climatic (temperature and precipitation) constraints</a:t>
            </a:r>
            <a:endParaRPr lang="en-US" sz="3200" dirty="0"/>
          </a:p>
        </p:txBody>
      </p:sp>
    </p:spTree>
    <p:extLst>
      <p:ext uri="{BB962C8B-B14F-4D97-AF65-F5344CB8AC3E}">
        <p14:creationId xmlns:p14="http://schemas.microsoft.com/office/powerpoint/2010/main" val="1723609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828800" y="381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3200" b="1" i="1">
                <a:latin typeface="Times New Roman" panose="02020603050405020304" pitchFamily="18" charset="0"/>
              </a:rPr>
              <a:t>Bioenergetic model of succession</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800" y="3276600"/>
            <a:ext cx="596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1752600" y="1219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In early stages of succession, </a:t>
            </a:r>
            <a:r>
              <a:rPr lang="en-US" altLang="en-US" sz="2000" dirty="0" err="1">
                <a:latin typeface="Times New Roman" panose="02020603050405020304" pitchFamily="18" charset="0"/>
              </a:rPr>
              <a:t>Pg</a:t>
            </a:r>
            <a:r>
              <a:rPr lang="en-US" altLang="en-US" sz="2000" dirty="0">
                <a:latin typeface="Times New Roman" panose="02020603050405020304" pitchFamily="18" charset="0"/>
              </a:rPr>
              <a:t>&gt;R and excess is channeled into growth and accumulation of biomass. </a:t>
            </a:r>
            <a:r>
              <a:rPr lang="en-US" altLang="en-US" sz="2000" dirty="0" err="1">
                <a:latin typeface="Times New Roman" panose="02020603050405020304" pitchFamily="18" charset="0"/>
              </a:rPr>
              <a:t>Pn</a:t>
            </a:r>
            <a:r>
              <a:rPr lang="en-US" altLang="en-US" sz="2000" dirty="0">
                <a:latin typeface="Times New Roman" panose="02020603050405020304" pitchFamily="18" charset="0"/>
              </a:rPr>
              <a:t>&gt;0</a:t>
            </a:r>
          </a:p>
          <a:p>
            <a:pPr eaLnBrk="1" hangingPunct="1">
              <a:spcBef>
                <a:spcPct val="0"/>
              </a:spcBef>
              <a:buClrTx/>
              <a:buSzTx/>
              <a:buFontTx/>
              <a:buNone/>
            </a:pPr>
            <a:endParaRPr lang="en-US" altLang="en-US" sz="2000" dirty="0">
              <a:latin typeface="Times New Roman" panose="02020603050405020304" pitchFamily="18" charset="0"/>
            </a:endParaRPr>
          </a:p>
          <a:p>
            <a:pPr eaLnBrk="1" hangingPunct="1">
              <a:spcBef>
                <a:spcPct val="0"/>
              </a:spcBef>
              <a:buClrTx/>
              <a:buSzTx/>
              <a:buFontTx/>
              <a:buNone/>
            </a:pPr>
            <a:r>
              <a:rPr lang="en-US" altLang="en-US" sz="2000" dirty="0">
                <a:latin typeface="Times New Roman" panose="02020603050405020304" pitchFamily="18" charset="0"/>
              </a:rPr>
              <a:t>Increase capacity and complexity of the energy storage compartments (total biomass of all species and trophic levels) as well as the complexity of energy transfer pathways.</a:t>
            </a:r>
          </a:p>
        </p:txBody>
      </p:sp>
      <p:cxnSp>
        <p:nvCxnSpPr>
          <p:cNvPr id="7" name="Straight Arrow Connector 6"/>
          <p:cNvCxnSpPr>
            <a:cxnSpLocks noChangeShapeType="1"/>
          </p:cNvCxnSpPr>
          <p:nvPr/>
        </p:nvCxnSpPr>
        <p:spPr bwMode="auto">
          <a:xfrm rot="5400000">
            <a:off x="6096001" y="4648201"/>
            <a:ext cx="304800" cy="3175"/>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5400000">
            <a:off x="5865813" y="4876801"/>
            <a:ext cx="306388" cy="1587"/>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rot="5400000">
            <a:off x="6249194" y="4418806"/>
            <a:ext cx="4572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a:off x="6401594" y="4190206"/>
            <a:ext cx="6096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9925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nodeType="afterEffect">
                                  <p:stCondLst>
                                    <p:cond delay="2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400"/>
                            </p:stCondLst>
                            <p:childTnLst>
                              <p:par>
                                <p:cTn id="14" presetID="1" presetClass="entr" presetSubtype="0" fill="hold"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828800" y="381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3200" b="1" i="1">
                <a:latin typeface="Times New Roman" panose="02020603050405020304" pitchFamily="18" charset="0"/>
              </a:rPr>
              <a:t>Bioenergetic model of succession</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800" y="3276600"/>
            <a:ext cx="596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1828800" y="1295401"/>
            <a:ext cx="861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In late stages of succession, </a:t>
            </a:r>
            <a:r>
              <a:rPr lang="en-US" altLang="en-US" sz="2000" dirty="0" err="1">
                <a:latin typeface="Times New Roman" panose="02020603050405020304" pitchFamily="18" charset="0"/>
              </a:rPr>
              <a:t>Pg</a:t>
            </a:r>
            <a:r>
              <a:rPr lang="en-US" altLang="en-US" sz="2000" dirty="0">
                <a:latin typeface="Times New Roman" panose="02020603050405020304" pitchFamily="18" charset="0"/>
              </a:rPr>
              <a:t>=R as maintenance costs increase respiration. Pn≈0</a:t>
            </a:r>
          </a:p>
          <a:p>
            <a:pPr eaLnBrk="1" hangingPunct="1">
              <a:spcBef>
                <a:spcPct val="0"/>
              </a:spcBef>
              <a:buClrTx/>
              <a:buSzTx/>
              <a:buFontTx/>
              <a:buNone/>
            </a:pPr>
            <a:endParaRPr lang="en-US" altLang="en-US" sz="2000" dirty="0">
              <a:latin typeface="Times New Roman" panose="02020603050405020304" pitchFamily="18" charset="0"/>
            </a:endParaRPr>
          </a:p>
          <a:p>
            <a:pPr eaLnBrk="1" hangingPunct="1">
              <a:spcBef>
                <a:spcPct val="0"/>
              </a:spcBef>
              <a:buClrTx/>
              <a:buSzTx/>
              <a:buFontTx/>
              <a:buNone/>
            </a:pPr>
            <a:r>
              <a:rPr lang="en-US" altLang="en-US" sz="2000" dirty="0">
                <a:latin typeface="Times New Roman" panose="02020603050405020304" pitchFamily="18" charset="0"/>
              </a:rPr>
              <a:t>Negative feedback maintains steady state, with little or no change in biomass (network, feedback, cycling).</a:t>
            </a:r>
          </a:p>
        </p:txBody>
      </p:sp>
      <p:cxnSp>
        <p:nvCxnSpPr>
          <p:cNvPr id="7" name="Straight Arrow Connector 6"/>
          <p:cNvCxnSpPr>
            <a:cxnSpLocks noChangeShapeType="1"/>
          </p:cNvCxnSpPr>
          <p:nvPr/>
        </p:nvCxnSpPr>
        <p:spPr bwMode="auto">
          <a:xfrm rot="5400000">
            <a:off x="6096001" y="4648201"/>
            <a:ext cx="304800" cy="3175"/>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5400000">
            <a:off x="5865813" y="4876801"/>
            <a:ext cx="306388" cy="1587"/>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rot="5400000">
            <a:off x="6249194" y="4418806"/>
            <a:ext cx="4572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a:off x="6401594" y="4190206"/>
            <a:ext cx="6096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a:off x="8647113" y="4305301"/>
            <a:ext cx="230188" cy="1587"/>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89527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a:off x="92575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9563100" y="4305300"/>
            <a:ext cx="230188" cy="1588"/>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283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nodeType="afterEffect">
                                  <p:stCondLst>
                                    <p:cond delay="2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nodeType="afterGroup">
                            <p:stCondLst>
                              <p:cond delay="400"/>
                            </p:stCondLst>
                            <p:childTnLst>
                              <p:par>
                                <p:cTn id="14" presetID="1" presetClass="entr" presetSubtype="0" fill="hold" nodeType="afterEffect">
                                  <p:stCondLst>
                                    <p:cond delay="2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209800" y="1095375"/>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rPr>
              <a:t>Ecosystem services</a:t>
            </a:r>
            <a:r>
              <a:rPr lang="en-US" altLang="en-US" sz="2800">
                <a:latin typeface="Times New Roman" pitchFamily="18" charset="0"/>
              </a:rPr>
              <a:t> are extracted to exploit growth phase</a:t>
            </a:r>
          </a:p>
        </p:txBody>
      </p:sp>
      <p:sp>
        <p:nvSpPr>
          <p:cNvPr id="54275" name="Text Box 6"/>
          <p:cNvSpPr txBox="1">
            <a:spLocks noChangeArrowheads="1"/>
          </p:cNvSpPr>
          <p:nvPr/>
        </p:nvSpPr>
        <p:spPr bwMode="auto">
          <a:xfrm>
            <a:off x="1600201" y="2616200"/>
            <a:ext cx="3597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solidFill>
                  <a:srgbClr val="0033CC"/>
                </a:solidFill>
                <a:latin typeface="Times New Roman" pitchFamily="18" charset="0"/>
              </a:rPr>
              <a:t>Human induced succession –deforestation, agriculture– moves the system back to earlier stage.</a:t>
            </a:r>
          </a:p>
        </p:txBody>
      </p:sp>
      <p:pic>
        <p:nvPicPr>
          <p:cNvPr id="54280"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7805" y="4382947"/>
            <a:ext cx="3222907" cy="241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3338" y="2123029"/>
            <a:ext cx="5233235" cy="3578662"/>
          </a:xfrm>
          <a:prstGeom prst="rect">
            <a:avLst/>
          </a:prstGeom>
        </p:spPr>
      </p:pic>
      <p:sp>
        <p:nvSpPr>
          <p:cNvPr id="9" name="Oval 7"/>
          <p:cNvSpPr>
            <a:spLocks noChangeArrowheads="1"/>
          </p:cNvSpPr>
          <p:nvPr/>
        </p:nvSpPr>
        <p:spPr bwMode="auto">
          <a:xfrm rot="437963">
            <a:off x="7012568" y="2342665"/>
            <a:ext cx="561975" cy="1816877"/>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Tree>
    <p:extLst>
      <p:ext uri="{BB962C8B-B14F-4D97-AF65-F5344CB8AC3E}">
        <p14:creationId xmlns:p14="http://schemas.microsoft.com/office/powerpoint/2010/main" val="407036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Odum</a:t>
            </a:r>
            <a:r>
              <a:rPr lang="en-US" dirty="0" smtClean="0"/>
              <a:t>, EP 1969</a:t>
            </a:r>
            <a:br>
              <a:rPr lang="en-US" dirty="0" smtClean="0"/>
            </a:br>
            <a:r>
              <a:rPr lang="en-US" dirty="0" smtClean="0"/>
              <a:t>Strategy of Ecosystem Development</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1" y="1981200"/>
            <a:ext cx="6642773" cy="3581400"/>
          </a:xfrm>
          <a:prstGeom prst="rect">
            <a:avLst/>
          </a:prstGeom>
          <a:noFill/>
          <a:ln w="9525">
            <a:noFill/>
            <a:miter lim="800000"/>
            <a:headEnd/>
            <a:tailEnd/>
          </a:ln>
          <a:effectLst/>
        </p:spPr>
      </p:pic>
    </p:spTree>
    <p:extLst>
      <p:ext uri="{BB962C8B-B14F-4D97-AF65-F5344CB8AC3E}">
        <p14:creationId xmlns:p14="http://schemas.microsoft.com/office/powerpoint/2010/main" val="1839635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209801" y="1095375"/>
            <a:ext cx="8077199" cy="523220"/>
          </a:xfrm>
          <a:prstGeom prst="rect">
            <a:avLst/>
          </a:prstGeom>
          <a:noFill/>
          <a:ln w="9525">
            <a:noFill/>
            <a:miter lim="800000"/>
            <a:headEnd/>
            <a:tailEnd/>
          </a:ln>
        </p:spPr>
        <p:txBody>
          <a:bodyPr wrap="square">
            <a:spAutoFit/>
          </a:bodyPr>
          <a:lstStyle/>
          <a:p>
            <a:r>
              <a:rPr lang="en-US" sz="2800" b="1" dirty="0"/>
              <a:t>Logistic growth from early to late </a:t>
            </a:r>
            <a:r>
              <a:rPr lang="en-US" sz="2800" b="1" dirty="0" err="1"/>
              <a:t>successional</a:t>
            </a:r>
            <a:r>
              <a:rPr lang="en-US" sz="2800" b="1" dirty="0"/>
              <a:t> stages</a:t>
            </a:r>
            <a:endParaRPr lang="en-US" sz="2800" dirty="0"/>
          </a:p>
        </p:txBody>
      </p:sp>
      <p:pic>
        <p:nvPicPr>
          <p:cNvPr id="28675"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2209800"/>
            <a:ext cx="5105400" cy="3886200"/>
          </a:xfrm>
          <a:prstGeom prst="rect">
            <a:avLst/>
          </a:prstGeom>
          <a:noFill/>
          <a:ln w="9525">
            <a:noFill/>
            <a:miter lim="800000"/>
            <a:headEnd/>
            <a:tailEnd/>
          </a:ln>
        </p:spPr>
      </p:pic>
      <p:sp>
        <p:nvSpPr>
          <p:cNvPr id="2" name="TextBox 1"/>
          <p:cNvSpPr txBox="1"/>
          <p:nvPr/>
        </p:nvSpPr>
        <p:spPr>
          <a:xfrm>
            <a:off x="6248401" y="4572000"/>
            <a:ext cx="1216487" cy="923330"/>
          </a:xfrm>
          <a:prstGeom prst="rect">
            <a:avLst/>
          </a:prstGeom>
          <a:noFill/>
        </p:spPr>
        <p:txBody>
          <a:bodyPr wrap="none" rtlCol="0">
            <a:spAutoFit/>
          </a:bodyPr>
          <a:lstStyle/>
          <a:p>
            <a:r>
              <a:rPr lang="en-US" dirty="0"/>
              <a:t>Production</a:t>
            </a:r>
          </a:p>
          <a:p>
            <a:r>
              <a:rPr lang="en-US" dirty="0"/>
              <a:t>Growth</a:t>
            </a:r>
          </a:p>
          <a:p>
            <a:r>
              <a:rPr lang="en-US" dirty="0"/>
              <a:t>Quantity</a:t>
            </a:r>
          </a:p>
        </p:txBody>
      </p:sp>
      <p:sp>
        <p:nvSpPr>
          <p:cNvPr id="5" name="TextBox 4"/>
          <p:cNvSpPr txBox="1"/>
          <p:nvPr/>
        </p:nvSpPr>
        <p:spPr>
          <a:xfrm>
            <a:off x="8613314" y="2429470"/>
            <a:ext cx="1162691" cy="923330"/>
          </a:xfrm>
          <a:prstGeom prst="rect">
            <a:avLst/>
          </a:prstGeom>
          <a:noFill/>
        </p:spPr>
        <p:txBody>
          <a:bodyPr wrap="none" rtlCol="0">
            <a:spAutoFit/>
          </a:bodyPr>
          <a:lstStyle/>
          <a:p>
            <a:r>
              <a:rPr lang="en-US" dirty="0"/>
              <a:t>Protection</a:t>
            </a:r>
          </a:p>
          <a:p>
            <a:r>
              <a:rPr lang="en-US" dirty="0"/>
              <a:t>Stability</a:t>
            </a:r>
          </a:p>
          <a:p>
            <a:r>
              <a:rPr lang="en-US" dirty="0"/>
              <a:t>Quality</a:t>
            </a:r>
          </a:p>
        </p:txBody>
      </p:sp>
    </p:spTree>
    <p:extLst>
      <p:ext uri="{BB962C8B-B14F-4D97-AF65-F5344CB8AC3E}">
        <p14:creationId xmlns:p14="http://schemas.microsoft.com/office/powerpoint/2010/main" val="1046777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5300" y="1880473"/>
            <a:ext cx="3581400" cy="3197143"/>
          </a:xfrm>
          <a:prstGeom prst="rect">
            <a:avLst/>
          </a:prstGeom>
          <a:noFill/>
          <a:ln w="9525">
            <a:noFill/>
            <a:miter lim="800000"/>
            <a:headEnd/>
            <a:tailEnd/>
          </a:ln>
          <a:effectLst/>
        </p:spPr>
      </p:pic>
      <p:sp>
        <p:nvSpPr>
          <p:cNvPr id="5" name="TextBox 4"/>
          <p:cNvSpPr txBox="1"/>
          <p:nvPr/>
        </p:nvSpPr>
        <p:spPr>
          <a:xfrm>
            <a:off x="1600202" y="5135940"/>
            <a:ext cx="3047999" cy="1569660"/>
          </a:xfrm>
          <a:prstGeom prst="rect">
            <a:avLst/>
          </a:prstGeom>
          <a:noFill/>
        </p:spPr>
        <p:txBody>
          <a:bodyPr wrap="square" rtlCol="0">
            <a:spAutoFit/>
          </a:bodyPr>
          <a:lstStyle/>
          <a:p>
            <a:r>
              <a:rPr lang="en-US" sz="2400" dirty="0"/>
              <a:t>Compartment model of the basic kinds of environment required by humans</a:t>
            </a:r>
          </a:p>
        </p:txBody>
      </p:sp>
      <p:pic>
        <p:nvPicPr>
          <p:cNvPr id="3075"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76200"/>
            <a:ext cx="2743200" cy="1828800"/>
          </a:xfrm>
          <a:prstGeom prst="rect">
            <a:avLst/>
          </a:prstGeom>
          <a:noFill/>
          <a:ln w="9525">
            <a:noFill/>
            <a:miter lim="800000"/>
            <a:headEnd/>
            <a:tailEnd/>
          </a:ln>
          <a:effectLst/>
        </p:spPr>
      </p:pic>
      <p:pic>
        <p:nvPicPr>
          <p:cNvPr id="9" name="Picture 8" descr="P1010701.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4724400" y="5029200"/>
            <a:ext cx="2743200" cy="1828800"/>
          </a:xfrm>
          <a:prstGeom prst="rect">
            <a:avLst/>
          </a:prstGeom>
        </p:spPr>
      </p:pic>
      <p:pic>
        <p:nvPicPr>
          <p:cNvPr id="10" name="Picture 9" descr="P1040239.JPG"/>
          <p:cNvPicPr>
            <a:picLocks/>
          </p:cNvPicPr>
          <p:nvPr/>
        </p:nvPicPr>
        <p:blipFill>
          <a:blip r:embed="rId5" cstate="email">
            <a:extLst>
              <a:ext uri="{28A0092B-C50C-407E-A947-70E740481C1C}">
                <a14:useLocalDpi xmlns:a14="http://schemas.microsoft.com/office/drawing/2010/main"/>
              </a:ext>
            </a:extLst>
          </a:blip>
          <a:stretch>
            <a:fillRect/>
          </a:stretch>
        </p:blipFill>
        <p:spPr>
          <a:xfrm>
            <a:off x="7848600" y="2514600"/>
            <a:ext cx="2743200" cy="1828800"/>
          </a:xfrm>
          <a:prstGeom prst="rect">
            <a:avLst/>
          </a:prstGeom>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1324" y="2514600"/>
            <a:ext cx="2732077" cy="1828800"/>
          </a:xfrm>
          <a:prstGeom prst="rect">
            <a:avLst/>
          </a:prstGeom>
          <a:noFill/>
          <a:ln w="9525">
            <a:noFill/>
            <a:miter lim="800000"/>
            <a:headEnd/>
            <a:tailEnd/>
          </a:ln>
          <a:effectLst/>
        </p:spPr>
      </p:pic>
      <p:sp>
        <p:nvSpPr>
          <p:cNvPr id="12" name="TextBox 11"/>
          <p:cNvSpPr txBox="1"/>
          <p:nvPr/>
        </p:nvSpPr>
        <p:spPr>
          <a:xfrm>
            <a:off x="7467602" y="5417404"/>
            <a:ext cx="3276599" cy="830997"/>
          </a:xfrm>
          <a:prstGeom prst="rect">
            <a:avLst/>
          </a:prstGeom>
          <a:noFill/>
        </p:spPr>
        <p:txBody>
          <a:bodyPr wrap="square" rtlCol="0">
            <a:spAutoFit/>
          </a:bodyPr>
          <a:lstStyle/>
          <a:p>
            <a:r>
              <a:rPr lang="en-US" sz="2400" dirty="0"/>
              <a:t>partitioned according to ecosystem development</a:t>
            </a:r>
          </a:p>
        </p:txBody>
      </p:sp>
    </p:spTree>
    <p:extLst>
      <p:ext uri="{BB962C8B-B14F-4D97-AF65-F5344CB8AC3E}">
        <p14:creationId xmlns:p14="http://schemas.microsoft.com/office/powerpoint/2010/main" val="6604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ppt_w*0.70"/>
                                          </p:val>
                                        </p:tav>
                                        <p:tav tm="100000">
                                          <p:val>
                                            <p:strVal val="#ppt_w"/>
                                          </p:val>
                                        </p:tav>
                                      </p:tavLst>
                                    </p:anim>
                                    <p:anim calcmode="lin" valueType="num">
                                      <p:cBhvr>
                                        <p:cTn id="8" dur="500" fill="hold"/>
                                        <p:tgtEl>
                                          <p:spTgt spid="3075"/>
                                        </p:tgtEl>
                                        <p:attrNameLst>
                                          <p:attrName>ppt_h</p:attrName>
                                        </p:attrNameLst>
                                      </p:cBhvr>
                                      <p:tavLst>
                                        <p:tav tm="0">
                                          <p:val>
                                            <p:strVal val="#ppt_h"/>
                                          </p:val>
                                        </p:tav>
                                        <p:tav tm="100000">
                                          <p:val>
                                            <p:strVal val="#ppt_h"/>
                                          </p:val>
                                        </p:tav>
                                      </p:tavLst>
                                    </p:anim>
                                    <p:animEffect transition="in" filter="fade">
                                      <p:cBhvr>
                                        <p:cTn id="9" dur="500"/>
                                        <p:tgtEl>
                                          <p:spTgt spid="3075"/>
                                        </p:tgtEl>
                                      </p:cBhvr>
                                    </p:animEffect>
                                  </p:childTnLst>
                                </p:cTn>
                              </p:par>
                            </p:childTnLst>
                          </p:cTn>
                        </p:par>
                        <p:par>
                          <p:cTn id="10" fill="hold">
                            <p:stCondLst>
                              <p:cond delay="500"/>
                            </p:stCondLst>
                            <p:childTnLst>
                              <p:par>
                                <p:cTn id="11" presetID="55"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ppt_w*0.7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55"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ppt_w*0.7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Effect transition="in" filter="fade">
                                      <p:cBhvr>
                                        <p:cTn id="21" dur="500"/>
                                        <p:tgtEl>
                                          <p:spTgt spid="10"/>
                                        </p:tgtEl>
                                      </p:cBhvr>
                                    </p:animEffect>
                                  </p:childTnLst>
                                </p:cTn>
                              </p:par>
                            </p:childTnLst>
                          </p:cTn>
                        </p:par>
                        <p:par>
                          <p:cTn id="22" fill="hold">
                            <p:stCondLst>
                              <p:cond delay="2500"/>
                            </p:stCondLst>
                            <p:childTnLst>
                              <p:par>
                                <p:cTn id="23" presetID="55" presetClass="entr" presetSubtype="0" fill="hold" nodeType="afterEffect">
                                  <p:stCondLst>
                                    <p:cond delay="50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500" fill="hold"/>
                                        <p:tgtEl>
                                          <p:spTgt spid="3076"/>
                                        </p:tgtEl>
                                        <p:attrNameLst>
                                          <p:attrName>ppt_w</p:attrName>
                                        </p:attrNameLst>
                                      </p:cBhvr>
                                      <p:tavLst>
                                        <p:tav tm="0">
                                          <p:val>
                                            <p:strVal val="#ppt_w*0.70"/>
                                          </p:val>
                                        </p:tav>
                                        <p:tav tm="100000">
                                          <p:val>
                                            <p:strVal val="#ppt_w"/>
                                          </p:val>
                                        </p:tav>
                                      </p:tavLst>
                                    </p:anim>
                                    <p:anim calcmode="lin" valueType="num">
                                      <p:cBhvr>
                                        <p:cTn id="26" dur="500" fill="hold"/>
                                        <p:tgtEl>
                                          <p:spTgt spid="3076"/>
                                        </p:tgtEl>
                                        <p:attrNameLst>
                                          <p:attrName>ppt_h</p:attrName>
                                        </p:attrNameLst>
                                      </p:cBhvr>
                                      <p:tavLst>
                                        <p:tav tm="0">
                                          <p:val>
                                            <p:strVal val="#ppt_h"/>
                                          </p:val>
                                        </p:tav>
                                        <p:tav tm="100000">
                                          <p:val>
                                            <p:strVal val="#ppt_h"/>
                                          </p:val>
                                        </p:tav>
                                      </p:tavLst>
                                    </p:anim>
                                    <p:animEffect transition="in" filter="fade">
                                      <p:cBhvr>
                                        <p:cTn id="2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399" y="708584"/>
            <a:ext cx="11594905" cy="3191708"/>
          </a:xfrm>
        </p:spPr>
        <p:txBody>
          <a:bodyPr>
            <a:normAutofit/>
          </a:bodyPr>
          <a:lstStyle/>
          <a:p>
            <a:r>
              <a:rPr lang="en-US" dirty="0" smtClean="0"/>
              <a:t>Atmosphere</a:t>
            </a:r>
            <a:r>
              <a:rPr lang="en-US" dirty="0"/>
              <a:t>, lithosphere, and </a:t>
            </a:r>
            <a:r>
              <a:rPr lang="en-US" dirty="0" smtClean="0"/>
              <a:t>hydrosphere </a:t>
            </a:r>
            <a:r>
              <a:rPr lang="en-US" dirty="0"/>
              <a:t>all have functional links involving transfers of energy and matter with the living material of the biosphere</a:t>
            </a:r>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4456" b="3204"/>
          <a:stretch/>
        </p:blipFill>
        <p:spPr>
          <a:xfrm>
            <a:off x="279399" y="2514600"/>
            <a:ext cx="11633200" cy="4210050"/>
          </a:xfrm>
          <a:prstGeom prst="rect">
            <a:avLst/>
          </a:prstGeom>
        </p:spPr>
      </p:pic>
    </p:spTree>
    <p:extLst>
      <p:ext uri="{BB962C8B-B14F-4D97-AF65-F5344CB8AC3E}">
        <p14:creationId xmlns:p14="http://schemas.microsoft.com/office/powerpoint/2010/main" val="1926492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905000" y="463551"/>
            <a:ext cx="8458200" cy="5762625"/>
            <a:chOff x="381000" y="464290"/>
            <a:chExt cx="8458200" cy="5761250"/>
          </a:xfrm>
        </p:grpSpPr>
        <p:grpSp>
          <p:nvGrpSpPr>
            <p:cNvPr id="36869" name="Group 7"/>
            <p:cNvGrpSpPr>
              <a:grpSpLocks/>
            </p:cNvGrpSpPr>
            <p:nvPr/>
          </p:nvGrpSpPr>
          <p:grpSpPr bwMode="auto">
            <a:xfrm>
              <a:off x="381000" y="464290"/>
              <a:ext cx="8458200" cy="5761250"/>
              <a:chOff x="381000" y="464290"/>
              <a:chExt cx="8458200" cy="5761250"/>
            </a:xfrm>
          </p:grpSpPr>
          <p:sp>
            <p:nvSpPr>
              <p:cNvPr id="36871" name="Text Box 84"/>
              <p:cNvSpPr txBox="1">
                <a:spLocks noChangeArrowheads="1"/>
              </p:cNvSpPr>
              <p:nvPr/>
            </p:nvSpPr>
            <p:spPr bwMode="auto">
              <a:xfrm>
                <a:off x="381000" y="464290"/>
                <a:ext cx="8458200" cy="9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cs typeface="Times New Roman" pitchFamily="18" charset="0"/>
                  </a:rPr>
                  <a:t>Complex Systems Cycle</a:t>
                </a:r>
                <a:r>
                  <a:rPr lang="en-US" altLang="en-US" sz="2800" b="1">
                    <a:latin typeface="Times New Roman" pitchFamily="18" charset="0"/>
                  </a:rPr>
                  <a:t>: </a:t>
                </a:r>
                <a:r>
                  <a:rPr lang="en-US" altLang="en-US" sz="2800">
                    <a:latin typeface="Times New Roman" pitchFamily="18" charset="0"/>
                  </a:rPr>
                  <a:t>Holling’s 4-stage model of </a:t>
                </a:r>
                <a:r>
                  <a:rPr lang="en-US" altLang="en-US" sz="2800">
                    <a:latin typeface="Times New Roman" pitchFamily="18" charset="0"/>
                    <a:cs typeface="Times New Roman" pitchFamily="18" charset="0"/>
                  </a:rPr>
                  <a:t>ecosystem dynamics</a:t>
                </a:r>
                <a:endParaRPr lang="en-US" altLang="en-US" sz="2800">
                  <a:latin typeface="Times New Roman" pitchFamily="18" charset="0"/>
                </a:endParaRPr>
              </a:p>
            </p:txBody>
          </p:sp>
          <p:pic>
            <p:nvPicPr>
              <p:cNvPr id="3687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286000"/>
                <a:ext cx="58674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TextBox 8"/>
            <p:cNvSpPr txBox="1">
              <a:spLocks noChangeArrowheads="1"/>
            </p:cNvSpPr>
            <p:nvPr/>
          </p:nvSpPr>
          <p:spPr bwMode="auto">
            <a:xfrm rot="16200000">
              <a:off x="1611426" y="4140322"/>
              <a:ext cx="156608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complexity</a:t>
              </a:r>
            </a:p>
          </p:txBody>
        </p:sp>
      </p:grpSp>
      <p:sp>
        <p:nvSpPr>
          <p:cNvPr id="7" name="Freeform 6"/>
          <p:cNvSpPr/>
          <p:nvPr/>
        </p:nvSpPr>
        <p:spPr>
          <a:xfrm>
            <a:off x="5472113" y="2946401"/>
            <a:ext cx="2540000" cy="2162175"/>
          </a:xfrm>
          <a:custGeom>
            <a:avLst/>
            <a:gdLst>
              <a:gd name="connsiteX0" fmla="*/ 0 w 2540000"/>
              <a:gd name="connsiteY0" fmla="*/ 2162629 h 2162629"/>
              <a:gd name="connsiteX1" fmla="*/ 478971 w 2540000"/>
              <a:gd name="connsiteY1" fmla="*/ 2032000 h 2162629"/>
              <a:gd name="connsiteX2" fmla="*/ 928914 w 2540000"/>
              <a:gd name="connsiteY2" fmla="*/ 1480457 h 2162629"/>
              <a:gd name="connsiteX3" fmla="*/ 1364343 w 2540000"/>
              <a:gd name="connsiteY3" fmla="*/ 653143 h 2162629"/>
              <a:gd name="connsiteX4" fmla="*/ 1901371 w 2540000"/>
              <a:gd name="connsiteY4" fmla="*/ 130629 h 2162629"/>
              <a:gd name="connsiteX5" fmla="*/ 2540000 w 2540000"/>
              <a:gd name="connsiteY5" fmla="*/ 0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162629">
                <a:moveTo>
                  <a:pt x="0" y="2162629"/>
                </a:moveTo>
                <a:cubicBezTo>
                  <a:pt x="162076" y="2154162"/>
                  <a:pt x="324152" y="2145695"/>
                  <a:pt x="478971" y="2032000"/>
                </a:cubicBezTo>
                <a:cubicBezTo>
                  <a:pt x="633790" y="1918305"/>
                  <a:pt x="781352" y="1710266"/>
                  <a:pt x="928914" y="1480457"/>
                </a:cubicBezTo>
                <a:cubicBezTo>
                  <a:pt x="1076476" y="1250648"/>
                  <a:pt x="1202267" y="878114"/>
                  <a:pt x="1364343" y="653143"/>
                </a:cubicBezTo>
                <a:cubicBezTo>
                  <a:pt x="1526419" y="428172"/>
                  <a:pt x="1705428" y="239486"/>
                  <a:pt x="1901371" y="130629"/>
                </a:cubicBezTo>
                <a:cubicBezTo>
                  <a:pt x="2097314" y="21772"/>
                  <a:pt x="2318657" y="10886"/>
                  <a:pt x="2540000" y="0"/>
                </a:cubicBezTo>
              </a:path>
            </a:pathLst>
          </a:custGeom>
          <a:ln w="101600">
            <a:solidFill>
              <a:schemeClr val="accent1">
                <a:shade val="60000"/>
                <a:satMod val="110000"/>
                <a:alpha val="7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 Box 84"/>
          <p:cNvSpPr txBox="1">
            <a:spLocks noChangeArrowheads="1"/>
          </p:cNvSpPr>
          <p:nvPr/>
        </p:nvSpPr>
        <p:spPr bwMode="auto">
          <a:xfrm>
            <a:off x="2057400" y="1447801"/>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a:latin typeface="Times New Roman" pitchFamily="18" charset="0"/>
                <a:cs typeface="Times New Roman" pitchFamily="18" charset="0"/>
              </a:rPr>
              <a:t>Logistic growth only captures part of the cycle</a:t>
            </a:r>
            <a:endParaRPr lang="en-US" altLang="en-US" sz="2800">
              <a:latin typeface="Times New Roman"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00" y="2072653"/>
            <a:ext cx="2789794" cy="350974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1882" y="4503499"/>
            <a:ext cx="1935718" cy="193571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600000">
            <a:off x="1713862" y="2802357"/>
            <a:ext cx="3314527" cy="3790990"/>
          </a:xfrm>
          <a:prstGeom prst="rect">
            <a:avLst/>
          </a:prstGeom>
        </p:spPr>
      </p:pic>
      <p:sp>
        <p:nvSpPr>
          <p:cNvPr id="6" name="TextBox 5"/>
          <p:cNvSpPr txBox="1"/>
          <p:nvPr/>
        </p:nvSpPr>
        <p:spPr>
          <a:xfrm>
            <a:off x="2989814" y="6225095"/>
            <a:ext cx="1113318" cy="369332"/>
          </a:xfrm>
          <a:prstGeom prst="rect">
            <a:avLst/>
          </a:prstGeom>
          <a:noFill/>
        </p:spPr>
        <p:txBody>
          <a:bodyPr wrap="none" rtlCol="0">
            <a:spAutoFit/>
          </a:bodyPr>
          <a:lstStyle/>
          <a:p>
            <a:r>
              <a:rPr lang="en-US" dirty="0">
                <a:solidFill>
                  <a:schemeClr val="bg1"/>
                </a:solidFill>
              </a:rPr>
              <a:t>May 2010</a:t>
            </a:r>
          </a:p>
        </p:txBody>
      </p:sp>
    </p:spTree>
    <p:extLst>
      <p:ext uri="{BB962C8B-B14F-4D97-AF65-F5344CB8AC3E}">
        <p14:creationId xmlns:p14="http://schemas.microsoft.com/office/powerpoint/2010/main" val="366559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43.photobucket.com/albums/e358/urbanscout/succession-subsistenc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457200"/>
            <a:ext cx="835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4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http://www.flightofthegoldengeese.com/wp-content/uploads/2010/07/Collapse_How_Societies_Choose_Fail_Succeed_Jared_Diamond_abridged_compact_disc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1" y="1488544"/>
            <a:ext cx="1717113" cy="26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0" descr="http://images.bookbyte.com/isbn.aspx?isbn=97800625059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1550" y="1454150"/>
            <a:ext cx="1797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4" descr="The Collapse of Complex Societies (New Studies in Archaeolog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3450771"/>
            <a:ext cx="2040292" cy="29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2" descr="http://faustianeurope.files.wordpress.com/2007/07/spengl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0" y="1524000"/>
            <a:ext cx="1811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http://ecx.images-amazon.com/images/I/5170RHkgci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429000"/>
            <a:ext cx="1905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6"/>
          <p:cNvSpPr>
            <a:spLocks noChangeArrowheads="1"/>
          </p:cNvSpPr>
          <p:nvPr/>
        </p:nvSpPr>
        <p:spPr bwMode="auto">
          <a:xfrm>
            <a:off x="1752600" y="390525"/>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2800">
                <a:latin typeface="Times New Roman" pitchFamily="18" charset="0"/>
              </a:rPr>
              <a:t>All systems show signs of complex growth and </a:t>
            </a:r>
            <a:r>
              <a:rPr lang="en-US" altLang="en-US" sz="2800" b="1">
                <a:solidFill>
                  <a:srgbClr val="FF0000"/>
                </a:solidFill>
                <a:latin typeface="Times New Roman" pitchFamily="18" charset="0"/>
              </a:rPr>
              <a:t>DECAY </a:t>
            </a:r>
            <a:r>
              <a:rPr lang="en-US" altLang="en-US" sz="2800">
                <a:latin typeface="Times New Roman" pitchFamily="18" charset="0"/>
              </a:rPr>
              <a:t>dynamics</a:t>
            </a:r>
          </a:p>
        </p:txBody>
      </p:sp>
    </p:spTree>
    <p:extLst>
      <p:ext uri="{BB962C8B-B14F-4D97-AF65-F5344CB8AC3E}">
        <p14:creationId xmlns:p14="http://schemas.microsoft.com/office/powerpoint/2010/main" val="2999186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Benefits of collapse</a:t>
            </a:r>
            <a:endParaRPr lang="en-US" dirty="0"/>
          </a:p>
        </p:txBody>
      </p:sp>
      <p:sp>
        <p:nvSpPr>
          <p:cNvPr id="40963" name="Content Placeholder 6"/>
          <p:cNvSpPr>
            <a:spLocks noGrp="1"/>
          </p:cNvSpPr>
          <p:nvPr>
            <p:ph idx="1"/>
          </p:nvPr>
        </p:nvSpPr>
        <p:spPr>
          <a:xfrm>
            <a:off x="1981200" y="1981200"/>
            <a:ext cx="6553200" cy="3886200"/>
          </a:xfrm>
        </p:spPr>
        <p:txBody>
          <a:bodyPr/>
          <a:lstStyle/>
          <a:p>
            <a:r>
              <a:rPr lang="en-US" altLang="en-US" smtClean="0"/>
              <a:t>Schumpeter labeled the collapse, “creative destruction”, since it allowed for new configurations and innovation opportunities</a:t>
            </a:r>
          </a:p>
          <a:p>
            <a:endParaRPr lang="en-US" altLang="en-US" smtClean="0"/>
          </a:p>
        </p:txBody>
      </p:sp>
      <p:pic>
        <p:nvPicPr>
          <p:cNvPr id="40966" name="Picture 2" descr="http://www.crossingwallstreet.com/Free%20Mone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18526" y="0"/>
            <a:ext cx="2149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descr="http://www.vanderbilt.edu/AnS/Anthro/Anth101/schumpeter.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4114801"/>
            <a:ext cx="7620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861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28775" y="457201"/>
            <a:ext cx="73342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517525" indent="-3175"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dirty="0">
                <a:latin typeface="Times New Roman" pitchFamily="18" charset="0"/>
              </a:rPr>
              <a:t>Collapse of Complex Societies </a:t>
            </a:r>
            <a:r>
              <a:rPr lang="en-US" altLang="en-US" sz="2400" b="1" dirty="0">
                <a:latin typeface="Times New Roman" pitchFamily="18" charset="0"/>
              </a:rPr>
              <a:t>(</a:t>
            </a:r>
            <a:r>
              <a:rPr lang="en-US" altLang="en-US" sz="2400" b="1" dirty="0" err="1">
                <a:latin typeface="Times New Roman" pitchFamily="18" charset="0"/>
              </a:rPr>
              <a:t>Tainter</a:t>
            </a:r>
            <a:r>
              <a:rPr lang="en-US" altLang="en-US" sz="2400" b="1" dirty="0">
                <a:latin typeface="Times New Roman" pitchFamily="18" charset="0"/>
              </a:rPr>
              <a:t> 1988)</a:t>
            </a:r>
          </a:p>
          <a:p>
            <a:pPr eaLnBrk="1" hangingPunct="1">
              <a:spcBef>
                <a:spcPct val="0"/>
              </a:spcBef>
              <a:buClrTx/>
              <a:buSzTx/>
              <a:buFontTx/>
              <a:buNone/>
            </a:pPr>
            <a:endParaRPr lang="en-US" altLang="en-US" sz="2800" dirty="0">
              <a:latin typeface="Times New Roman" pitchFamily="18" charset="0"/>
            </a:endParaRPr>
          </a:p>
          <a:p>
            <a:pPr eaLnBrk="1" hangingPunct="1">
              <a:spcBef>
                <a:spcPct val="0"/>
              </a:spcBef>
              <a:buClrTx/>
              <a:buSzTx/>
              <a:buFontTx/>
              <a:buNone/>
            </a:pPr>
            <a:r>
              <a:rPr lang="en-US" altLang="en-US" sz="2000" i="1" dirty="0">
                <a:latin typeface="Times New Roman" pitchFamily="18" charset="0"/>
                <a:cs typeface="Times New Roman" pitchFamily="18" charset="0"/>
              </a:rPr>
              <a:t>Complexification is limited as a problem solving strategy</a:t>
            </a:r>
            <a:r>
              <a:rPr lang="en-US" altLang="en-US" sz="2000" dirty="0">
                <a:latin typeface="Times New Roman" pitchFamily="18" charset="0"/>
                <a:cs typeface="Times New Roman" pitchFamily="18" charset="0"/>
              </a:rPr>
              <a:t>.</a:t>
            </a:r>
          </a:p>
          <a:p>
            <a:pPr eaLnBrk="1" hangingPunct="1">
              <a:spcBef>
                <a:spcPct val="0"/>
              </a:spcBef>
              <a:buClrTx/>
              <a:buSzTx/>
              <a:buFontTx/>
              <a:buNone/>
            </a:pPr>
            <a:endParaRPr lang="en-US" altLang="en-US" sz="2000" dirty="0">
              <a:latin typeface="Times New Roman" pitchFamily="18" charset="0"/>
              <a:cs typeface="Times New Roman" pitchFamily="18" charset="0"/>
            </a:endParaRPr>
          </a:p>
          <a:p>
            <a:pPr eaLnBrk="1" hangingPunct="1">
              <a:spcBef>
                <a:spcPct val="0"/>
              </a:spcBef>
              <a:buClrTx/>
              <a:buSzTx/>
              <a:buFontTx/>
              <a:buNone/>
            </a:pPr>
            <a:r>
              <a:rPr lang="en-US" altLang="en-US" sz="2000" dirty="0">
                <a:latin typeface="Times New Roman" pitchFamily="18" charset="0"/>
                <a:cs typeface="Times New Roman" pitchFamily="18" charset="0"/>
              </a:rPr>
              <a:t>“More complex societies are more costly to maintain than simpler ones… as societies increase in complexity, more networks are created among individuals, more hierarchical controls are created to regulate these networks, more information is processed … increasing </a:t>
            </a:r>
          </a:p>
          <a:p>
            <a:pPr eaLnBrk="1" hangingPunct="1">
              <a:spcBef>
                <a:spcPct val="0"/>
              </a:spcBef>
              <a:buClrTx/>
              <a:buSzTx/>
              <a:buFontTx/>
              <a:buNone/>
            </a:pPr>
            <a:r>
              <a:rPr lang="en-US" altLang="en-US" sz="2000" dirty="0">
                <a:latin typeface="Times New Roman" pitchFamily="18" charset="0"/>
                <a:cs typeface="Times New Roman" pitchFamily="18" charset="0"/>
              </a:rPr>
              <a:t>need to support specialists not directly involved in resource production, and the like”  (</a:t>
            </a:r>
            <a:r>
              <a:rPr lang="en-US" altLang="en-US" sz="2000" dirty="0" err="1">
                <a:latin typeface="Times New Roman" pitchFamily="18" charset="0"/>
                <a:cs typeface="Times New Roman" pitchFamily="18" charset="0"/>
              </a:rPr>
              <a:t>Tainter</a:t>
            </a:r>
            <a:r>
              <a:rPr lang="en-US" altLang="en-US" sz="2000" dirty="0">
                <a:latin typeface="Times New Roman" pitchFamily="18" charset="0"/>
                <a:cs typeface="Times New Roman" pitchFamily="18" charset="0"/>
              </a:rPr>
              <a:t> 1988).</a:t>
            </a:r>
            <a:r>
              <a:rPr lang="en-US" altLang="en-US" sz="2400" dirty="0">
                <a:latin typeface="Times New Roman" pitchFamily="18" charset="0"/>
                <a:cs typeface="Times New Roman" pitchFamily="18" charset="0"/>
              </a:rPr>
              <a:t> </a:t>
            </a:r>
          </a:p>
          <a:p>
            <a:pPr lvl="1" eaLnBrk="1" hangingPunct="1">
              <a:spcBef>
                <a:spcPct val="0"/>
              </a:spcBef>
              <a:buClrTx/>
              <a:buFontTx/>
              <a:buNone/>
            </a:pPr>
            <a:endParaRPr lang="en-US" altLang="en-US" sz="2400" dirty="0">
              <a:latin typeface="Times New Roman" pitchFamily="18" charset="0"/>
              <a:cs typeface="Times New Roman" pitchFamily="18" charset="0"/>
            </a:endParaRPr>
          </a:p>
        </p:txBody>
      </p:sp>
      <p:pic>
        <p:nvPicPr>
          <p:cNvPr id="41988" name="Picture 8" descr="The Collapse of Complex Societies (New Studies in Archaeolog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63026" y="0"/>
            <a:ext cx="170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1628775" y="1905000"/>
            <a:ext cx="7334250" cy="220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41987" name="Group 8"/>
          <p:cNvGrpSpPr>
            <a:grpSpLocks/>
          </p:cNvGrpSpPr>
          <p:nvPr/>
        </p:nvGrpSpPr>
        <p:grpSpPr bwMode="auto">
          <a:xfrm>
            <a:off x="6781801" y="3659188"/>
            <a:ext cx="3565525" cy="2741612"/>
            <a:chOff x="5502275" y="3929063"/>
            <a:chExt cx="3565525" cy="2741612"/>
          </a:xfrm>
        </p:grpSpPr>
        <p:pic>
          <p:nvPicPr>
            <p:cNvPr id="41989" name="Picture 4" descr="C:\bfath\Research\Misc\salzau\norm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5"/>
            <p:cNvSpPr txBox="1">
              <a:spLocks noChangeArrowheads="1"/>
            </p:cNvSpPr>
            <p:nvPr/>
          </p:nvSpPr>
          <p:spPr bwMode="auto">
            <a:xfrm>
              <a:off x="6734175" y="6310313"/>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Complexity</a:t>
              </a:r>
            </a:p>
          </p:txBody>
        </p:sp>
        <p:sp>
          <p:nvSpPr>
            <p:cNvPr id="41991" name="Text Box 6"/>
            <p:cNvSpPr txBox="1">
              <a:spLocks noChangeArrowheads="1"/>
            </p:cNvSpPr>
            <p:nvPr/>
          </p:nvSpPr>
          <p:spPr bwMode="auto">
            <a:xfrm rot="-5400000">
              <a:off x="4556919" y="4933157"/>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Benefit from Complexity</a:t>
              </a:r>
            </a:p>
          </p:txBody>
        </p:sp>
      </p:grpSp>
    </p:spTree>
    <p:extLst>
      <p:ext uri="{BB962C8B-B14F-4D97-AF65-F5344CB8AC3E}">
        <p14:creationId xmlns:p14="http://schemas.microsoft.com/office/powerpoint/2010/main" val="207348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Cycle - reoriented</a:t>
            </a:r>
            <a:endParaRPr lang="en-US" dirty="0"/>
          </a:p>
        </p:txBody>
      </p:sp>
      <p:pic>
        <p:nvPicPr>
          <p:cNvPr id="1026" name="Picture 2" descr="http://openlandscapes.zalf.de/ImagesWiki/Fig2_adaptive_cyc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7557" y="1729973"/>
            <a:ext cx="5112461" cy="41480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08558" y="5887854"/>
            <a:ext cx="2086277" cy="369332"/>
          </a:xfrm>
          <a:prstGeom prst="rect">
            <a:avLst/>
          </a:prstGeom>
        </p:spPr>
        <p:txBody>
          <a:bodyPr wrap="none">
            <a:spAutoFit/>
          </a:bodyPr>
          <a:lstStyle/>
          <a:p>
            <a:r>
              <a:rPr lang="en-US" dirty="0" err="1"/>
              <a:t>Burkhard</a:t>
            </a:r>
            <a:r>
              <a:rPr lang="en-US" dirty="0"/>
              <a:t> et al. 2011</a:t>
            </a:r>
          </a:p>
        </p:txBody>
      </p:sp>
      <p:sp>
        <p:nvSpPr>
          <p:cNvPr id="7" name="TextBox 6"/>
          <p:cNvSpPr txBox="1"/>
          <p:nvPr/>
        </p:nvSpPr>
        <p:spPr>
          <a:xfrm>
            <a:off x="6019800" y="4719936"/>
            <a:ext cx="304892" cy="461665"/>
          </a:xfrm>
          <a:prstGeom prst="rect">
            <a:avLst/>
          </a:prstGeom>
          <a:noFill/>
        </p:spPr>
        <p:txBody>
          <a:bodyPr wrap="none" rtlCol="0">
            <a:spAutoFit/>
          </a:bodyPr>
          <a:lstStyle/>
          <a:p>
            <a:r>
              <a:rPr lang="en-US" sz="2400" b="1" dirty="0"/>
              <a:t>r</a:t>
            </a:r>
            <a:endParaRPr lang="en-US" b="1" dirty="0"/>
          </a:p>
        </p:txBody>
      </p:sp>
      <p:sp>
        <p:nvSpPr>
          <p:cNvPr id="8" name="TextBox 7"/>
          <p:cNvSpPr txBox="1"/>
          <p:nvPr/>
        </p:nvSpPr>
        <p:spPr>
          <a:xfrm>
            <a:off x="7620000" y="3278712"/>
            <a:ext cx="394660" cy="461665"/>
          </a:xfrm>
          <a:prstGeom prst="rect">
            <a:avLst/>
          </a:prstGeom>
          <a:noFill/>
        </p:spPr>
        <p:txBody>
          <a:bodyPr wrap="none" rtlCol="0">
            <a:spAutoFit/>
          </a:bodyPr>
          <a:lstStyle/>
          <a:p>
            <a:r>
              <a:rPr lang="el-GR" sz="2400" b="1" dirty="0"/>
              <a:t>Ω</a:t>
            </a:r>
            <a:endParaRPr lang="en-US" b="1" dirty="0"/>
          </a:p>
        </p:txBody>
      </p:sp>
      <p:sp>
        <p:nvSpPr>
          <p:cNvPr id="9" name="TextBox 8"/>
          <p:cNvSpPr txBox="1"/>
          <p:nvPr/>
        </p:nvSpPr>
        <p:spPr>
          <a:xfrm>
            <a:off x="4267200" y="3202511"/>
            <a:ext cx="405880" cy="523220"/>
          </a:xfrm>
          <a:prstGeom prst="rect">
            <a:avLst/>
          </a:prstGeom>
          <a:noFill/>
        </p:spPr>
        <p:txBody>
          <a:bodyPr wrap="none" rtlCol="0">
            <a:spAutoFit/>
          </a:bodyPr>
          <a:lstStyle/>
          <a:p>
            <a:r>
              <a:rPr lang="el-GR" sz="2800" b="1" dirty="0"/>
              <a:t>α</a:t>
            </a:r>
            <a:endParaRPr lang="en-US" b="1" dirty="0"/>
          </a:p>
        </p:txBody>
      </p:sp>
      <p:sp>
        <p:nvSpPr>
          <p:cNvPr id="10" name="TextBox 9"/>
          <p:cNvSpPr txBox="1"/>
          <p:nvPr/>
        </p:nvSpPr>
        <p:spPr>
          <a:xfrm>
            <a:off x="7239000" y="1593534"/>
            <a:ext cx="352982" cy="461665"/>
          </a:xfrm>
          <a:prstGeom prst="rect">
            <a:avLst/>
          </a:prstGeom>
          <a:noFill/>
        </p:spPr>
        <p:txBody>
          <a:bodyPr wrap="none" rtlCol="0">
            <a:spAutoFit/>
          </a:bodyPr>
          <a:lstStyle/>
          <a:p>
            <a:r>
              <a:rPr lang="en-US" sz="2400" b="1" dirty="0"/>
              <a:t>K</a:t>
            </a:r>
            <a:endParaRPr lang="en-US" b="1" dirty="0"/>
          </a:p>
        </p:txBody>
      </p:sp>
    </p:spTree>
    <p:extLst>
      <p:ext uri="{BB962C8B-B14F-4D97-AF65-F5344CB8AC3E}">
        <p14:creationId xmlns:p14="http://schemas.microsoft.com/office/powerpoint/2010/main" val="2441185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4"/>
          <p:cNvGrpSpPr>
            <a:grpSpLocks noChangeAspect="1"/>
          </p:cNvGrpSpPr>
          <p:nvPr/>
        </p:nvGrpSpPr>
        <p:grpSpPr bwMode="auto">
          <a:xfrm>
            <a:off x="2436813" y="457200"/>
            <a:ext cx="7326312" cy="4694238"/>
            <a:chOff x="2195" y="7499"/>
            <a:chExt cx="10368" cy="6644"/>
          </a:xfrm>
        </p:grpSpPr>
        <p:sp>
          <p:nvSpPr>
            <p:cNvPr id="43012" name="AutoShape 25"/>
            <p:cNvSpPr>
              <a:spLocks noChangeAspect="1" noChangeArrowheads="1" noTextEdit="1"/>
            </p:cNvSpPr>
            <p:nvPr/>
          </p:nvSpPr>
          <p:spPr bwMode="auto">
            <a:xfrm>
              <a:off x="2195" y="7499"/>
              <a:ext cx="10368" cy="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3" name="Text Box 26"/>
            <p:cNvSpPr txBox="1">
              <a:spLocks noChangeArrowheads="1"/>
            </p:cNvSpPr>
            <p:nvPr/>
          </p:nvSpPr>
          <p:spPr bwMode="auto">
            <a:xfrm>
              <a:off x="4101" y="7499"/>
              <a:ext cx="232"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endParaRPr lang="pt-PT" altLang="en-US" sz="1200">
                <a:solidFill>
                  <a:srgbClr val="000000"/>
                </a:solidFill>
                <a:latin typeface="Arial" charset="0"/>
              </a:endParaRPr>
            </a:p>
          </p:txBody>
        </p:sp>
        <p:sp>
          <p:nvSpPr>
            <p:cNvPr id="43014" name="Line 27"/>
            <p:cNvSpPr>
              <a:spLocks noChangeShapeType="1"/>
            </p:cNvSpPr>
            <p:nvPr/>
          </p:nvSpPr>
          <p:spPr bwMode="auto">
            <a:xfrm flipV="1">
              <a:off x="4035" y="8019"/>
              <a:ext cx="0" cy="517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Line 28"/>
            <p:cNvSpPr>
              <a:spLocks noChangeShapeType="1"/>
            </p:cNvSpPr>
            <p:nvPr/>
          </p:nvSpPr>
          <p:spPr bwMode="auto">
            <a:xfrm>
              <a:off x="4035" y="13189"/>
              <a:ext cx="6804"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6" name="Text Box 29"/>
            <p:cNvSpPr txBox="1">
              <a:spLocks noChangeArrowheads="1"/>
            </p:cNvSpPr>
            <p:nvPr/>
          </p:nvSpPr>
          <p:spPr bwMode="auto">
            <a:xfrm>
              <a:off x="2195" y="10131"/>
              <a:ext cx="1396" cy="11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0"/>
                </a:spcBef>
                <a:buClrTx/>
                <a:buSzTx/>
                <a:buFontTx/>
                <a:buNone/>
              </a:pPr>
              <a:r>
                <a:rPr lang="en-US" altLang="en-US" sz="1200">
                  <a:solidFill>
                    <a:srgbClr val="000000"/>
                  </a:solidFill>
                  <a:latin typeface="Arial" charset="0"/>
                </a:rPr>
                <a:t>Develop-</a:t>
              </a:r>
            </a:p>
            <a:p>
              <a:pPr algn="ctr">
                <a:spcBef>
                  <a:spcPct val="0"/>
                </a:spcBef>
                <a:buClrTx/>
                <a:buSzTx/>
                <a:buFontTx/>
                <a:buNone/>
              </a:pPr>
              <a:r>
                <a:rPr lang="en-US" altLang="en-US" sz="1200">
                  <a:solidFill>
                    <a:srgbClr val="000000"/>
                  </a:solidFill>
                  <a:latin typeface="Arial" charset="0"/>
                </a:rPr>
                <a:t>mental</a:t>
              </a:r>
            </a:p>
            <a:p>
              <a:pPr algn="ctr">
                <a:spcBef>
                  <a:spcPct val="0"/>
                </a:spcBef>
                <a:buClrTx/>
                <a:buSzTx/>
                <a:buFontTx/>
                <a:buNone/>
              </a:pPr>
              <a:r>
                <a:rPr lang="en-US" altLang="en-US" sz="1200">
                  <a:solidFill>
                    <a:srgbClr val="000000"/>
                  </a:solidFill>
                  <a:latin typeface="Arial" charset="0"/>
                </a:rPr>
                <a:t>potential</a:t>
              </a:r>
            </a:p>
          </p:txBody>
        </p:sp>
        <p:sp>
          <p:nvSpPr>
            <p:cNvPr id="43017" name="Text Box 30"/>
            <p:cNvSpPr txBox="1">
              <a:spLocks noChangeArrowheads="1"/>
            </p:cNvSpPr>
            <p:nvPr/>
          </p:nvSpPr>
          <p:spPr bwMode="auto">
            <a:xfrm>
              <a:off x="6369" y="13669"/>
              <a:ext cx="2244" cy="4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ClrTx/>
                <a:buSzTx/>
                <a:buFontTx/>
                <a:buNone/>
              </a:pPr>
              <a:r>
                <a:rPr lang="en-US" altLang="en-US" sz="1200">
                  <a:solidFill>
                    <a:srgbClr val="000000"/>
                  </a:solidFill>
                  <a:latin typeface="Arial" charset="0"/>
                </a:rPr>
                <a:t>Connectedness</a:t>
              </a:r>
            </a:p>
          </p:txBody>
        </p:sp>
        <p:grpSp>
          <p:nvGrpSpPr>
            <p:cNvPr id="43018" name="Group 31"/>
            <p:cNvGrpSpPr>
              <a:grpSpLocks/>
            </p:cNvGrpSpPr>
            <p:nvPr/>
          </p:nvGrpSpPr>
          <p:grpSpPr bwMode="auto">
            <a:xfrm flipV="1">
              <a:off x="4217" y="8653"/>
              <a:ext cx="8346" cy="4116"/>
              <a:chOff x="1202" y="1071"/>
              <a:chExt cx="4173" cy="2058"/>
            </a:xfrm>
          </p:grpSpPr>
          <p:sp>
            <p:nvSpPr>
              <p:cNvPr id="43019" name="Freeform 32"/>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0" name="Freeform 33"/>
              <p:cNvSpPr>
                <a:spLocks/>
              </p:cNvSpPr>
              <p:nvPr/>
            </p:nvSpPr>
            <p:spPr bwMode="auto">
              <a:xfrm>
                <a:off x="1365" y="2330"/>
                <a:ext cx="220" cy="209"/>
              </a:xfrm>
              <a:custGeom>
                <a:avLst/>
                <a:gdLst>
                  <a:gd name="T0" fmla="*/ 40 w 272"/>
                  <a:gd name="T1" fmla="*/ 0 h 227"/>
                  <a:gd name="T2" fmla="*/ 20 w 272"/>
                  <a:gd name="T3" fmla="*/ 64 h 227"/>
                  <a:gd name="T4" fmla="*/ 0 w 272"/>
                  <a:gd name="T5" fmla="*/ 108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1" name="Freeform 34"/>
              <p:cNvSpPr>
                <a:spLocks/>
              </p:cNvSpPr>
              <p:nvPr/>
            </p:nvSpPr>
            <p:spPr bwMode="auto">
              <a:xfrm>
                <a:off x="1623" y="2289"/>
                <a:ext cx="146" cy="417"/>
              </a:xfrm>
              <a:custGeom>
                <a:avLst/>
                <a:gdLst>
                  <a:gd name="T0" fmla="*/ 0 w 181"/>
                  <a:gd name="T1" fmla="*/ 0 h 453"/>
                  <a:gd name="T2" fmla="*/ 6 w 181"/>
                  <a:gd name="T3" fmla="*/ 130 h 453"/>
                  <a:gd name="T4" fmla="*/ 26 w 181"/>
                  <a:gd name="T5" fmla="*/ 214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2" name="Freeform 35"/>
              <p:cNvSpPr>
                <a:spLocks/>
              </p:cNvSpPr>
              <p:nvPr/>
            </p:nvSpPr>
            <p:spPr bwMode="auto">
              <a:xfrm>
                <a:off x="1806" y="2748"/>
                <a:ext cx="221" cy="167"/>
              </a:xfrm>
              <a:custGeom>
                <a:avLst/>
                <a:gdLst>
                  <a:gd name="T0" fmla="*/ 0 w 272"/>
                  <a:gd name="T1" fmla="*/ 0 h 181"/>
                  <a:gd name="T2" fmla="*/ 21 w 272"/>
                  <a:gd name="T3" fmla="*/ 66 h 181"/>
                  <a:gd name="T4" fmla="*/ 42 w 272"/>
                  <a:gd name="T5" fmla="*/ 88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3" name="Oval 36"/>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4" name="Rectangle 37"/>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5" name="Oval 38"/>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26" name="Freeform 39"/>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7" name="Freeform 40"/>
              <p:cNvSpPr>
                <a:spLocks/>
              </p:cNvSpPr>
              <p:nvPr/>
            </p:nvSpPr>
            <p:spPr bwMode="auto">
              <a:xfrm>
                <a:off x="1310" y="2520"/>
                <a:ext cx="542" cy="393"/>
              </a:xfrm>
              <a:custGeom>
                <a:avLst/>
                <a:gdLst>
                  <a:gd name="T0" fmla="*/ 2236 w 454"/>
                  <a:gd name="T1" fmla="*/ 0 h 332"/>
                  <a:gd name="T2" fmla="*/ 1569 w 454"/>
                  <a:gd name="T3" fmla="*/ 414 h 332"/>
                  <a:gd name="T4" fmla="*/ 1122 w 454"/>
                  <a:gd name="T5" fmla="*/ 1032 h 332"/>
                  <a:gd name="T6" fmla="*/ 449 w 454"/>
                  <a:gd name="T7" fmla="*/ 1447 h 332"/>
                  <a:gd name="T8" fmla="*/ 0 w 454"/>
                  <a:gd name="T9" fmla="*/ 144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8" name="Freeform 41"/>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9" name="Rectangle 42"/>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30" name="Oval 43"/>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3031" name="Line 44"/>
              <p:cNvSpPr>
                <a:spLocks noChangeShapeType="1"/>
              </p:cNvSpPr>
              <p:nvPr/>
            </p:nvSpPr>
            <p:spPr bwMode="auto">
              <a:xfrm flipV="1">
                <a:off x="2608" y="2205"/>
                <a:ext cx="91" cy="4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3011" name="Text Box 45"/>
          <p:cNvSpPr txBox="1">
            <a:spLocks noChangeArrowheads="1"/>
          </p:cNvSpPr>
          <p:nvPr/>
        </p:nvSpPr>
        <p:spPr bwMode="auto">
          <a:xfrm>
            <a:off x="2422526" y="5257801"/>
            <a:ext cx="778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Developmental opportunities result from the collapse</a:t>
            </a:r>
            <a:endParaRPr lang="en-US" altLang="en-US" sz="2400">
              <a:latin typeface="Times New Roman" pitchFamily="18" charset="0"/>
            </a:endParaRPr>
          </a:p>
        </p:txBody>
      </p:sp>
    </p:spTree>
    <p:extLst>
      <p:ext uri="{BB962C8B-B14F-4D97-AF65-F5344CB8AC3E}">
        <p14:creationId xmlns:p14="http://schemas.microsoft.com/office/powerpoint/2010/main" val="3269311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
            <a:ext cx="8915400" cy="6831425"/>
          </a:xfrm>
          <a:prstGeom prst="rect">
            <a:avLst/>
          </a:prstGeom>
        </p:spPr>
      </p:pic>
    </p:spTree>
    <p:extLst>
      <p:ext uri="{BB962C8B-B14F-4D97-AF65-F5344CB8AC3E}">
        <p14:creationId xmlns:p14="http://schemas.microsoft.com/office/powerpoint/2010/main" val="1761087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a:off x="2967039" y="4583113"/>
            <a:ext cx="5576887" cy="0"/>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5" name="Line 4"/>
          <p:cNvSpPr>
            <a:spLocks noChangeShapeType="1"/>
          </p:cNvSpPr>
          <p:nvPr/>
        </p:nvSpPr>
        <p:spPr bwMode="auto">
          <a:xfrm flipV="1">
            <a:off x="2967038" y="228601"/>
            <a:ext cx="0" cy="4354513"/>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6" name="Text Box 17"/>
          <p:cNvSpPr txBox="1">
            <a:spLocks noChangeArrowheads="1"/>
          </p:cNvSpPr>
          <p:nvPr/>
        </p:nvSpPr>
        <p:spPr bwMode="auto">
          <a:xfrm rot="-5400000">
            <a:off x="1685005" y="1848921"/>
            <a:ext cx="2127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ecosystem indicator</a:t>
            </a:r>
          </a:p>
        </p:txBody>
      </p:sp>
      <p:sp>
        <p:nvSpPr>
          <p:cNvPr id="44037" name="Text Box 16"/>
          <p:cNvSpPr txBox="1">
            <a:spLocks noChangeArrowheads="1"/>
          </p:cNvSpPr>
          <p:nvPr/>
        </p:nvSpPr>
        <p:spPr bwMode="auto">
          <a:xfrm>
            <a:off x="6005514" y="4621213"/>
            <a:ext cx="2424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number of connections</a:t>
            </a:r>
          </a:p>
        </p:txBody>
      </p:sp>
      <p:grpSp>
        <p:nvGrpSpPr>
          <p:cNvPr id="44038" name="Group 18"/>
          <p:cNvGrpSpPr>
            <a:grpSpLocks/>
          </p:cNvGrpSpPr>
          <p:nvPr/>
        </p:nvGrpSpPr>
        <p:grpSpPr bwMode="auto">
          <a:xfrm>
            <a:off x="3405189" y="2582864"/>
            <a:ext cx="1844675" cy="1660525"/>
            <a:chOff x="1881188" y="3406775"/>
            <a:chExt cx="1844675" cy="1660525"/>
          </a:xfrm>
        </p:grpSpPr>
        <p:sp>
          <p:nvSpPr>
            <p:cNvPr id="6" name="Freeform 2"/>
            <p:cNvSpPr>
              <a:spLocks/>
            </p:cNvSpPr>
            <p:nvPr/>
          </p:nvSpPr>
          <p:spPr bwMode="auto">
            <a:xfrm>
              <a:off x="1881188" y="3406775"/>
              <a:ext cx="1844675" cy="1390650"/>
            </a:xfrm>
            <a:custGeom>
              <a:avLst/>
              <a:gdLst/>
              <a:ahLst/>
              <a:cxnLst>
                <a:cxn ang="0">
                  <a:pos x="101" y="869"/>
                </a:cxn>
                <a:cxn ang="0">
                  <a:pos x="82" y="793"/>
                </a:cxn>
                <a:cxn ang="0">
                  <a:pos x="223" y="811"/>
                </a:cxn>
                <a:cxn ang="0">
                  <a:pos x="162" y="850"/>
                </a:cxn>
                <a:cxn ang="0">
                  <a:pos x="183" y="754"/>
                </a:cxn>
                <a:cxn ang="0">
                  <a:pos x="364" y="735"/>
                </a:cxn>
                <a:cxn ang="0">
                  <a:pos x="303" y="735"/>
                </a:cxn>
                <a:cxn ang="0">
                  <a:pos x="303" y="716"/>
                </a:cxn>
                <a:cxn ang="0">
                  <a:pos x="303" y="658"/>
                </a:cxn>
                <a:cxn ang="0">
                  <a:pos x="364" y="677"/>
                </a:cxn>
                <a:cxn ang="0">
                  <a:pos x="324" y="716"/>
                </a:cxn>
                <a:cxn ang="0">
                  <a:pos x="364" y="754"/>
                </a:cxn>
                <a:cxn ang="0">
                  <a:pos x="344" y="619"/>
                </a:cxn>
                <a:cxn ang="0">
                  <a:pos x="405" y="677"/>
                </a:cxn>
                <a:cxn ang="0">
                  <a:pos x="344" y="562"/>
                </a:cxn>
                <a:cxn ang="0">
                  <a:pos x="486" y="600"/>
                </a:cxn>
                <a:cxn ang="0">
                  <a:pos x="445" y="580"/>
                </a:cxn>
                <a:cxn ang="0">
                  <a:pos x="384" y="562"/>
                </a:cxn>
                <a:cxn ang="0">
                  <a:pos x="465" y="562"/>
                </a:cxn>
                <a:cxn ang="0">
                  <a:pos x="405" y="523"/>
                </a:cxn>
                <a:cxn ang="0">
                  <a:pos x="486" y="542"/>
                </a:cxn>
                <a:cxn ang="0">
                  <a:pos x="405" y="447"/>
                </a:cxn>
                <a:cxn ang="0">
                  <a:pos x="546" y="426"/>
                </a:cxn>
                <a:cxn ang="0">
                  <a:pos x="486" y="465"/>
                </a:cxn>
                <a:cxn ang="0">
                  <a:pos x="527" y="447"/>
                </a:cxn>
                <a:cxn ang="0">
                  <a:pos x="465" y="426"/>
                </a:cxn>
                <a:cxn ang="0">
                  <a:pos x="465" y="369"/>
                </a:cxn>
                <a:cxn ang="0">
                  <a:pos x="628" y="388"/>
                </a:cxn>
                <a:cxn ang="0">
                  <a:pos x="506" y="292"/>
                </a:cxn>
                <a:cxn ang="0">
                  <a:pos x="587" y="350"/>
                </a:cxn>
                <a:cxn ang="0">
                  <a:pos x="566" y="292"/>
                </a:cxn>
                <a:cxn ang="0">
                  <a:pos x="527" y="311"/>
                </a:cxn>
                <a:cxn ang="0">
                  <a:pos x="607" y="331"/>
                </a:cxn>
                <a:cxn ang="0">
                  <a:pos x="587" y="292"/>
                </a:cxn>
                <a:cxn ang="0">
                  <a:pos x="587" y="234"/>
                </a:cxn>
                <a:cxn ang="0">
                  <a:pos x="506" y="426"/>
                </a:cxn>
                <a:cxn ang="0">
                  <a:pos x="607" y="215"/>
                </a:cxn>
                <a:cxn ang="0">
                  <a:pos x="729" y="254"/>
                </a:cxn>
                <a:cxn ang="0">
                  <a:pos x="647" y="118"/>
                </a:cxn>
                <a:cxn ang="0">
                  <a:pos x="688" y="177"/>
                </a:cxn>
                <a:cxn ang="0">
                  <a:pos x="688" y="118"/>
                </a:cxn>
                <a:cxn ang="0">
                  <a:pos x="829" y="177"/>
                </a:cxn>
                <a:cxn ang="0">
                  <a:pos x="729" y="61"/>
                </a:cxn>
                <a:cxn ang="0">
                  <a:pos x="829" y="118"/>
                </a:cxn>
                <a:cxn ang="0">
                  <a:pos x="809" y="61"/>
                </a:cxn>
                <a:cxn ang="0">
                  <a:pos x="869" y="118"/>
                </a:cxn>
                <a:cxn ang="0">
                  <a:pos x="769" y="100"/>
                </a:cxn>
                <a:cxn ang="0">
                  <a:pos x="991" y="177"/>
                </a:cxn>
                <a:cxn ang="0">
                  <a:pos x="869" y="61"/>
                </a:cxn>
                <a:cxn ang="0">
                  <a:pos x="869" y="118"/>
                </a:cxn>
                <a:cxn ang="0">
                  <a:pos x="970" y="61"/>
                </a:cxn>
                <a:cxn ang="0">
                  <a:pos x="970" y="157"/>
                </a:cxn>
                <a:cxn ang="0">
                  <a:pos x="951" y="80"/>
                </a:cxn>
                <a:cxn ang="0">
                  <a:pos x="991" y="80"/>
                </a:cxn>
                <a:cxn ang="0">
                  <a:pos x="1032" y="138"/>
                </a:cxn>
                <a:cxn ang="0">
                  <a:pos x="1113" y="41"/>
                </a:cxn>
                <a:cxn ang="0">
                  <a:pos x="1092" y="100"/>
                </a:cxn>
                <a:cxn ang="0">
                  <a:pos x="1133" y="80"/>
                </a:cxn>
                <a:cxn ang="0">
                  <a:pos x="1056" y="424"/>
                </a:cxn>
                <a:cxn ang="0">
                  <a:pos x="713" y="601"/>
                </a:cxn>
                <a:cxn ang="0">
                  <a:pos x="486" y="605"/>
                </a:cxn>
                <a:cxn ang="0">
                  <a:pos x="175" y="625"/>
                </a:cxn>
              </a:cxnLst>
              <a:rect l="0" t="0" r="r" b="b"/>
              <a:pathLst>
                <a:path w="1162" h="876">
                  <a:moveTo>
                    <a:pt x="0" y="850"/>
                  </a:moveTo>
                  <a:cubicBezTo>
                    <a:pt x="24" y="862"/>
                    <a:pt x="48" y="873"/>
                    <a:pt x="61" y="869"/>
                  </a:cubicBezTo>
                  <a:cubicBezTo>
                    <a:pt x="74" y="867"/>
                    <a:pt x="74" y="832"/>
                    <a:pt x="82" y="832"/>
                  </a:cubicBezTo>
                  <a:cubicBezTo>
                    <a:pt x="88" y="832"/>
                    <a:pt x="89" y="864"/>
                    <a:pt x="101" y="869"/>
                  </a:cubicBezTo>
                  <a:cubicBezTo>
                    <a:pt x="114" y="876"/>
                    <a:pt x="155" y="876"/>
                    <a:pt x="162" y="869"/>
                  </a:cubicBezTo>
                  <a:cubicBezTo>
                    <a:pt x="168" y="864"/>
                    <a:pt x="151" y="837"/>
                    <a:pt x="142" y="832"/>
                  </a:cubicBezTo>
                  <a:cubicBezTo>
                    <a:pt x="131" y="825"/>
                    <a:pt x="112" y="837"/>
                    <a:pt x="101" y="832"/>
                  </a:cubicBezTo>
                  <a:cubicBezTo>
                    <a:pt x="91" y="825"/>
                    <a:pt x="78" y="799"/>
                    <a:pt x="82" y="793"/>
                  </a:cubicBezTo>
                  <a:cubicBezTo>
                    <a:pt x="84" y="787"/>
                    <a:pt x="108" y="783"/>
                    <a:pt x="121" y="793"/>
                  </a:cubicBezTo>
                  <a:cubicBezTo>
                    <a:pt x="135" y="802"/>
                    <a:pt x="145" y="841"/>
                    <a:pt x="162" y="850"/>
                  </a:cubicBezTo>
                  <a:cubicBezTo>
                    <a:pt x="179" y="860"/>
                    <a:pt x="213" y="856"/>
                    <a:pt x="223" y="850"/>
                  </a:cubicBezTo>
                  <a:cubicBezTo>
                    <a:pt x="233" y="844"/>
                    <a:pt x="236" y="822"/>
                    <a:pt x="223" y="811"/>
                  </a:cubicBezTo>
                  <a:cubicBezTo>
                    <a:pt x="209" y="802"/>
                    <a:pt x="159" y="799"/>
                    <a:pt x="142" y="793"/>
                  </a:cubicBezTo>
                  <a:cubicBezTo>
                    <a:pt x="125" y="787"/>
                    <a:pt x="118" y="773"/>
                    <a:pt x="121" y="773"/>
                  </a:cubicBezTo>
                  <a:cubicBezTo>
                    <a:pt x="125" y="773"/>
                    <a:pt x="155" y="779"/>
                    <a:pt x="162" y="793"/>
                  </a:cubicBezTo>
                  <a:cubicBezTo>
                    <a:pt x="168" y="805"/>
                    <a:pt x="145" y="841"/>
                    <a:pt x="162" y="850"/>
                  </a:cubicBezTo>
                  <a:cubicBezTo>
                    <a:pt x="178" y="860"/>
                    <a:pt x="246" y="856"/>
                    <a:pt x="262" y="850"/>
                  </a:cubicBezTo>
                  <a:cubicBezTo>
                    <a:pt x="279" y="844"/>
                    <a:pt x="266" y="831"/>
                    <a:pt x="262" y="811"/>
                  </a:cubicBezTo>
                  <a:cubicBezTo>
                    <a:pt x="260" y="793"/>
                    <a:pt x="256" y="745"/>
                    <a:pt x="243" y="735"/>
                  </a:cubicBezTo>
                  <a:cubicBezTo>
                    <a:pt x="229" y="725"/>
                    <a:pt x="183" y="745"/>
                    <a:pt x="183" y="754"/>
                  </a:cubicBezTo>
                  <a:cubicBezTo>
                    <a:pt x="183" y="764"/>
                    <a:pt x="219" y="787"/>
                    <a:pt x="243" y="793"/>
                  </a:cubicBezTo>
                  <a:cubicBezTo>
                    <a:pt x="266" y="799"/>
                    <a:pt x="303" y="793"/>
                    <a:pt x="324" y="793"/>
                  </a:cubicBezTo>
                  <a:cubicBezTo>
                    <a:pt x="343" y="793"/>
                    <a:pt x="358" y="802"/>
                    <a:pt x="364" y="793"/>
                  </a:cubicBezTo>
                  <a:cubicBezTo>
                    <a:pt x="371" y="783"/>
                    <a:pt x="384" y="741"/>
                    <a:pt x="364" y="735"/>
                  </a:cubicBezTo>
                  <a:cubicBezTo>
                    <a:pt x="344" y="728"/>
                    <a:pt x="266" y="754"/>
                    <a:pt x="243" y="754"/>
                  </a:cubicBezTo>
                  <a:cubicBezTo>
                    <a:pt x="219" y="754"/>
                    <a:pt x="223" y="745"/>
                    <a:pt x="223" y="735"/>
                  </a:cubicBezTo>
                  <a:cubicBezTo>
                    <a:pt x="223" y="725"/>
                    <a:pt x="229" y="696"/>
                    <a:pt x="243" y="696"/>
                  </a:cubicBezTo>
                  <a:cubicBezTo>
                    <a:pt x="256" y="696"/>
                    <a:pt x="287" y="722"/>
                    <a:pt x="303" y="735"/>
                  </a:cubicBezTo>
                  <a:cubicBezTo>
                    <a:pt x="320" y="748"/>
                    <a:pt x="328" y="773"/>
                    <a:pt x="344" y="773"/>
                  </a:cubicBezTo>
                  <a:cubicBezTo>
                    <a:pt x="361" y="773"/>
                    <a:pt x="405" y="741"/>
                    <a:pt x="405" y="735"/>
                  </a:cubicBezTo>
                  <a:cubicBezTo>
                    <a:pt x="405" y="728"/>
                    <a:pt x="361" y="737"/>
                    <a:pt x="344" y="735"/>
                  </a:cubicBezTo>
                  <a:cubicBezTo>
                    <a:pt x="328" y="732"/>
                    <a:pt x="320" y="716"/>
                    <a:pt x="303" y="716"/>
                  </a:cubicBezTo>
                  <a:cubicBezTo>
                    <a:pt x="287" y="716"/>
                    <a:pt x="240" y="732"/>
                    <a:pt x="243" y="735"/>
                  </a:cubicBezTo>
                  <a:cubicBezTo>
                    <a:pt x="246" y="737"/>
                    <a:pt x="317" y="745"/>
                    <a:pt x="324" y="735"/>
                  </a:cubicBezTo>
                  <a:cubicBezTo>
                    <a:pt x="330" y="725"/>
                    <a:pt x="287" y="690"/>
                    <a:pt x="283" y="677"/>
                  </a:cubicBezTo>
                  <a:cubicBezTo>
                    <a:pt x="281" y="664"/>
                    <a:pt x="297" y="655"/>
                    <a:pt x="303" y="658"/>
                  </a:cubicBezTo>
                  <a:cubicBezTo>
                    <a:pt x="311" y="660"/>
                    <a:pt x="306" y="687"/>
                    <a:pt x="324" y="696"/>
                  </a:cubicBezTo>
                  <a:cubicBezTo>
                    <a:pt x="341" y="706"/>
                    <a:pt x="388" y="716"/>
                    <a:pt x="405" y="716"/>
                  </a:cubicBezTo>
                  <a:cubicBezTo>
                    <a:pt x="422" y="716"/>
                    <a:pt x="431" y="702"/>
                    <a:pt x="425" y="696"/>
                  </a:cubicBezTo>
                  <a:cubicBezTo>
                    <a:pt x="418" y="690"/>
                    <a:pt x="381" y="690"/>
                    <a:pt x="364" y="677"/>
                  </a:cubicBezTo>
                  <a:cubicBezTo>
                    <a:pt x="347" y="664"/>
                    <a:pt x="330" y="619"/>
                    <a:pt x="324" y="619"/>
                  </a:cubicBezTo>
                  <a:cubicBezTo>
                    <a:pt x="317" y="619"/>
                    <a:pt x="326" y="658"/>
                    <a:pt x="324" y="677"/>
                  </a:cubicBezTo>
                  <a:cubicBezTo>
                    <a:pt x="320" y="696"/>
                    <a:pt x="303" y="728"/>
                    <a:pt x="303" y="735"/>
                  </a:cubicBezTo>
                  <a:cubicBezTo>
                    <a:pt x="303" y="741"/>
                    <a:pt x="313" y="725"/>
                    <a:pt x="324" y="716"/>
                  </a:cubicBezTo>
                  <a:cubicBezTo>
                    <a:pt x="334" y="706"/>
                    <a:pt x="350" y="683"/>
                    <a:pt x="364" y="677"/>
                  </a:cubicBezTo>
                  <a:cubicBezTo>
                    <a:pt x="377" y="671"/>
                    <a:pt x="401" y="671"/>
                    <a:pt x="405" y="677"/>
                  </a:cubicBezTo>
                  <a:cubicBezTo>
                    <a:pt x="408" y="683"/>
                    <a:pt x="391" y="703"/>
                    <a:pt x="384" y="716"/>
                  </a:cubicBezTo>
                  <a:cubicBezTo>
                    <a:pt x="378" y="728"/>
                    <a:pt x="361" y="754"/>
                    <a:pt x="364" y="754"/>
                  </a:cubicBezTo>
                  <a:cubicBezTo>
                    <a:pt x="367" y="754"/>
                    <a:pt x="391" y="738"/>
                    <a:pt x="405" y="716"/>
                  </a:cubicBezTo>
                  <a:cubicBezTo>
                    <a:pt x="418" y="693"/>
                    <a:pt x="445" y="636"/>
                    <a:pt x="445" y="619"/>
                  </a:cubicBezTo>
                  <a:cubicBezTo>
                    <a:pt x="445" y="603"/>
                    <a:pt x="422" y="619"/>
                    <a:pt x="405" y="619"/>
                  </a:cubicBezTo>
                  <a:cubicBezTo>
                    <a:pt x="388" y="619"/>
                    <a:pt x="358" y="625"/>
                    <a:pt x="344" y="619"/>
                  </a:cubicBezTo>
                  <a:cubicBezTo>
                    <a:pt x="330" y="613"/>
                    <a:pt x="320" y="587"/>
                    <a:pt x="324" y="580"/>
                  </a:cubicBezTo>
                  <a:cubicBezTo>
                    <a:pt x="326" y="574"/>
                    <a:pt x="358" y="571"/>
                    <a:pt x="364" y="580"/>
                  </a:cubicBezTo>
                  <a:cubicBezTo>
                    <a:pt x="371" y="591"/>
                    <a:pt x="358" y="622"/>
                    <a:pt x="364" y="639"/>
                  </a:cubicBezTo>
                  <a:cubicBezTo>
                    <a:pt x="371" y="655"/>
                    <a:pt x="391" y="674"/>
                    <a:pt x="405" y="677"/>
                  </a:cubicBezTo>
                  <a:cubicBezTo>
                    <a:pt x="418" y="681"/>
                    <a:pt x="445" y="668"/>
                    <a:pt x="445" y="658"/>
                  </a:cubicBezTo>
                  <a:cubicBezTo>
                    <a:pt x="445" y="648"/>
                    <a:pt x="429" y="625"/>
                    <a:pt x="405" y="619"/>
                  </a:cubicBezTo>
                  <a:cubicBezTo>
                    <a:pt x="381" y="613"/>
                    <a:pt x="313" y="629"/>
                    <a:pt x="303" y="619"/>
                  </a:cubicBezTo>
                  <a:cubicBezTo>
                    <a:pt x="293" y="610"/>
                    <a:pt x="330" y="568"/>
                    <a:pt x="344" y="562"/>
                  </a:cubicBezTo>
                  <a:cubicBezTo>
                    <a:pt x="358" y="556"/>
                    <a:pt x="378" y="571"/>
                    <a:pt x="384" y="580"/>
                  </a:cubicBezTo>
                  <a:cubicBezTo>
                    <a:pt x="391" y="591"/>
                    <a:pt x="371" y="610"/>
                    <a:pt x="384" y="619"/>
                  </a:cubicBezTo>
                  <a:cubicBezTo>
                    <a:pt x="399" y="629"/>
                    <a:pt x="448" y="642"/>
                    <a:pt x="465" y="639"/>
                  </a:cubicBezTo>
                  <a:cubicBezTo>
                    <a:pt x="482" y="635"/>
                    <a:pt x="495" y="597"/>
                    <a:pt x="486" y="600"/>
                  </a:cubicBezTo>
                  <a:cubicBezTo>
                    <a:pt x="476" y="603"/>
                    <a:pt x="425" y="642"/>
                    <a:pt x="405" y="658"/>
                  </a:cubicBezTo>
                  <a:cubicBezTo>
                    <a:pt x="384" y="674"/>
                    <a:pt x="371" y="702"/>
                    <a:pt x="364" y="696"/>
                  </a:cubicBezTo>
                  <a:cubicBezTo>
                    <a:pt x="358" y="690"/>
                    <a:pt x="350" y="639"/>
                    <a:pt x="364" y="619"/>
                  </a:cubicBezTo>
                  <a:cubicBezTo>
                    <a:pt x="377" y="601"/>
                    <a:pt x="422" y="587"/>
                    <a:pt x="445" y="580"/>
                  </a:cubicBezTo>
                  <a:cubicBezTo>
                    <a:pt x="469" y="574"/>
                    <a:pt x="495" y="591"/>
                    <a:pt x="506" y="580"/>
                  </a:cubicBezTo>
                  <a:cubicBezTo>
                    <a:pt x="516" y="571"/>
                    <a:pt x="516" y="533"/>
                    <a:pt x="506" y="523"/>
                  </a:cubicBezTo>
                  <a:cubicBezTo>
                    <a:pt x="495" y="513"/>
                    <a:pt x="465" y="517"/>
                    <a:pt x="445" y="523"/>
                  </a:cubicBezTo>
                  <a:cubicBezTo>
                    <a:pt x="425" y="529"/>
                    <a:pt x="401" y="551"/>
                    <a:pt x="384" y="562"/>
                  </a:cubicBezTo>
                  <a:cubicBezTo>
                    <a:pt x="367" y="571"/>
                    <a:pt x="348" y="587"/>
                    <a:pt x="344" y="580"/>
                  </a:cubicBezTo>
                  <a:cubicBezTo>
                    <a:pt x="341" y="574"/>
                    <a:pt x="354" y="526"/>
                    <a:pt x="364" y="523"/>
                  </a:cubicBezTo>
                  <a:cubicBezTo>
                    <a:pt x="375" y="521"/>
                    <a:pt x="388" y="556"/>
                    <a:pt x="405" y="562"/>
                  </a:cubicBezTo>
                  <a:cubicBezTo>
                    <a:pt x="422" y="568"/>
                    <a:pt x="445" y="562"/>
                    <a:pt x="465" y="562"/>
                  </a:cubicBezTo>
                  <a:cubicBezTo>
                    <a:pt x="486" y="562"/>
                    <a:pt x="519" y="571"/>
                    <a:pt x="527" y="562"/>
                  </a:cubicBezTo>
                  <a:cubicBezTo>
                    <a:pt x="533" y="551"/>
                    <a:pt x="519" y="510"/>
                    <a:pt x="506" y="504"/>
                  </a:cubicBezTo>
                  <a:cubicBezTo>
                    <a:pt x="493" y="498"/>
                    <a:pt x="463" y="521"/>
                    <a:pt x="445" y="523"/>
                  </a:cubicBezTo>
                  <a:cubicBezTo>
                    <a:pt x="429" y="526"/>
                    <a:pt x="414" y="529"/>
                    <a:pt x="405" y="523"/>
                  </a:cubicBezTo>
                  <a:cubicBezTo>
                    <a:pt x="394" y="517"/>
                    <a:pt x="382" y="491"/>
                    <a:pt x="384" y="484"/>
                  </a:cubicBezTo>
                  <a:cubicBezTo>
                    <a:pt x="388" y="479"/>
                    <a:pt x="414" y="471"/>
                    <a:pt x="425" y="484"/>
                  </a:cubicBezTo>
                  <a:cubicBezTo>
                    <a:pt x="435" y="497"/>
                    <a:pt x="435" y="551"/>
                    <a:pt x="445" y="562"/>
                  </a:cubicBezTo>
                  <a:cubicBezTo>
                    <a:pt x="455" y="571"/>
                    <a:pt x="476" y="551"/>
                    <a:pt x="486" y="542"/>
                  </a:cubicBezTo>
                  <a:cubicBezTo>
                    <a:pt x="495" y="532"/>
                    <a:pt x="516" y="513"/>
                    <a:pt x="506" y="504"/>
                  </a:cubicBezTo>
                  <a:cubicBezTo>
                    <a:pt x="495" y="494"/>
                    <a:pt x="445" y="482"/>
                    <a:pt x="425" y="484"/>
                  </a:cubicBezTo>
                  <a:cubicBezTo>
                    <a:pt x="405" y="488"/>
                    <a:pt x="388" y="529"/>
                    <a:pt x="384" y="523"/>
                  </a:cubicBezTo>
                  <a:cubicBezTo>
                    <a:pt x="382" y="517"/>
                    <a:pt x="391" y="453"/>
                    <a:pt x="405" y="447"/>
                  </a:cubicBezTo>
                  <a:cubicBezTo>
                    <a:pt x="418" y="440"/>
                    <a:pt x="452" y="465"/>
                    <a:pt x="465" y="484"/>
                  </a:cubicBezTo>
                  <a:cubicBezTo>
                    <a:pt x="478" y="503"/>
                    <a:pt x="472" y="559"/>
                    <a:pt x="486" y="562"/>
                  </a:cubicBezTo>
                  <a:cubicBezTo>
                    <a:pt x="499" y="565"/>
                    <a:pt x="536" y="527"/>
                    <a:pt x="546" y="504"/>
                  </a:cubicBezTo>
                  <a:cubicBezTo>
                    <a:pt x="557" y="482"/>
                    <a:pt x="559" y="433"/>
                    <a:pt x="546" y="426"/>
                  </a:cubicBezTo>
                  <a:cubicBezTo>
                    <a:pt x="533" y="420"/>
                    <a:pt x="486" y="462"/>
                    <a:pt x="465" y="465"/>
                  </a:cubicBezTo>
                  <a:cubicBezTo>
                    <a:pt x="445" y="468"/>
                    <a:pt x="431" y="459"/>
                    <a:pt x="425" y="447"/>
                  </a:cubicBezTo>
                  <a:cubicBezTo>
                    <a:pt x="418" y="433"/>
                    <a:pt x="414" y="385"/>
                    <a:pt x="425" y="388"/>
                  </a:cubicBezTo>
                  <a:cubicBezTo>
                    <a:pt x="435" y="391"/>
                    <a:pt x="469" y="449"/>
                    <a:pt x="486" y="465"/>
                  </a:cubicBezTo>
                  <a:cubicBezTo>
                    <a:pt x="502" y="482"/>
                    <a:pt x="508" y="488"/>
                    <a:pt x="527" y="484"/>
                  </a:cubicBezTo>
                  <a:cubicBezTo>
                    <a:pt x="543" y="482"/>
                    <a:pt x="580" y="459"/>
                    <a:pt x="587" y="447"/>
                  </a:cubicBezTo>
                  <a:cubicBezTo>
                    <a:pt x="593" y="433"/>
                    <a:pt x="577" y="408"/>
                    <a:pt x="566" y="408"/>
                  </a:cubicBezTo>
                  <a:cubicBezTo>
                    <a:pt x="557" y="408"/>
                    <a:pt x="543" y="436"/>
                    <a:pt x="527" y="447"/>
                  </a:cubicBezTo>
                  <a:cubicBezTo>
                    <a:pt x="508" y="456"/>
                    <a:pt x="478" y="475"/>
                    <a:pt x="465" y="465"/>
                  </a:cubicBezTo>
                  <a:cubicBezTo>
                    <a:pt x="452" y="456"/>
                    <a:pt x="442" y="404"/>
                    <a:pt x="445" y="388"/>
                  </a:cubicBezTo>
                  <a:cubicBezTo>
                    <a:pt x="448" y="372"/>
                    <a:pt x="482" y="363"/>
                    <a:pt x="486" y="369"/>
                  </a:cubicBezTo>
                  <a:cubicBezTo>
                    <a:pt x="488" y="376"/>
                    <a:pt x="459" y="414"/>
                    <a:pt x="465" y="426"/>
                  </a:cubicBezTo>
                  <a:cubicBezTo>
                    <a:pt x="472" y="440"/>
                    <a:pt x="506" y="449"/>
                    <a:pt x="527" y="447"/>
                  </a:cubicBezTo>
                  <a:cubicBezTo>
                    <a:pt x="546" y="444"/>
                    <a:pt x="590" y="414"/>
                    <a:pt x="587" y="408"/>
                  </a:cubicBezTo>
                  <a:cubicBezTo>
                    <a:pt x="583" y="402"/>
                    <a:pt x="527" y="414"/>
                    <a:pt x="506" y="408"/>
                  </a:cubicBezTo>
                  <a:cubicBezTo>
                    <a:pt x="486" y="402"/>
                    <a:pt x="469" y="385"/>
                    <a:pt x="465" y="369"/>
                  </a:cubicBezTo>
                  <a:cubicBezTo>
                    <a:pt x="461" y="353"/>
                    <a:pt x="478" y="311"/>
                    <a:pt x="486" y="311"/>
                  </a:cubicBezTo>
                  <a:cubicBezTo>
                    <a:pt x="492" y="311"/>
                    <a:pt x="495" y="346"/>
                    <a:pt x="506" y="369"/>
                  </a:cubicBezTo>
                  <a:cubicBezTo>
                    <a:pt x="516" y="391"/>
                    <a:pt x="527" y="444"/>
                    <a:pt x="546" y="447"/>
                  </a:cubicBezTo>
                  <a:cubicBezTo>
                    <a:pt x="566" y="449"/>
                    <a:pt x="621" y="401"/>
                    <a:pt x="628" y="388"/>
                  </a:cubicBezTo>
                  <a:cubicBezTo>
                    <a:pt x="634" y="376"/>
                    <a:pt x="600" y="369"/>
                    <a:pt x="587" y="369"/>
                  </a:cubicBezTo>
                  <a:cubicBezTo>
                    <a:pt x="574" y="369"/>
                    <a:pt x="559" y="391"/>
                    <a:pt x="546" y="388"/>
                  </a:cubicBezTo>
                  <a:cubicBezTo>
                    <a:pt x="533" y="385"/>
                    <a:pt x="513" y="367"/>
                    <a:pt x="506" y="350"/>
                  </a:cubicBezTo>
                  <a:cubicBezTo>
                    <a:pt x="499" y="334"/>
                    <a:pt x="502" y="292"/>
                    <a:pt x="506" y="292"/>
                  </a:cubicBezTo>
                  <a:cubicBezTo>
                    <a:pt x="508" y="292"/>
                    <a:pt x="516" y="335"/>
                    <a:pt x="527" y="350"/>
                  </a:cubicBezTo>
                  <a:cubicBezTo>
                    <a:pt x="536" y="366"/>
                    <a:pt x="549" y="378"/>
                    <a:pt x="566" y="388"/>
                  </a:cubicBezTo>
                  <a:cubicBezTo>
                    <a:pt x="583" y="398"/>
                    <a:pt x="624" y="414"/>
                    <a:pt x="628" y="408"/>
                  </a:cubicBezTo>
                  <a:cubicBezTo>
                    <a:pt x="630" y="402"/>
                    <a:pt x="600" y="359"/>
                    <a:pt x="587" y="350"/>
                  </a:cubicBezTo>
                  <a:cubicBezTo>
                    <a:pt x="574" y="340"/>
                    <a:pt x="559" y="359"/>
                    <a:pt x="546" y="350"/>
                  </a:cubicBezTo>
                  <a:cubicBezTo>
                    <a:pt x="533" y="340"/>
                    <a:pt x="508" y="311"/>
                    <a:pt x="506" y="292"/>
                  </a:cubicBezTo>
                  <a:cubicBezTo>
                    <a:pt x="502" y="273"/>
                    <a:pt x="516" y="234"/>
                    <a:pt x="527" y="234"/>
                  </a:cubicBezTo>
                  <a:cubicBezTo>
                    <a:pt x="536" y="234"/>
                    <a:pt x="553" y="270"/>
                    <a:pt x="566" y="292"/>
                  </a:cubicBezTo>
                  <a:cubicBezTo>
                    <a:pt x="580" y="314"/>
                    <a:pt x="590" y="363"/>
                    <a:pt x="607" y="369"/>
                  </a:cubicBezTo>
                  <a:cubicBezTo>
                    <a:pt x="624" y="376"/>
                    <a:pt x="668" y="343"/>
                    <a:pt x="668" y="331"/>
                  </a:cubicBezTo>
                  <a:cubicBezTo>
                    <a:pt x="668" y="317"/>
                    <a:pt x="630" y="295"/>
                    <a:pt x="607" y="292"/>
                  </a:cubicBezTo>
                  <a:cubicBezTo>
                    <a:pt x="583" y="290"/>
                    <a:pt x="536" y="321"/>
                    <a:pt x="527" y="311"/>
                  </a:cubicBezTo>
                  <a:cubicBezTo>
                    <a:pt x="516" y="302"/>
                    <a:pt x="540" y="251"/>
                    <a:pt x="546" y="234"/>
                  </a:cubicBezTo>
                  <a:cubicBezTo>
                    <a:pt x="553" y="218"/>
                    <a:pt x="563" y="208"/>
                    <a:pt x="566" y="215"/>
                  </a:cubicBezTo>
                  <a:cubicBezTo>
                    <a:pt x="570" y="222"/>
                    <a:pt x="560" y="254"/>
                    <a:pt x="566" y="272"/>
                  </a:cubicBezTo>
                  <a:cubicBezTo>
                    <a:pt x="574" y="292"/>
                    <a:pt x="594" y="323"/>
                    <a:pt x="607" y="331"/>
                  </a:cubicBezTo>
                  <a:cubicBezTo>
                    <a:pt x="621" y="337"/>
                    <a:pt x="634" y="314"/>
                    <a:pt x="647" y="311"/>
                  </a:cubicBezTo>
                  <a:cubicBezTo>
                    <a:pt x="660" y="308"/>
                    <a:pt x="688" y="317"/>
                    <a:pt x="688" y="311"/>
                  </a:cubicBezTo>
                  <a:cubicBezTo>
                    <a:pt x="688" y="305"/>
                    <a:pt x="664" y="275"/>
                    <a:pt x="647" y="272"/>
                  </a:cubicBezTo>
                  <a:cubicBezTo>
                    <a:pt x="630" y="270"/>
                    <a:pt x="600" y="295"/>
                    <a:pt x="587" y="292"/>
                  </a:cubicBezTo>
                  <a:cubicBezTo>
                    <a:pt x="574" y="290"/>
                    <a:pt x="570" y="272"/>
                    <a:pt x="566" y="254"/>
                  </a:cubicBezTo>
                  <a:cubicBezTo>
                    <a:pt x="564" y="234"/>
                    <a:pt x="560" y="190"/>
                    <a:pt x="566" y="177"/>
                  </a:cubicBezTo>
                  <a:cubicBezTo>
                    <a:pt x="574" y="163"/>
                    <a:pt x="604" y="167"/>
                    <a:pt x="607" y="177"/>
                  </a:cubicBezTo>
                  <a:cubicBezTo>
                    <a:pt x="610" y="186"/>
                    <a:pt x="583" y="212"/>
                    <a:pt x="587" y="234"/>
                  </a:cubicBezTo>
                  <a:cubicBezTo>
                    <a:pt x="590" y="257"/>
                    <a:pt x="621" y="292"/>
                    <a:pt x="628" y="311"/>
                  </a:cubicBezTo>
                  <a:cubicBezTo>
                    <a:pt x="634" y="331"/>
                    <a:pt x="637" y="347"/>
                    <a:pt x="628" y="350"/>
                  </a:cubicBezTo>
                  <a:cubicBezTo>
                    <a:pt x="617" y="353"/>
                    <a:pt x="587" y="317"/>
                    <a:pt x="566" y="331"/>
                  </a:cubicBezTo>
                  <a:cubicBezTo>
                    <a:pt x="546" y="343"/>
                    <a:pt x="523" y="408"/>
                    <a:pt x="506" y="426"/>
                  </a:cubicBezTo>
                  <a:cubicBezTo>
                    <a:pt x="489" y="446"/>
                    <a:pt x="442" y="465"/>
                    <a:pt x="465" y="447"/>
                  </a:cubicBezTo>
                  <a:cubicBezTo>
                    <a:pt x="489" y="427"/>
                    <a:pt x="613" y="344"/>
                    <a:pt x="647" y="311"/>
                  </a:cubicBezTo>
                  <a:cubicBezTo>
                    <a:pt x="681" y="279"/>
                    <a:pt x="675" y="270"/>
                    <a:pt x="668" y="254"/>
                  </a:cubicBezTo>
                  <a:cubicBezTo>
                    <a:pt x="660" y="237"/>
                    <a:pt x="617" y="234"/>
                    <a:pt x="607" y="215"/>
                  </a:cubicBezTo>
                  <a:cubicBezTo>
                    <a:pt x="596" y="195"/>
                    <a:pt x="600" y="141"/>
                    <a:pt x="607" y="138"/>
                  </a:cubicBezTo>
                  <a:cubicBezTo>
                    <a:pt x="613" y="136"/>
                    <a:pt x="645" y="174"/>
                    <a:pt x="647" y="195"/>
                  </a:cubicBezTo>
                  <a:cubicBezTo>
                    <a:pt x="651" y="218"/>
                    <a:pt x="613" y="263"/>
                    <a:pt x="628" y="272"/>
                  </a:cubicBezTo>
                  <a:cubicBezTo>
                    <a:pt x="641" y="282"/>
                    <a:pt x="711" y="263"/>
                    <a:pt x="729" y="254"/>
                  </a:cubicBezTo>
                  <a:cubicBezTo>
                    <a:pt x="745" y="243"/>
                    <a:pt x="742" y="218"/>
                    <a:pt x="729" y="215"/>
                  </a:cubicBezTo>
                  <a:cubicBezTo>
                    <a:pt x="715" y="212"/>
                    <a:pt x="668" y="244"/>
                    <a:pt x="647" y="234"/>
                  </a:cubicBezTo>
                  <a:cubicBezTo>
                    <a:pt x="628" y="225"/>
                    <a:pt x="607" y="177"/>
                    <a:pt x="607" y="157"/>
                  </a:cubicBezTo>
                  <a:cubicBezTo>
                    <a:pt x="607" y="138"/>
                    <a:pt x="637" y="112"/>
                    <a:pt x="647" y="118"/>
                  </a:cubicBezTo>
                  <a:cubicBezTo>
                    <a:pt x="658" y="125"/>
                    <a:pt x="658" y="177"/>
                    <a:pt x="668" y="195"/>
                  </a:cubicBezTo>
                  <a:cubicBezTo>
                    <a:pt x="678" y="215"/>
                    <a:pt x="688" y="231"/>
                    <a:pt x="707" y="234"/>
                  </a:cubicBezTo>
                  <a:cubicBezTo>
                    <a:pt x="728" y="237"/>
                    <a:pt x="792" y="225"/>
                    <a:pt x="789" y="215"/>
                  </a:cubicBezTo>
                  <a:cubicBezTo>
                    <a:pt x="786" y="205"/>
                    <a:pt x="705" y="199"/>
                    <a:pt x="688" y="177"/>
                  </a:cubicBezTo>
                  <a:cubicBezTo>
                    <a:pt x="671" y="154"/>
                    <a:pt x="694" y="83"/>
                    <a:pt x="688" y="80"/>
                  </a:cubicBezTo>
                  <a:cubicBezTo>
                    <a:pt x="681" y="77"/>
                    <a:pt x="637" y="141"/>
                    <a:pt x="647" y="157"/>
                  </a:cubicBezTo>
                  <a:cubicBezTo>
                    <a:pt x="658" y="174"/>
                    <a:pt x="742" y="183"/>
                    <a:pt x="748" y="177"/>
                  </a:cubicBezTo>
                  <a:cubicBezTo>
                    <a:pt x="754" y="170"/>
                    <a:pt x="692" y="109"/>
                    <a:pt x="688" y="118"/>
                  </a:cubicBezTo>
                  <a:cubicBezTo>
                    <a:pt x="684" y="128"/>
                    <a:pt x="722" y="228"/>
                    <a:pt x="729" y="234"/>
                  </a:cubicBezTo>
                  <a:cubicBezTo>
                    <a:pt x="735" y="240"/>
                    <a:pt x="718" y="177"/>
                    <a:pt x="729" y="157"/>
                  </a:cubicBezTo>
                  <a:cubicBezTo>
                    <a:pt x="739" y="138"/>
                    <a:pt x="773" y="115"/>
                    <a:pt x="789" y="118"/>
                  </a:cubicBezTo>
                  <a:cubicBezTo>
                    <a:pt x="806" y="122"/>
                    <a:pt x="833" y="163"/>
                    <a:pt x="829" y="177"/>
                  </a:cubicBezTo>
                  <a:cubicBezTo>
                    <a:pt x="826" y="190"/>
                    <a:pt x="782" y="205"/>
                    <a:pt x="769" y="195"/>
                  </a:cubicBezTo>
                  <a:cubicBezTo>
                    <a:pt x="754" y="186"/>
                    <a:pt x="748" y="141"/>
                    <a:pt x="748" y="118"/>
                  </a:cubicBezTo>
                  <a:cubicBezTo>
                    <a:pt x="748" y="96"/>
                    <a:pt x="771" y="71"/>
                    <a:pt x="769" y="61"/>
                  </a:cubicBezTo>
                  <a:cubicBezTo>
                    <a:pt x="765" y="50"/>
                    <a:pt x="739" y="54"/>
                    <a:pt x="729" y="61"/>
                  </a:cubicBezTo>
                  <a:cubicBezTo>
                    <a:pt x="718" y="67"/>
                    <a:pt x="698" y="83"/>
                    <a:pt x="707" y="100"/>
                  </a:cubicBezTo>
                  <a:cubicBezTo>
                    <a:pt x="718" y="115"/>
                    <a:pt x="765" y="145"/>
                    <a:pt x="789" y="157"/>
                  </a:cubicBezTo>
                  <a:cubicBezTo>
                    <a:pt x="812" y="169"/>
                    <a:pt x="844" y="183"/>
                    <a:pt x="850" y="177"/>
                  </a:cubicBezTo>
                  <a:cubicBezTo>
                    <a:pt x="857" y="170"/>
                    <a:pt x="842" y="122"/>
                    <a:pt x="829" y="118"/>
                  </a:cubicBezTo>
                  <a:cubicBezTo>
                    <a:pt x="816" y="115"/>
                    <a:pt x="788" y="157"/>
                    <a:pt x="769" y="157"/>
                  </a:cubicBezTo>
                  <a:cubicBezTo>
                    <a:pt x="748" y="157"/>
                    <a:pt x="704" y="138"/>
                    <a:pt x="707" y="118"/>
                  </a:cubicBezTo>
                  <a:cubicBezTo>
                    <a:pt x="711" y="100"/>
                    <a:pt x="773" y="51"/>
                    <a:pt x="789" y="41"/>
                  </a:cubicBezTo>
                  <a:cubicBezTo>
                    <a:pt x="806" y="32"/>
                    <a:pt x="806" y="48"/>
                    <a:pt x="809" y="61"/>
                  </a:cubicBezTo>
                  <a:cubicBezTo>
                    <a:pt x="812" y="73"/>
                    <a:pt x="795" y="99"/>
                    <a:pt x="809" y="118"/>
                  </a:cubicBezTo>
                  <a:cubicBezTo>
                    <a:pt x="823" y="138"/>
                    <a:pt x="874" y="174"/>
                    <a:pt x="891" y="177"/>
                  </a:cubicBezTo>
                  <a:cubicBezTo>
                    <a:pt x="908" y="180"/>
                    <a:pt x="914" y="148"/>
                    <a:pt x="910" y="138"/>
                  </a:cubicBezTo>
                  <a:cubicBezTo>
                    <a:pt x="908" y="128"/>
                    <a:pt x="883" y="131"/>
                    <a:pt x="869" y="118"/>
                  </a:cubicBezTo>
                  <a:cubicBezTo>
                    <a:pt x="857" y="106"/>
                    <a:pt x="833" y="77"/>
                    <a:pt x="829" y="61"/>
                  </a:cubicBezTo>
                  <a:cubicBezTo>
                    <a:pt x="826" y="45"/>
                    <a:pt x="850" y="18"/>
                    <a:pt x="850" y="23"/>
                  </a:cubicBezTo>
                  <a:cubicBezTo>
                    <a:pt x="850" y="26"/>
                    <a:pt x="842" y="68"/>
                    <a:pt x="829" y="80"/>
                  </a:cubicBezTo>
                  <a:cubicBezTo>
                    <a:pt x="816" y="93"/>
                    <a:pt x="782" y="86"/>
                    <a:pt x="769" y="100"/>
                  </a:cubicBezTo>
                  <a:cubicBezTo>
                    <a:pt x="754" y="112"/>
                    <a:pt x="745" y="141"/>
                    <a:pt x="748" y="157"/>
                  </a:cubicBezTo>
                  <a:cubicBezTo>
                    <a:pt x="752" y="174"/>
                    <a:pt x="765" y="199"/>
                    <a:pt x="789" y="195"/>
                  </a:cubicBezTo>
                  <a:cubicBezTo>
                    <a:pt x="812" y="193"/>
                    <a:pt x="857" y="141"/>
                    <a:pt x="891" y="138"/>
                  </a:cubicBezTo>
                  <a:cubicBezTo>
                    <a:pt x="923" y="136"/>
                    <a:pt x="970" y="177"/>
                    <a:pt x="991" y="177"/>
                  </a:cubicBezTo>
                  <a:cubicBezTo>
                    <a:pt x="1011" y="177"/>
                    <a:pt x="1025" y="145"/>
                    <a:pt x="1011" y="138"/>
                  </a:cubicBezTo>
                  <a:cubicBezTo>
                    <a:pt x="998" y="131"/>
                    <a:pt x="940" y="142"/>
                    <a:pt x="910" y="138"/>
                  </a:cubicBezTo>
                  <a:cubicBezTo>
                    <a:pt x="880" y="135"/>
                    <a:pt x="836" y="131"/>
                    <a:pt x="829" y="118"/>
                  </a:cubicBezTo>
                  <a:cubicBezTo>
                    <a:pt x="823" y="106"/>
                    <a:pt x="850" y="64"/>
                    <a:pt x="869" y="61"/>
                  </a:cubicBezTo>
                  <a:cubicBezTo>
                    <a:pt x="889" y="58"/>
                    <a:pt x="930" y="100"/>
                    <a:pt x="951" y="100"/>
                  </a:cubicBezTo>
                  <a:cubicBezTo>
                    <a:pt x="970" y="100"/>
                    <a:pt x="1002" y="67"/>
                    <a:pt x="991" y="61"/>
                  </a:cubicBezTo>
                  <a:cubicBezTo>
                    <a:pt x="981" y="54"/>
                    <a:pt x="910" y="50"/>
                    <a:pt x="891" y="61"/>
                  </a:cubicBezTo>
                  <a:cubicBezTo>
                    <a:pt x="870" y="71"/>
                    <a:pt x="883" y="121"/>
                    <a:pt x="869" y="118"/>
                  </a:cubicBezTo>
                  <a:cubicBezTo>
                    <a:pt x="857" y="115"/>
                    <a:pt x="806" y="58"/>
                    <a:pt x="809" y="41"/>
                  </a:cubicBezTo>
                  <a:cubicBezTo>
                    <a:pt x="812" y="26"/>
                    <a:pt x="861" y="26"/>
                    <a:pt x="891" y="23"/>
                  </a:cubicBezTo>
                  <a:cubicBezTo>
                    <a:pt x="921" y="20"/>
                    <a:pt x="978" y="16"/>
                    <a:pt x="991" y="23"/>
                  </a:cubicBezTo>
                  <a:cubicBezTo>
                    <a:pt x="1004" y="29"/>
                    <a:pt x="988" y="61"/>
                    <a:pt x="970" y="61"/>
                  </a:cubicBezTo>
                  <a:cubicBezTo>
                    <a:pt x="953" y="61"/>
                    <a:pt x="904" y="23"/>
                    <a:pt x="891" y="23"/>
                  </a:cubicBezTo>
                  <a:cubicBezTo>
                    <a:pt x="876" y="23"/>
                    <a:pt x="883" y="48"/>
                    <a:pt x="891" y="61"/>
                  </a:cubicBezTo>
                  <a:cubicBezTo>
                    <a:pt x="897" y="73"/>
                    <a:pt x="917" y="83"/>
                    <a:pt x="930" y="100"/>
                  </a:cubicBezTo>
                  <a:cubicBezTo>
                    <a:pt x="944" y="115"/>
                    <a:pt x="951" y="145"/>
                    <a:pt x="970" y="157"/>
                  </a:cubicBezTo>
                  <a:cubicBezTo>
                    <a:pt x="991" y="169"/>
                    <a:pt x="1045" y="183"/>
                    <a:pt x="1052" y="177"/>
                  </a:cubicBezTo>
                  <a:cubicBezTo>
                    <a:pt x="1058" y="170"/>
                    <a:pt x="1035" y="125"/>
                    <a:pt x="1011" y="118"/>
                  </a:cubicBezTo>
                  <a:cubicBezTo>
                    <a:pt x="988" y="112"/>
                    <a:pt x="921" y="145"/>
                    <a:pt x="910" y="138"/>
                  </a:cubicBezTo>
                  <a:cubicBezTo>
                    <a:pt x="900" y="131"/>
                    <a:pt x="930" y="86"/>
                    <a:pt x="951" y="80"/>
                  </a:cubicBezTo>
                  <a:cubicBezTo>
                    <a:pt x="970" y="74"/>
                    <a:pt x="1019" y="109"/>
                    <a:pt x="1032" y="100"/>
                  </a:cubicBezTo>
                  <a:cubicBezTo>
                    <a:pt x="1045" y="89"/>
                    <a:pt x="1045" y="35"/>
                    <a:pt x="1032" y="23"/>
                  </a:cubicBezTo>
                  <a:cubicBezTo>
                    <a:pt x="1019" y="9"/>
                    <a:pt x="958" y="13"/>
                    <a:pt x="951" y="23"/>
                  </a:cubicBezTo>
                  <a:cubicBezTo>
                    <a:pt x="945" y="32"/>
                    <a:pt x="968" y="58"/>
                    <a:pt x="991" y="80"/>
                  </a:cubicBezTo>
                  <a:cubicBezTo>
                    <a:pt x="1015" y="103"/>
                    <a:pt x="1075" y="138"/>
                    <a:pt x="1092" y="157"/>
                  </a:cubicBezTo>
                  <a:cubicBezTo>
                    <a:pt x="1109" y="177"/>
                    <a:pt x="1088" y="199"/>
                    <a:pt x="1092" y="195"/>
                  </a:cubicBezTo>
                  <a:cubicBezTo>
                    <a:pt x="1096" y="193"/>
                    <a:pt x="1123" y="148"/>
                    <a:pt x="1113" y="138"/>
                  </a:cubicBezTo>
                  <a:cubicBezTo>
                    <a:pt x="1103" y="128"/>
                    <a:pt x="1055" y="138"/>
                    <a:pt x="1032" y="138"/>
                  </a:cubicBezTo>
                  <a:cubicBezTo>
                    <a:pt x="1008" y="138"/>
                    <a:pt x="974" y="148"/>
                    <a:pt x="970" y="138"/>
                  </a:cubicBezTo>
                  <a:cubicBezTo>
                    <a:pt x="968" y="128"/>
                    <a:pt x="991" y="93"/>
                    <a:pt x="1011" y="80"/>
                  </a:cubicBezTo>
                  <a:cubicBezTo>
                    <a:pt x="1032" y="68"/>
                    <a:pt x="1075" y="67"/>
                    <a:pt x="1092" y="61"/>
                  </a:cubicBezTo>
                  <a:cubicBezTo>
                    <a:pt x="1109" y="54"/>
                    <a:pt x="1116" y="48"/>
                    <a:pt x="1113" y="41"/>
                  </a:cubicBezTo>
                  <a:cubicBezTo>
                    <a:pt x="1110" y="35"/>
                    <a:pt x="1082" y="20"/>
                    <a:pt x="1073" y="23"/>
                  </a:cubicBezTo>
                  <a:cubicBezTo>
                    <a:pt x="1062" y="26"/>
                    <a:pt x="1058" y="45"/>
                    <a:pt x="1052" y="61"/>
                  </a:cubicBezTo>
                  <a:cubicBezTo>
                    <a:pt x="1045" y="77"/>
                    <a:pt x="1025" y="112"/>
                    <a:pt x="1032" y="118"/>
                  </a:cubicBezTo>
                  <a:cubicBezTo>
                    <a:pt x="1038" y="125"/>
                    <a:pt x="1090" y="109"/>
                    <a:pt x="1092" y="100"/>
                  </a:cubicBezTo>
                  <a:cubicBezTo>
                    <a:pt x="1096" y="89"/>
                    <a:pt x="1055" y="77"/>
                    <a:pt x="1052" y="61"/>
                  </a:cubicBezTo>
                  <a:cubicBezTo>
                    <a:pt x="1049" y="45"/>
                    <a:pt x="1066" y="6"/>
                    <a:pt x="1073" y="3"/>
                  </a:cubicBezTo>
                  <a:cubicBezTo>
                    <a:pt x="1079" y="0"/>
                    <a:pt x="1082" y="29"/>
                    <a:pt x="1092" y="41"/>
                  </a:cubicBezTo>
                  <a:cubicBezTo>
                    <a:pt x="1103" y="54"/>
                    <a:pt x="1126" y="64"/>
                    <a:pt x="1133" y="80"/>
                  </a:cubicBezTo>
                  <a:cubicBezTo>
                    <a:pt x="1139" y="97"/>
                    <a:pt x="1129" y="115"/>
                    <a:pt x="1133" y="138"/>
                  </a:cubicBezTo>
                  <a:cubicBezTo>
                    <a:pt x="1137" y="160"/>
                    <a:pt x="1162" y="177"/>
                    <a:pt x="1157" y="214"/>
                  </a:cubicBezTo>
                  <a:cubicBezTo>
                    <a:pt x="1152" y="251"/>
                    <a:pt x="1123" y="323"/>
                    <a:pt x="1107" y="358"/>
                  </a:cubicBezTo>
                  <a:cubicBezTo>
                    <a:pt x="1090" y="393"/>
                    <a:pt x="1074" y="404"/>
                    <a:pt x="1056" y="424"/>
                  </a:cubicBezTo>
                  <a:cubicBezTo>
                    <a:pt x="1038" y="445"/>
                    <a:pt x="1022" y="462"/>
                    <a:pt x="998" y="483"/>
                  </a:cubicBezTo>
                  <a:cubicBezTo>
                    <a:pt x="974" y="503"/>
                    <a:pt x="943" y="530"/>
                    <a:pt x="914" y="545"/>
                  </a:cubicBezTo>
                  <a:cubicBezTo>
                    <a:pt x="885" y="561"/>
                    <a:pt x="858" y="566"/>
                    <a:pt x="824" y="575"/>
                  </a:cubicBezTo>
                  <a:cubicBezTo>
                    <a:pt x="791" y="584"/>
                    <a:pt x="744" y="595"/>
                    <a:pt x="713" y="601"/>
                  </a:cubicBezTo>
                  <a:cubicBezTo>
                    <a:pt x="683" y="607"/>
                    <a:pt x="666" y="611"/>
                    <a:pt x="640" y="611"/>
                  </a:cubicBezTo>
                  <a:cubicBezTo>
                    <a:pt x="613" y="611"/>
                    <a:pt x="580" y="601"/>
                    <a:pt x="554" y="598"/>
                  </a:cubicBezTo>
                  <a:cubicBezTo>
                    <a:pt x="529" y="595"/>
                    <a:pt x="500" y="594"/>
                    <a:pt x="489" y="595"/>
                  </a:cubicBezTo>
                  <a:cubicBezTo>
                    <a:pt x="478" y="596"/>
                    <a:pt x="517" y="605"/>
                    <a:pt x="486" y="605"/>
                  </a:cubicBezTo>
                  <a:cubicBezTo>
                    <a:pt x="454" y="605"/>
                    <a:pt x="339" y="599"/>
                    <a:pt x="303" y="598"/>
                  </a:cubicBezTo>
                  <a:cubicBezTo>
                    <a:pt x="267" y="597"/>
                    <a:pt x="282" y="598"/>
                    <a:pt x="268" y="600"/>
                  </a:cubicBezTo>
                  <a:cubicBezTo>
                    <a:pt x="254" y="602"/>
                    <a:pt x="235" y="605"/>
                    <a:pt x="220" y="609"/>
                  </a:cubicBezTo>
                  <a:cubicBezTo>
                    <a:pt x="205" y="613"/>
                    <a:pt x="193" y="619"/>
                    <a:pt x="175" y="625"/>
                  </a:cubicBezTo>
                  <a:cubicBezTo>
                    <a:pt x="157" y="631"/>
                    <a:pt x="127" y="640"/>
                    <a:pt x="114" y="644"/>
                  </a:cubicBezTo>
                </a:path>
              </a:pathLst>
            </a:custGeom>
            <a:noFill/>
            <a:ln w="28575" cmpd="sng">
              <a:solidFill>
                <a:srgbClr val="000066"/>
              </a:solidFill>
              <a:round/>
              <a:headEnd type="none" w="med" len="med"/>
              <a:tailEnd type="triangle" w="med" len="med"/>
            </a:ln>
            <a:effectLst/>
          </p:spPr>
          <p:txBody>
            <a:bodyPr/>
            <a:lstStyle/>
            <a:p>
              <a:pPr>
                <a:defRPr/>
              </a:pPr>
              <a:endParaRPr lang="de-DE" kern="0">
                <a:solidFill>
                  <a:sysClr val="windowText" lastClr="000000"/>
                </a:solidFill>
              </a:endParaRPr>
            </a:p>
          </p:txBody>
        </p:sp>
        <p:sp>
          <p:nvSpPr>
            <p:cNvPr id="7" name="Freeform 3"/>
            <p:cNvSpPr>
              <a:spLocks/>
            </p:cNvSpPr>
            <p:nvPr/>
          </p:nvSpPr>
          <p:spPr bwMode="auto">
            <a:xfrm>
              <a:off x="1924050" y="4465637"/>
              <a:ext cx="1016000" cy="601663"/>
            </a:xfrm>
            <a:custGeom>
              <a:avLst/>
              <a:gdLst/>
              <a:ahLst/>
              <a:cxnLst>
                <a:cxn ang="0">
                  <a:pos x="65" y="0"/>
                </a:cxn>
                <a:cxn ang="0">
                  <a:pos x="26" y="38"/>
                </a:cxn>
                <a:cxn ang="0">
                  <a:pos x="1" y="105"/>
                </a:cxn>
                <a:cxn ang="0">
                  <a:pos x="33" y="221"/>
                </a:cxn>
                <a:cxn ang="0">
                  <a:pos x="138" y="323"/>
                </a:cxn>
                <a:cxn ang="0">
                  <a:pos x="282" y="361"/>
                </a:cxn>
                <a:cxn ang="0">
                  <a:pos x="552" y="343"/>
                </a:cxn>
                <a:cxn ang="0">
                  <a:pos x="640" y="147"/>
                </a:cxn>
              </a:cxnLst>
              <a:rect l="0" t="0" r="r" b="b"/>
              <a:pathLst>
                <a:path w="640" h="379">
                  <a:moveTo>
                    <a:pt x="65" y="0"/>
                  </a:moveTo>
                  <a:cubicBezTo>
                    <a:pt x="58" y="6"/>
                    <a:pt x="37" y="21"/>
                    <a:pt x="26" y="38"/>
                  </a:cubicBezTo>
                  <a:cubicBezTo>
                    <a:pt x="15" y="55"/>
                    <a:pt x="0" y="75"/>
                    <a:pt x="1" y="105"/>
                  </a:cubicBezTo>
                  <a:cubicBezTo>
                    <a:pt x="2" y="135"/>
                    <a:pt x="10" y="185"/>
                    <a:pt x="33" y="221"/>
                  </a:cubicBezTo>
                  <a:cubicBezTo>
                    <a:pt x="56" y="257"/>
                    <a:pt x="97" y="300"/>
                    <a:pt x="138" y="323"/>
                  </a:cubicBezTo>
                  <a:cubicBezTo>
                    <a:pt x="179" y="346"/>
                    <a:pt x="213" y="358"/>
                    <a:pt x="282" y="361"/>
                  </a:cubicBezTo>
                  <a:cubicBezTo>
                    <a:pt x="351" y="364"/>
                    <a:pt x="492" y="379"/>
                    <a:pt x="552" y="343"/>
                  </a:cubicBezTo>
                  <a:cubicBezTo>
                    <a:pt x="612" y="307"/>
                    <a:pt x="622" y="188"/>
                    <a:pt x="640" y="147"/>
                  </a:cubicBezTo>
                </a:path>
              </a:pathLst>
            </a:custGeom>
            <a:noFill/>
            <a:ln w="28575" cmpd="sng">
              <a:solidFill>
                <a:srgbClr val="000066"/>
              </a:solidFill>
              <a:round/>
              <a:headEnd type="none" w="med" len="med"/>
              <a:tailEnd type="triangle" w="med" len="med"/>
            </a:ln>
            <a:effectLst/>
          </p:spPr>
          <p:txBody>
            <a:bodyPr/>
            <a:lstStyle/>
            <a:p>
              <a:pPr>
                <a:defRPr/>
              </a:pPr>
              <a:endParaRPr lang="de-DE" kern="0">
                <a:solidFill>
                  <a:sysClr val="windowText" lastClr="000000"/>
                </a:solidFill>
              </a:endParaRPr>
            </a:p>
          </p:txBody>
        </p:sp>
      </p:grpSp>
      <p:grpSp>
        <p:nvGrpSpPr>
          <p:cNvPr id="19" name="Group 19"/>
          <p:cNvGrpSpPr>
            <a:grpSpLocks/>
          </p:cNvGrpSpPr>
          <p:nvPr/>
        </p:nvGrpSpPr>
        <p:grpSpPr bwMode="auto">
          <a:xfrm>
            <a:off x="4079875" y="2279651"/>
            <a:ext cx="1614488" cy="1681163"/>
            <a:chOff x="2555875" y="3103563"/>
            <a:chExt cx="1614488" cy="1681162"/>
          </a:xfrm>
        </p:grpSpPr>
        <p:sp>
          <p:nvSpPr>
            <p:cNvPr id="8" name="Freeform 5"/>
            <p:cNvSpPr>
              <a:spLocks/>
            </p:cNvSpPr>
            <p:nvPr/>
          </p:nvSpPr>
          <p:spPr bwMode="auto">
            <a:xfrm>
              <a:off x="2819400" y="3103563"/>
              <a:ext cx="1350963" cy="1552574"/>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923">
                  <a:moveTo>
                    <a:pt x="97" y="923"/>
                  </a:moveTo>
                  <a:cubicBezTo>
                    <a:pt x="99" y="910"/>
                    <a:pt x="107" y="865"/>
                    <a:pt x="112" y="846"/>
                  </a:cubicBezTo>
                  <a:cubicBezTo>
                    <a:pt x="117" y="827"/>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996600"/>
              </a:solidFill>
              <a:round/>
              <a:headEnd type="none" w="med" len="med"/>
              <a:tailEnd type="triangle" w="med" len="med"/>
            </a:ln>
            <a:effectLst/>
          </p:spPr>
          <p:txBody>
            <a:bodyPr/>
            <a:lstStyle/>
            <a:p>
              <a:pPr>
                <a:defRPr/>
              </a:pPr>
              <a:endParaRPr lang="de-DE" kern="0">
                <a:solidFill>
                  <a:sysClr val="windowText" lastClr="000000"/>
                </a:solidFill>
              </a:endParaRPr>
            </a:p>
          </p:txBody>
        </p:sp>
        <p:sp>
          <p:nvSpPr>
            <p:cNvPr id="12" name="Freeform 9"/>
            <p:cNvSpPr>
              <a:spLocks/>
            </p:cNvSpPr>
            <p:nvPr/>
          </p:nvSpPr>
          <p:spPr bwMode="auto">
            <a:xfrm>
              <a:off x="2555875" y="4210050"/>
              <a:ext cx="673100" cy="574675"/>
            </a:xfrm>
            <a:custGeom>
              <a:avLst/>
              <a:gdLst/>
              <a:ahLst/>
              <a:cxnLst>
                <a:cxn ang="0">
                  <a:pos x="182" y="0"/>
                </a:cxn>
                <a:cxn ang="0">
                  <a:pos x="91" y="68"/>
                </a:cxn>
                <a:cxn ang="0">
                  <a:pos x="0" y="204"/>
                </a:cxn>
                <a:cxn ang="0">
                  <a:pos x="91" y="340"/>
                </a:cxn>
                <a:cxn ang="0">
                  <a:pos x="511" y="217"/>
                </a:cxn>
              </a:cxnLst>
              <a:rect l="0" t="0" r="r" b="b"/>
              <a:pathLst>
                <a:path w="511" h="342">
                  <a:moveTo>
                    <a:pt x="182" y="0"/>
                  </a:moveTo>
                  <a:cubicBezTo>
                    <a:pt x="167" y="12"/>
                    <a:pt x="121" y="34"/>
                    <a:pt x="91" y="68"/>
                  </a:cubicBezTo>
                  <a:cubicBezTo>
                    <a:pt x="61" y="102"/>
                    <a:pt x="0" y="159"/>
                    <a:pt x="0" y="204"/>
                  </a:cubicBezTo>
                  <a:cubicBezTo>
                    <a:pt x="0" y="249"/>
                    <a:pt x="6" y="338"/>
                    <a:pt x="91" y="340"/>
                  </a:cubicBezTo>
                  <a:cubicBezTo>
                    <a:pt x="176" y="342"/>
                    <a:pt x="424" y="243"/>
                    <a:pt x="511" y="217"/>
                  </a:cubicBezTo>
                </a:path>
              </a:pathLst>
            </a:custGeom>
            <a:noFill/>
            <a:ln w="28575" cmpd="sng">
              <a:solidFill>
                <a:srgbClr val="996600"/>
              </a:solidFill>
              <a:round/>
              <a:headEnd type="none" w="med" len="med"/>
              <a:tailEnd type="triangle" w="med" len="med"/>
            </a:ln>
            <a:effectLst/>
          </p:spPr>
          <p:txBody>
            <a:bodyPr/>
            <a:lstStyle/>
            <a:p>
              <a:pPr>
                <a:defRPr/>
              </a:pPr>
              <a:endParaRPr lang="de-DE" kern="0">
                <a:solidFill>
                  <a:sysClr val="windowText" lastClr="000000"/>
                </a:solidFill>
              </a:endParaRPr>
            </a:p>
          </p:txBody>
        </p:sp>
      </p:grpSp>
      <p:grpSp>
        <p:nvGrpSpPr>
          <p:cNvPr id="20" name="Group 20"/>
          <p:cNvGrpSpPr>
            <a:grpSpLocks/>
          </p:cNvGrpSpPr>
          <p:nvPr/>
        </p:nvGrpSpPr>
        <p:grpSpPr bwMode="auto">
          <a:xfrm>
            <a:off x="4576763" y="1668463"/>
            <a:ext cx="1536700" cy="2125662"/>
            <a:chOff x="3052763" y="2492375"/>
            <a:chExt cx="1536700" cy="2125663"/>
          </a:xfrm>
        </p:grpSpPr>
        <p:sp>
          <p:nvSpPr>
            <p:cNvPr id="9" name="Freeform 6"/>
            <p:cNvSpPr>
              <a:spLocks/>
            </p:cNvSpPr>
            <p:nvPr/>
          </p:nvSpPr>
          <p:spPr bwMode="auto">
            <a:xfrm>
              <a:off x="3209925" y="2492375"/>
              <a:ext cx="1379538" cy="2060576"/>
            </a:xfrm>
            <a:custGeom>
              <a:avLst/>
              <a:gdLst/>
              <a:ahLst/>
              <a:cxnLst>
                <a:cxn ang="0">
                  <a:pos x="138" y="1262"/>
                </a:cxn>
                <a:cxn ang="0">
                  <a:pos x="125" y="1152"/>
                </a:cxn>
                <a:cxn ang="0">
                  <a:pos x="222" y="1179"/>
                </a:cxn>
                <a:cxn ang="0">
                  <a:pos x="181" y="1235"/>
                </a:cxn>
                <a:cxn ang="0">
                  <a:pos x="195" y="1095"/>
                </a:cxn>
                <a:cxn ang="0">
                  <a:pos x="319" y="1068"/>
                </a:cxn>
                <a:cxn ang="0">
                  <a:pos x="278" y="1068"/>
                </a:cxn>
                <a:cxn ang="0">
                  <a:pos x="278" y="1040"/>
                </a:cxn>
                <a:cxn ang="0">
                  <a:pos x="278" y="956"/>
                </a:cxn>
                <a:cxn ang="0">
                  <a:pos x="319" y="983"/>
                </a:cxn>
                <a:cxn ang="0">
                  <a:pos x="292" y="1040"/>
                </a:cxn>
                <a:cxn ang="0">
                  <a:pos x="319" y="1095"/>
                </a:cxn>
                <a:cxn ang="0">
                  <a:pos x="306" y="900"/>
                </a:cxn>
                <a:cxn ang="0">
                  <a:pos x="348" y="983"/>
                </a:cxn>
                <a:cxn ang="0">
                  <a:pos x="306" y="816"/>
                </a:cxn>
                <a:cxn ang="0">
                  <a:pos x="403" y="871"/>
                </a:cxn>
                <a:cxn ang="0">
                  <a:pos x="375" y="843"/>
                </a:cxn>
                <a:cxn ang="0">
                  <a:pos x="333" y="816"/>
                </a:cxn>
                <a:cxn ang="0">
                  <a:pos x="389" y="816"/>
                </a:cxn>
                <a:cxn ang="0">
                  <a:pos x="348" y="759"/>
                </a:cxn>
                <a:cxn ang="0">
                  <a:pos x="403" y="788"/>
                </a:cxn>
                <a:cxn ang="0">
                  <a:pos x="348" y="649"/>
                </a:cxn>
                <a:cxn ang="0">
                  <a:pos x="445" y="619"/>
                </a:cxn>
                <a:cxn ang="0">
                  <a:pos x="403" y="676"/>
                </a:cxn>
                <a:cxn ang="0">
                  <a:pos x="431" y="649"/>
                </a:cxn>
                <a:cxn ang="0">
                  <a:pos x="389" y="619"/>
                </a:cxn>
                <a:cxn ang="0">
                  <a:pos x="389" y="536"/>
                </a:cxn>
                <a:cxn ang="0">
                  <a:pos x="501" y="564"/>
                </a:cxn>
                <a:cxn ang="0">
                  <a:pos x="417" y="424"/>
                </a:cxn>
                <a:cxn ang="0">
                  <a:pos x="473" y="509"/>
                </a:cxn>
                <a:cxn ang="0">
                  <a:pos x="459" y="424"/>
                </a:cxn>
                <a:cxn ang="0">
                  <a:pos x="431" y="452"/>
                </a:cxn>
                <a:cxn ang="0">
                  <a:pos x="487" y="480"/>
                </a:cxn>
                <a:cxn ang="0">
                  <a:pos x="473" y="424"/>
                </a:cxn>
                <a:cxn ang="0">
                  <a:pos x="473" y="340"/>
                </a:cxn>
                <a:cxn ang="0">
                  <a:pos x="417" y="619"/>
                </a:cxn>
                <a:cxn ang="0">
                  <a:pos x="487" y="312"/>
                </a:cxn>
                <a:cxn ang="0">
                  <a:pos x="571" y="369"/>
                </a:cxn>
                <a:cxn ang="0">
                  <a:pos x="514" y="172"/>
                </a:cxn>
                <a:cxn ang="0">
                  <a:pos x="543" y="257"/>
                </a:cxn>
                <a:cxn ang="0">
                  <a:pos x="543" y="172"/>
                </a:cxn>
                <a:cxn ang="0">
                  <a:pos x="640" y="257"/>
                </a:cxn>
                <a:cxn ang="0">
                  <a:pos x="571" y="88"/>
                </a:cxn>
                <a:cxn ang="0">
                  <a:pos x="640" y="172"/>
                </a:cxn>
                <a:cxn ang="0">
                  <a:pos x="626" y="88"/>
                </a:cxn>
                <a:cxn ang="0">
                  <a:pos x="667" y="172"/>
                </a:cxn>
                <a:cxn ang="0">
                  <a:pos x="598" y="145"/>
                </a:cxn>
                <a:cxn ang="0">
                  <a:pos x="751" y="257"/>
                </a:cxn>
                <a:cxn ang="0">
                  <a:pos x="667" y="88"/>
                </a:cxn>
                <a:cxn ang="0">
                  <a:pos x="667" y="172"/>
                </a:cxn>
                <a:cxn ang="0">
                  <a:pos x="737" y="88"/>
                </a:cxn>
                <a:cxn ang="0">
                  <a:pos x="737" y="228"/>
                </a:cxn>
                <a:cxn ang="0">
                  <a:pos x="724" y="116"/>
                </a:cxn>
                <a:cxn ang="0">
                  <a:pos x="751" y="116"/>
                </a:cxn>
                <a:cxn ang="0">
                  <a:pos x="779" y="200"/>
                </a:cxn>
                <a:cxn ang="0">
                  <a:pos x="835" y="60"/>
                </a:cxn>
                <a:cxn ang="0">
                  <a:pos x="821" y="145"/>
                </a:cxn>
                <a:cxn ang="0">
                  <a:pos x="849" y="116"/>
                </a:cxn>
                <a:cxn ang="0">
                  <a:pos x="796" y="616"/>
                </a:cxn>
                <a:cxn ang="0">
                  <a:pos x="560" y="873"/>
                </a:cxn>
                <a:cxn ang="0">
                  <a:pos x="403" y="879"/>
                </a:cxn>
                <a:cxn ang="0">
                  <a:pos x="65" y="921"/>
                </a:cxn>
              </a:cxnLst>
              <a:rect l="0" t="0" r="r" b="b"/>
              <a:pathLst>
                <a:path w="869" h="1298">
                  <a:moveTo>
                    <a:pt x="48" y="1298"/>
                  </a:moveTo>
                  <a:cubicBezTo>
                    <a:pt x="58" y="1291"/>
                    <a:pt x="99" y="1277"/>
                    <a:pt x="111" y="1262"/>
                  </a:cubicBezTo>
                  <a:cubicBezTo>
                    <a:pt x="123" y="1247"/>
                    <a:pt x="120" y="1208"/>
                    <a:pt x="125" y="1208"/>
                  </a:cubicBezTo>
                  <a:cubicBezTo>
                    <a:pt x="129" y="1208"/>
                    <a:pt x="130" y="1255"/>
                    <a:pt x="138" y="1262"/>
                  </a:cubicBezTo>
                  <a:cubicBezTo>
                    <a:pt x="148" y="1273"/>
                    <a:pt x="176" y="1273"/>
                    <a:pt x="181" y="1262"/>
                  </a:cubicBezTo>
                  <a:cubicBezTo>
                    <a:pt x="185" y="1255"/>
                    <a:pt x="173" y="1216"/>
                    <a:pt x="167" y="1208"/>
                  </a:cubicBezTo>
                  <a:cubicBezTo>
                    <a:pt x="159" y="1198"/>
                    <a:pt x="146" y="1216"/>
                    <a:pt x="138" y="1208"/>
                  </a:cubicBezTo>
                  <a:cubicBezTo>
                    <a:pt x="132" y="1198"/>
                    <a:pt x="123" y="1161"/>
                    <a:pt x="125" y="1152"/>
                  </a:cubicBezTo>
                  <a:cubicBezTo>
                    <a:pt x="127" y="1143"/>
                    <a:pt x="143" y="1137"/>
                    <a:pt x="152" y="1152"/>
                  </a:cubicBezTo>
                  <a:cubicBezTo>
                    <a:pt x="162" y="1165"/>
                    <a:pt x="169" y="1222"/>
                    <a:pt x="181" y="1235"/>
                  </a:cubicBezTo>
                  <a:cubicBezTo>
                    <a:pt x="192" y="1249"/>
                    <a:pt x="216" y="1244"/>
                    <a:pt x="222" y="1235"/>
                  </a:cubicBezTo>
                  <a:cubicBezTo>
                    <a:pt x="230" y="1226"/>
                    <a:pt x="231" y="1194"/>
                    <a:pt x="222" y="1179"/>
                  </a:cubicBezTo>
                  <a:cubicBezTo>
                    <a:pt x="213" y="1165"/>
                    <a:pt x="178" y="1161"/>
                    <a:pt x="167" y="1152"/>
                  </a:cubicBezTo>
                  <a:cubicBezTo>
                    <a:pt x="155" y="1143"/>
                    <a:pt x="150" y="1123"/>
                    <a:pt x="152" y="1123"/>
                  </a:cubicBezTo>
                  <a:cubicBezTo>
                    <a:pt x="155" y="1123"/>
                    <a:pt x="176" y="1132"/>
                    <a:pt x="181" y="1152"/>
                  </a:cubicBezTo>
                  <a:cubicBezTo>
                    <a:pt x="185" y="1170"/>
                    <a:pt x="169" y="1222"/>
                    <a:pt x="181" y="1235"/>
                  </a:cubicBezTo>
                  <a:cubicBezTo>
                    <a:pt x="192" y="1249"/>
                    <a:pt x="238" y="1244"/>
                    <a:pt x="250" y="1235"/>
                  </a:cubicBezTo>
                  <a:cubicBezTo>
                    <a:pt x="261" y="1226"/>
                    <a:pt x="252" y="1207"/>
                    <a:pt x="250" y="1179"/>
                  </a:cubicBezTo>
                  <a:cubicBezTo>
                    <a:pt x="248" y="1152"/>
                    <a:pt x="245" y="1082"/>
                    <a:pt x="236" y="1068"/>
                  </a:cubicBezTo>
                  <a:cubicBezTo>
                    <a:pt x="226" y="1053"/>
                    <a:pt x="195" y="1082"/>
                    <a:pt x="195" y="1095"/>
                  </a:cubicBezTo>
                  <a:cubicBezTo>
                    <a:pt x="195" y="1110"/>
                    <a:pt x="220" y="1143"/>
                    <a:pt x="236" y="1152"/>
                  </a:cubicBezTo>
                  <a:cubicBezTo>
                    <a:pt x="252" y="1161"/>
                    <a:pt x="278" y="1152"/>
                    <a:pt x="292" y="1152"/>
                  </a:cubicBezTo>
                  <a:cubicBezTo>
                    <a:pt x="305" y="1152"/>
                    <a:pt x="315" y="1165"/>
                    <a:pt x="319" y="1152"/>
                  </a:cubicBezTo>
                  <a:cubicBezTo>
                    <a:pt x="324" y="1137"/>
                    <a:pt x="333" y="1077"/>
                    <a:pt x="319" y="1068"/>
                  </a:cubicBezTo>
                  <a:cubicBezTo>
                    <a:pt x="306" y="1058"/>
                    <a:pt x="252" y="1095"/>
                    <a:pt x="236" y="1095"/>
                  </a:cubicBezTo>
                  <a:cubicBezTo>
                    <a:pt x="220" y="1095"/>
                    <a:pt x="222" y="1082"/>
                    <a:pt x="222" y="1068"/>
                  </a:cubicBezTo>
                  <a:cubicBezTo>
                    <a:pt x="222" y="1053"/>
                    <a:pt x="226" y="1012"/>
                    <a:pt x="236" y="1012"/>
                  </a:cubicBezTo>
                  <a:cubicBezTo>
                    <a:pt x="245" y="1012"/>
                    <a:pt x="266" y="1049"/>
                    <a:pt x="278" y="1068"/>
                  </a:cubicBezTo>
                  <a:cubicBezTo>
                    <a:pt x="289" y="1086"/>
                    <a:pt x="294" y="1123"/>
                    <a:pt x="306" y="1123"/>
                  </a:cubicBezTo>
                  <a:cubicBezTo>
                    <a:pt x="318" y="1123"/>
                    <a:pt x="348" y="1077"/>
                    <a:pt x="348" y="1068"/>
                  </a:cubicBezTo>
                  <a:cubicBezTo>
                    <a:pt x="348" y="1058"/>
                    <a:pt x="318" y="1071"/>
                    <a:pt x="306" y="1068"/>
                  </a:cubicBezTo>
                  <a:cubicBezTo>
                    <a:pt x="294" y="1064"/>
                    <a:pt x="289" y="1040"/>
                    <a:pt x="278" y="1040"/>
                  </a:cubicBezTo>
                  <a:cubicBezTo>
                    <a:pt x="266" y="1040"/>
                    <a:pt x="234" y="1064"/>
                    <a:pt x="236" y="1068"/>
                  </a:cubicBezTo>
                  <a:cubicBezTo>
                    <a:pt x="238" y="1071"/>
                    <a:pt x="287" y="1082"/>
                    <a:pt x="292" y="1068"/>
                  </a:cubicBezTo>
                  <a:cubicBezTo>
                    <a:pt x="296" y="1053"/>
                    <a:pt x="266" y="1003"/>
                    <a:pt x="264" y="983"/>
                  </a:cubicBezTo>
                  <a:cubicBezTo>
                    <a:pt x="262" y="965"/>
                    <a:pt x="274" y="952"/>
                    <a:pt x="278" y="956"/>
                  </a:cubicBezTo>
                  <a:cubicBezTo>
                    <a:pt x="283" y="959"/>
                    <a:pt x="280" y="998"/>
                    <a:pt x="292" y="1012"/>
                  </a:cubicBezTo>
                  <a:cubicBezTo>
                    <a:pt x="304" y="1025"/>
                    <a:pt x="336" y="1040"/>
                    <a:pt x="348" y="1040"/>
                  </a:cubicBezTo>
                  <a:cubicBezTo>
                    <a:pt x="359" y="1040"/>
                    <a:pt x="366" y="1020"/>
                    <a:pt x="362" y="1012"/>
                  </a:cubicBezTo>
                  <a:cubicBezTo>
                    <a:pt x="357" y="1003"/>
                    <a:pt x="331" y="1003"/>
                    <a:pt x="319" y="983"/>
                  </a:cubicBezTo>
                  <a:cubicBezTo>
                    <a:pt x="308" y="965"/>
                    <a:pt x="296" y="900"/>
                    <a:pt x="292" y="900"/>
                  </a:cubicBezTo>
                  <a:cubicBezTo>
                    <a:pt x="287" y="900"/>
                    <a:pt x="294" y="956"/>
                    <a:pt x="292" y="983"/>
                  </a:cubicBezTo>
                  <a:cubicBezTo>
                    <a:pt x="289" y="1012"/>
                    <a:pt x="278" y="1058"/>
                    <a:pt x="278" y="1068"/>
                  </a:cubicBezTo>
                  <a:cubicBezTo>
                    <a:pt x="278" y="1077"/>
                    <a:pt x="285" y="1053"/>
                    <a:pt x="292" y="1040"/>
                  </a:cubicBezTo>
                  <a:cubicBezTo>
                    <a:pt x="299" y="1025"/>
                    <a:pt x="310" y="992"/>
                    <a:pt x="319" y="983"/>
                  </a:cubicBezTo>
                  <a:cubicBezTo>
                    <a:pt x="329" y="974"/>
                    <a:pt x="345" y="974"/>
                    <a:pt x="348" y="983"/>
                  </a:cubicBezTo>
                  <a:cubicBezTo>
                    <a:pt x="350" y="992"/>
                    <a:pt x="338" y="1022"/>
                    <a:pt x="333" y="1040"/>
                  </a:cubicBezTo>
                  <a:cubicBezTo>
                    <a:pt x="329" y="1058"/>
                    <a:pt x="318" y="1095"/>
                    <a:pt x="319" y="1095"/>
                  </a:cubicBezTo>
                  <a:cubicBezTo>
                    <a:pt x="322" y="1095"/>
                    <a:pt x="338" y="1073"/>
                    <a:pt x="348" y="1040"/>
                  </a:cubicBezTo>
                  <a:cubicBezTo>
                    <a:pt x="357" y="1007"/>
                    <a:pt x="375" y="924"/>
                    <a:pt x="375" y="900"/>
                  </a:cubicBezTo>
                  <a:cubicBezTo>
                    <a:pt x="375" y="876"/>
                    <a:pt x="359" y="900"/>
                    <a:pt x="348" y="900"/>
                  </a:cubicBezTo>
                  <a:cubicBezTo>
                    <a:pt x="336" y="900"/>
                    <a:pt x="315" y="909"/>
                    <a:pt x="306" y="900"/>
                  </a:cubicBezTo>
                  <a:cubicBezTo>
                    <a:pt x="296" y="891"/>
                    <a:pt x="289" y="853"/>
                    <a:pt x="292" y="843"/>
                  </a:cubicBezTo>
                  <a:cubicBezTo>
                    <a:pt x="294" y="834"/>
                    <a:pt x="315" y="830"/>
                    <a:pt x="319" y="843"/>
                  </a:cubicBezTo>
                  <a:cubicBezTo>
                    <a:pt x="324" y="858"/>
                    <a:pt x="315" y="904"/>
                    <a:pt x="319" y="928"/>
                  </a:cubicBezTo>
                  <a:cubicBezTo>
                    <a:pt x="324" y="952"/>
                    <a:pt x="338" y="979"/>
                    <a:pt x="348" y="983"/>
                  </a:cubicBezTo>
                  <a:cubicBezTo>
                    <a:pt x="357" y="989"/>
                    <a:pt x="375" y="970"/>
                    <a:pt x="375" y="956"/>
                  </a:cubicBezTo>
                  <a:cubicBezTo>
                    <a:pt x="375" y="941"/>
                    <a:pt x="364" y="909"/>
                    <a:pt x="348" y="900"/>
                  </a:cubicBezTo>
                  <a:cubicBezTo>
                    <a:pt x="331" y="891"/>
                    <a:pt x="285" y="913"/>
                    <a:pt x="278" y="900"/>
                  </a:cubicBezTo>
                  <a:cubicBezTo>
                    <a:pt x="270" y="886"/>
                    <a:pt x="296" y="825"/>
                    <a:pt x="306" y="816"/>
                  </a:cubicBezTo>
                  <a:cubicBezTo>
                    <a:pt x="315" y="807"/>
                    <a:pt x="329" y="830"/>
                    <a:pt x="333" y="843"/>
                  </a:cubicBezTo>
                  <a:cubicBezTo>
                    <a:pt x="338" y="858"/>
                    <a:pt x="324" y="886"/>
                    <a:pt x="333" y="900"/>
                  </a:cubicBezTo>
                  <a:cubicBezTo>
                    <a:pt x="343" y="913"/>
                    <a:pt x="377" y="932"/>
                    <a:pt x="389" y="928"/>
                  </a:cubicBezTo>
                  <a:cubicBezTo>
                    <a:pt x="401" y="922"/>
                    <a:pt x="410" y="867"/>
                    <a:pt x="403" y="871"/>
                  </a:cubicBezTo>
                  <a:cubicBezTo>
                    <a:pt x="397" y="876"/>
                    <a:pt x="362" y="932"/>
                    <a:pt x="348" y="956"/>
                  </a:cubicBezTo>
                  <a:cubicBezTo>
                    <a:pt x="333" y="979"/>
                    <a:pt x="324" y="1020"/>
                    <a:pt x="319" y="1012"/>
                  </a:cubicBezTo>
                  <a:cubicBezTo>
                    <a:pt x="315" y="1003"/>
                    <a:pt x="310" y="928"/>
                    <a:pt x="319" y="900"/>
                  </a:cubicBezTo>
                  <a:cubicBezTo>
                    <a:pt x="329" y="873"/>
                    <a:pt x="359" y="853"/>
                    <a:pt x="375" y="843"/>
                  </a:cubicBezTo>
                  <a:cubicBezTo>
                    <a:pt x="392" y="834"/>
                    <a:pt x="410" y="858"/>
                    <a:pt x="417" y="843"/>
                  </a:cubicBezTo>
                  <a:cubicBezTo>
                    <a:pt x="424" y="830"/>
                    <a:pt x="424" y="774"/>
                    <a:pt x="417" y="759"/>
                  </a:cubicBezTo>
                  <a:cubicBezTo>
                    <a:pt x="410" y="746"/>
                    <a:pt x="389" y="750"/>
                    <a:pt x="375" y="759"/>
                  </a:cubicBezTo>
                  <a:cubicBezTo>
                    <a:pt x="362" y="768"/>
                    <a:pt x="345" y="801"/>
                    <a:pt x="333" y="816"/>
                  </a:cubicBezTo>
                  <a:cubicBezTo>
                    <a:pt x="322" y="830"/>
                    <a:pt x="309" y="853"/>
                    <a:pt x="306" y="843"/>
                  </a:cubicBezTo>
                  <a:cubicBezTo>
                    <a:pt x="304" y="834"/>
                    <a:pt x="313" y="764"/>
                    <a:pt x="319" y="759"/>
                  </a:cubicBezTo>
                  <a:cubicBezTo>
                    <a:pt x="327" y="756"/>
                    <a:pt x="336" y="807"/>
                    <a:pt x="348" y="816"/>
                  </a:cubicBezTo>
                  <a:cubicBezTo>
                    <a:pt x="359" y="825"/>
                    <a:pt x="375" y="816"/>
                    <a:pt x="389" y="816"/>
                  </a:cubicBezTo>
                  <a:cubicBezTo>
                    <a:pt x="403" y="816"/>
                    <a:pt x="426" y="830"/>
                    <a:pt x="431" y="816"/>
                  </a:cubicBezTo>
                  <a:cubicBezTo>
                    <a:pt x="436" y="801"/>
                    <a:pt x="426" y="742"/>
                    <a:pt x="417" y="733"/>
                  </a:cubicBezTo>
                  <a:cubicBezTo>
                    <a:pt x="408" y="724"/>
                    <a:pt x="387" y="756"/>
                    <a:pt x="375" y="759"/>
                  </a:cubicBezTo>
                  <a:cubicBezTo>
                    <a:pt x="364" y="764"/>
                    <a:pt x="354" y="768"/>
                    <a:pt x="348" y="759"/>
                  </a:cubicBezTo>
                  <a:cubicBezTo>
                    <a:pt x="340" y="750"/>
                    <a:pt x="332" y="713"/>
                    <a:pt x="333" y="703"/>
                  </a:cubicBezTo>
                  <a:cubicBezTo>
                    <a:pt x="336" y="695"/>
                    <a:pt x="354" y="685"/>
                    <a:pt x="362" y="703"/>
                  </a:cubicBezTo>
                  <a:cubicBezTo>
                    <a:pt x="368" y="722"/>
                    <a:pt x="368" y="801"/>
                    <a:pt x="375" y="816"/>
                  </a:cubicBezTo>
                  <a:cubicBezTo>
                    <a:pt x="382" y="830"/>
                    <a:pt x="397" y="801"/>
                    <a:pt x="403" y="788"/>
                  </a:cubicBezTo>
                  <a:cubicBezTo>
                    <a:pt x="410" y="773"/>
                    <a:pt x="424" y="746"/>
                    <a:pt x="417" y="733"/>
                  </a:cubicBezTo>
                  <a:cubicBezTo>
                    <a:pt x="410" y="718"/>
                    <a:pt x="375" y="700"/>
                    <a:pt x="362" y="703"/>
                  </a:cubicBezTo>
                  <a:cubicBezTo>
                    <a:pt x="348" y="709"/>
                    <a:pt x="336" y="768"/>
                    <a:pt x="333" y="759"/>
                  </a:cubicBezTo>
                  <a:cubicBezTo>
                    <a:pt x="332" y="750"/>
                    <a:pt x="338" y="658"/>
                    <a:pt x="348" y="649"/>
                  </a:cubicBezTo>
                  <a:cubicBezTo>
                    <a:pt x="357" y="639"/>
                    <a:pt x="380" y="676"/>
                    <a:pt x="389" y="703"/>
                  </a:cubicBezTo>
                  <a:cubicBezTo>
                    <a:pt x="398" y="731"/>
                    <a:pt x="394" y="812"/>
                    <a:pt x="403" y="816"/>
                  </a:cubicBezTo>
                  <a:cubicBezTo>
                    <a:pt x="412" y="821"/>
                    <a:pt x="438" y="765"/>
                    <a:pt x="445" y="733"/>
                  </a:cubicBezTo>
                  <a:cubicBezTo>
                    <a:pt x="452" y="700"/>
                    <a:pt x="454" y="630"/>
                    <a:pt x="445" y="619"/>
                  </a:cubicBezTo>
                  <a:cubicBezTo>
                    <a:pt x="436" y="610"/>
                    <a:pt x="403" y="671"/>
                    <a:pt x="389" y="676"/>
                  </a:cubicBezTo>
                  <a:cubicBezTo>
                    <a:pt x="375" y="680"/>
                    <a:pt x="366" y="667"/>
                    <a:pt x="362" y="649"/>
                  </a:cubicBezTo>
                  <a:cubicBezTo>
                    <a:pt x="357" y="630"/>
                    <a:pt x="354" y="559"/>
                    <a:pt x="362" y="564"/>
                  </a:cubicBezTo>
                  <a:cubicBezTo>
                    <a:pt x="368" y="568"/>
                    <a:pt x="392" y="652"/>
                    <a:pt x="403" y="676"/>
                  </a:cubicBezTo>
                  <a:cubicBezTo>
                    <a:pt x="415" y="700"/>
                    <a:pt x="419" y="709"/>
                    <a:pt x="431" y="703"/>
                  </a:cubicBezTo>
                  <a:cubicBezTo>
                    <a:pt x="443" y="700"/>
                    <a:pt x="468" y="667"/>
                    <a:pt x="473" y="649"/>
                  </a:cubicBezTo>
                  <a:cubicBezTo>
                    <a:pt x="477" y="630"/>
                    <a:pt x="466" y="592"/>
                    <a:pt x="459" y="592"/>
                  </a:cubicBezTo>
                  <a:cubicBezTo>
                    <a:pt x="452" y="592"/>
                    <a:pt x="443" y="634"/>
                    <a:pt x="431" y="649"/>
                  </a:cubicBezTo>
                  <a:cubicBezTo>
                    <a:pt x="419" y="662"/>
                    <a:pt x="398" y="691"/>
                    <a:pt x="389" y="676"/>
                  </a:cubicBezTo>
                  <a:cubicBezTo>
                    <a:pt x="380" y="662"/>
                    <a:pt x="373" y="586"/>
                    <a:pt x="375" y="564"/>
                  </a:cubicBezTo>
                  <a:cubicBezTo>
                    <a:pt x="377" y="540"/>
                    <a:pt x="401" y="527"/>
                    <a:pt x="403" y="536"/>
                  </a:cubicBezTo>
                  <a:cubicBezTo>
                    <a:pt x="405" y="546"/>
                    <a:pt x="385" y="601"/>
                    <a:pt x="389" y="619"/>
                  </a:cubicBezTo>
                  <a:cubicBezTo>
                    <a:pt x="394" y="639"/>
                    <a:pt x="417" y="652"/>
                    <a:pt x="431" y="649"/>
                  </a:cubicBezTo>
                  <a:cubicBezTo>
                    <a:pt x="445" y="645"/>
                    <a:pt x="475" y="601"/>
                    <a:pt x="473" y="592"/>
                  </a:cubicBezTo>
                  <a:cubicBezTo>
                    <a:pt x="470" y="583"/>
                    <a:pt x="431" y="601"/>
                    <a:pt x="417" y="592"/>
                  </a:cubicBezTo>
                  <a:cubicBezTo>
                    <a:pt x="403" y="583"/>
                    <a:pt x="392" y="559"/>
                    <a:pt x="389" y="536"/>
                  </a:cubicBezTo>
                  <a:cubicBezTo>
                    <a:pt x="387" y="513"/>
                    <a:pt x="398" y="452"/>
                    <a:pt x="403" y="452"/>
                  </a:cubicBezTo>
                  <a:cubicBezTo>
                    <a:pt x="407" y="452"/>
                    <a:pt x="410" y="503"/>
                    <a:pt x="417" y="536"/>
                  </a:cubicBezTo>
                  <a:cubicBezTo>
                    <a:pt x="424" y="568"/>
                    <a:pt x="431" y="645"/>
                    <a:pt x="445" y="649"/>
                  </a:cubicBezTo>
                  <a:cubicBezTo>
                    <a:pt x="459" y="652"/>
                    <a:pt x="496" y="582"/>
                    <a:pt x="501" y="564"/>
                  </a:cubicBezTo>
                  <a:cubicBezTo>
                    <a:pt x="505" y="546"/>
                    <a:pt x="482" y="536"/>
                    <a:pt x="473" y="536"/>
                  </a:cubicBezTo>
                  <a:cubicBezTo>
                    <a:pt x="464" y="536"/>
                    <a:pt x="454" y="568"/>
                    <a:pt x="445" y="564"/>
                  </a:cubicBezTo>
                  <a:cubicBezTo>
                    <a:pt x="436" y="559"/>
                    <a:pt x="422" y="533"/>
                    <a:pt x="417" y="509"/>
                  </a:cubicBezTo>
                  <a:cubicBezTo>
                    <a:pt x="412" y="485"/>
                    <a:pt x="415" y="424"/>
                    <a:pt x="417" y="424"/>
                  </a:cubicBezTo>
                  <a:cubicBezTo>
                    <a:pt x="419" y="424"/>
                    <a:pt x="424" y="486"/>
                    <a:pt x="431" y="509"/>
                  </a:cubicBezTo>
                  <a:cubicBezTo>
                    <a:pt x="438" y="531"/>
                    <a:pt x="447" y="549"/>
                    <a:pt x="459" y="564"/>
                  </a:cubicBezTo>
                  <a:cubicBezTo>
                    <a:pt x="470" y="579"/>
                    <a:pt x="499" y="601"/>
                    <a:pt x="501" y="592"/>
                  </a:cubicBezTo>
                  <a:cubicBezTo>
                    <a:pt x="503" y="583"/>
                    <a:pt x="482" y="522"/>
                    <a:pt x="473" y="509"/>
                  </a:cubicBezTo>
                  <a:cubicBezTo>
                    <a:pt x="464" y="494"/>
                    <a:pt x="454" y="522"/>
                    <a:pt x="445" y="509"/>
                  </a:cubicBezTo>
                  <a:cubicBezTo>
                    <a:pt x="436" y="494"/>
                    <a:pt x="419" y="452"/>
                    <a:pt x="417" y="424"/>
                  </a:cubicBezTo>
                  <a:cubicBezTo>
                    <a:pt x="415" y="397"/>
                    <a:pt x="424" y="340"/>
                    <a:pt x="431" y="340"/>
                  </a:cubicBezTo>
                  <a:cubicBezTo>
                    <a:pt x="438" y="340"/>
                    <a:pt x="450" y="392"/>
                    <a:pt x="459" y="424"/>
                  </a:cubicBezTo>
                  <a:cubicBezTo>
                    <a:pt x="468" y="457"/>
                    <a:pt x="475" y="527"/>
                    <a:pt x="487" y="536"/>
                  </a:cubicBezTo>
                  <a:cubicBezTo>
                    <a:pt x="499" y="546"/>
                    <a:pt x="529" y="498"/>
                    <a:pt x="529" y="480"/>
                  </a:cubicBezTo>
                  <a:cubicBezTo>
                    <a:pt x="529" y="461"/>
                    <a:pt x="503" y="428"/>
                    <a:pt x="487" y="424"/>
                  </a:cubicBezTo>
                  <a:cubicBezTo>
                    <a:pt x="470" y="421"/>
                    <a:pt x="438" y="467"/>
                    <a:pt x="431" y="452"/>
                  </a:cubicBezTo>
                  <a:cubicBezTo>
                    <a:pt x="424" y="439"/>
                    <a:pt x="441" y="364"/>
                    <a:pt x="445" y="340"/>
                  </a:cubicBezTo>
                  <a:cubicBezTo>
                    <a:pt x="450" y="316"/>
                    <a:pt x="456" y="303"/>
                    <a:pt x="459" y="312"/>
                  </a:cubicBezTo>
                  <a:cubicBezTo>
                    <a:pt x="461" y="322"/>
                    <a:pt x="455" y="369"/>
                    <a:pt x="459" y="395"/>
                  </a:cubicBezTo>
                  <a:cubicBezTo>
                    <a:pt x="464" y="424"/>
                    <a:pt x="478" y="470"/>
                    <a:pt x="487" y="480"/>
                  </a:cubicBezTo>
                  <a:cubicBezTo>
                    <a:pt x="496" y="489"/>
                    <a:pt x="505" y="457"/>
                    <a:pt x="514" y="452"/>
                  </a:cubicBezTo>
                  <a:cubicBezTo>
                    <a:pt x="524" y="448"/>
                    <a:pt x="543" y="461"/>
                    <a:pt x="543" y="452"/>
                  </a:cubicBezTo>
                  <a:cubicBezTo>
                    <a:pt x="543" y="443"/>
                    <a:pt x="526" y="400"/>
                    <a:pt x="514" y="395"/>
                  </a:cubicBezTo>
                  <a:cubicBezTo>
                    <a:pt x="503" y="392"/>
                    <a:pt x="482" y="428"/>
                    <a:pt x="473" y="424"/>
                  </a:cubicBezTo>
                  <a:cubicBezTo>
                    <a:pt x="464" y="421"/>
                    <a:pt x="461" y="395"/>
                    <a:pt x="459" y="369"/>
                  </a:cubicBezTo>
                  <a:cubicBezTo>
                    <a:pt x="457" y="340"/>
                    <a:pt x="455" y="276"/>
                    <a:pt x="459" y="257"/>
                  </a:cubicBezTo>
                  <a:cubicBezTo>
                    <a:pt x="464" y="237"/>
                    <a:pt x="485" y="243"/>
                    <a:pt x="487" y="257"/>
                  </a:cubicBezTo>
                  <a:cubicBezTo>
                    <a:pt x="489" y="270"/>
                    <a:pt x="470" y="307"/>
                    <a:pt x="473" y="340"/>
                  </a:cubicBezTo>
                  <a:cubicBezTo>
                    <a:pt x="475" y="373"/>
                    <a:pt x="496" y="424"/>
                    <a:pt x="501" y="452"/>
                  </a:cubicBezTo>
                  <a:cubicBezTo>
                    <a:pt x="505" y="480"/>
                    <a:pt x="508" y="504"/>
                    <a:pt x="501" y="509"/>
                  </a:cubicBezTo>
                  <a:cubicBezTo>
                    <a:pt x="494" y="513"/>
                    <a:pt x="473" y="461"/>
                    <a:pt x="459" y="480"/>
                  </a:cubicBezTo>
                  <a:cubicBezTo>
                    <a:pt x="445" y="498"/>
                    <a:pt x="429" y="592"/>
                    <a:pt x="417" y="619"/>
                  </a:cubicBezTo>
                  <a:cubicBezTo>
                    <a:pt x="406" y="648"/>
                    <a:pt x="373" y="676"/>
                    <a:pt x="389" y="649"/>
                  </a:cubicBezTo>
                  <a:cubicBezTo>
                    <a:pt x="406" y="621"/>
                    <a:pt x="491" y="500"/>
                    <a:pt x="514" y="452"/>
                  </a:cubicBezTo>
                  <a:cubicBezTo>
                    <a:pt x="538" y="406"/>
                    <a:pt x="534" y="392"/>
                    <a:pt x="529" y="369"/>
                  </a:cubicBezTo>
                  <a:cubicBezTo>
                    <a:pt x="524" y="345"/>
                    <a:pt x="494" y="340"/>
                    <a:pt x="487" y="312"/>
                  </a:cubicBezTo>
                  <a:cubicBezTo>
                    <a:pt x="480" y="283"/>
                    <a:pt x="482" y="204"/>
                    <a:pt x="487" y="200"/>
                  </a:cubicBezTo>
                  <a:cubicBezTo>
                    <a:pt x="491" y="197"/>
                    <a:pt x="513" y="252"/>
                    <a:pt x="514" y="283"/>
                  </a:cubicBezTo>
                  <a:cubicBezTo>
                    <a:pt x="517" y="316"/>
                    <a:pt x="491" y="382"/>
                    <a:pt x="501" y="395"/>
                  </a:cubicBezTo>
                  <a:cubicBezTo>
                    <a:pt x="510" y="410"/>
                    <a:pt x="558" y="382"/>
                    <a:pt x="571" y="369"/>
                  </a:cubicBezTo>
                  <a:cubicBezTo>
                    <a:pt x="582" y="354"/>
                    <a:pt x="580" y="316"/>
                    <a:pt x="571" y="312"/>
                  </a:cubicBezTo>
                  <a:cubicBezTo>
                    <a:pt x="561" y="307"/>
                    <a:pt x="529" y="355"/>
                    <a:pt x="514" y="340"/>
                  </a:cubicBezTo>
                  <a:cubicBezTo>
                    <a:pt x="501" y="327"/>
                    <a:pt x="487" y="257"/>
                    <a:pt x="487" y="228"/>
                  </a:cubicBezTo>
                  <a:cubicBezTo>
                    <a:pt x="487" y="200"/>
                    <a:pt x="508" y="163"/>
                    <a:pt x="514" y="172"/>
                  </a:cubicBezTo>
                  <a:cubicBezTo>
                    <a:pt x="522" y="182"/>
                    <a:pt x="522" y="257"/>
                    <a:pt x="529" y="283"/>
                  </a:cubicBezTo>
                  <a:cubicBezTo>
                    <a:pt x="536" y="312"/>
                    <a:pt x="543" y="336"/>
                    <a:pt x="556" y="340"/>
                  </a:cubicBezTo>
                  <a:cubicBezTo>
                    <a:pt x="570" y="345"/>
                    <a:pt x="614" y="327"/>
                    <a:pt x="612" y="312"/>
                  </a:cubicBezTo>
                  <a:cubicBezTo>
                    <a:pt x="610" y="298"/>
                    <a:pt x="554" y="289"/>
                    <a:pt x="543" y="257"/>
                  </a:cubicBezTo>
                  <a:cubicBezTo>
                    <a:pt x="531" y="224"/>
                    <a:pt x="547" y="121"/>
                    <a:pt x="543" y="116"/>
                  </a:cubicBezTo>
                  <a:cubicBezTo>
                    <a:pt x="538" y="112"/>
                    <a:pt x="508" y="204"/>
                    <a:pt x="514" y="228"/>
                  </a:cubicBezTo>
                  <a:cubicBezTo>
                    <a:pt x="522" y="252"/>
                    <a:pt x="580" y="266"/>
                    <a:pt x="584" y="257"/>
                  </a:cubicBezTo>
                  <a:cubicBezTo>
                    <a:pt x="588" y="248"/>
                    <a:pt x="545" y="158"/>
                    <a:pt x="543" y="172"/>
                  </a:cubicBezTo>
                  <a:cubicBezTo>
                    <a:pt x="540" y="186"/>
                    <a:pt x="566" y="331"/>
                    <a:pt x="571" y="340"/>
                  </a:cubicBezTo>
                  <a:cubicBezTo>
                    <a:pt x="575" y="349"/>
                    <a:pt x="563" y="257"/>
                    <a:pt x="571" y="228"/>
                  </a:cubicBezTo>
                  <a:cubicBezTo>
                    <a:pt x="578" y="200"/>
                    <a:pt x="601" y="167"/>
                    <a:pt x="612" y="172"/>
                  </a:cubicBezTo>
                  <a:cubicBezTo>
                    <a:pt x="624" y="178"/>
                    <a:pt x="642" y="237"/>
                    <a:pt x="640" y="257"/>
                  </a:cubicBezTo>
                  <a:cubicBezTo>
                    <a:pt x="637" y="276"/>
                    <a:pt x="607" y="298"/>
                    <a:pt x="598" y="283"/>
                  </a:cubicBezTo>
                  <a:cubicBezTo>
                    <a:pt x="588" y="270"/>
                    <a:pt x="584" y="204"/>
                    <a:pt x="584" y="172"/>
                  </a:cubicBezTo>
                  <a:cubicBezTo>
                    <a:pt x="584" y="139"/>
                    <a:pt x="600" y="103"/>
                    <a:pt x="598" y="88"/>
                  </a:cubicBezTo>
                  <a:cubicBezTo>
                    <a:pt x="596" y="73"/>
                    <a:pt x="578" y="79"/>
                    <a:pt x="571" y="88"/>
                  </a:cubicBezTo>
                  <a:cubicBezTo>
                    <a:pt x="563" y="97"/>
                    <a:pt x="549" y="121"/>
                    <a:pt x="556" y="145"/>
                  </a:cubicBezTo>
                  <a:cubicBezTo>
                    <a:pt x="563" y="167"/>
                    <a:pt x="596" y="210"/>
                    <a:pt x="612" y="228"/>
                  </a:cubicBezTo>
                  <a:cubicBezTo>
                    <a:pt x="628" y="246"/>
                    <a:pt x="650" y="266"/>
                    <a:pt x="654" y="257"/>
                  </a:cubicBezTo>
                  <a:cubicBezTo>
                    <a:pt x="659" y="248"/>
                    <a:pt x="649" y="178"/>
                    <a:pt x="640" y="172"/>
                  </a:cubicBezTo>
                  <a:cubicBezTo>
                    <a:pt x="631" y="167"/>
                    <a:pt x="612" y="228"/>
                    <a:pt x="598" y="228"/>
                  </a:cubicBezTo>
                  <a:cubicBezTo>
                    <a:pt x="584" y="228"/>
                    <a:pt x="554" y="200"/>
                    <a:pt x="556" y="172"/>
                  </a:cubicBezTo>
                  <a:cubicBezTo>
                    <a:pt x="558" y="145"/>
                    <a:pt x="601" y="75"/>
                    <a:pt x="612" y="60"/>
                  </a:cubicBezTo>
                  <a:cubicBezTo>
                    <a:pt x="624" y="46"/>
                    <a:pt x="624" y="70"/>
                    <a:pt x="626" y="88"/>
                  </a:cubicBezTo>
                  <a:cubicBezTo>
                    <a:pt x="628" y="106"/>
                    <a:pt x="617" y="143"/>
                    <a:pt x="626" y="172"/>
                  </a:cubicBezTo>
                  <a:cubicBezTo>
                    <a:pt x="636" y="200"/>
                    <a:pt x="671" y="252"/>
                    <a:pt x="682" y="257"/>
                  </a:cubicBezTo>
                  <a:cubicBezTo>
                    <a:pt x="694" y="261"/>
                    <a:pt x="698" y="215"/>
                    <a:pt x="695" y="200"/>
                  </a:cubicBezTo>
                  <a:cubicBezTo>
                    <a:pt x="694" y="186"/>
                    <a:pt x="677" y="191"/>
                    <a:pt x="667" y="172"/>
                  </a:cubicBezTo>
                  <a:cubicBezTo>
                    <a:pt x="659" y="154"/>
                    <a:pt x="642" y="112"/>
                    <a:pt x="640" y="88"/>
                  </a:cubicBezTo>
                  <a:cubicBezTo>
                    <a:pt x="637" y="66"/>
                    <a:pt x="654" y="27"/>
                    <a:pt x="654" y="33"/>
                  </a:cubicBezTo>
                  <a:cubicBezTo>
                    <a:pt x="654" y="37"/>
                    <a:pt x="649" y="98"/>
                    <a:pt x="640" y="116"/>
                  </a:cubicBezTo>
                  <a:cubicBezTo>
                    <a:pt x="631" y="136"/>
                    <a:pt x="607" y="125"/>
                    <a:pt x="598" y="145"/>
                  </a:cubicBezTo>
                  <a:cubicBezTo>
                    <a:pt x="588" y="163"/>
                    <a:pt x="582" y="204"/>
                    <a:pt x="584" y="228"/>
                  </a:cubicBezTo>
                  <a:cubicBezTo>
                    <a:pt x="587" y="252"/>
                    <a:pt x="596" y="289"/>
                    <a:pt x="612" y="283"/>
                  </a:cubicBezTo>
                  <a:cubicBezTo>
                    <a:pt x="628" y="280"/>
                    <a:pt x="659" y="204"/>
                    <a:pt x="682" y="200"/>
                  </a:cubicBezTo>
                  <a:cubicBezTo>
                    <a:pt x="705" y="197"/>
                    <a:pt x="737" y="257"/>
                    <a:pt x="751" y="257"/>
                  </a:cubicBezTo>
                  <a:cubicBezTo>
                    <a:pt x="765" y="257"/>
                    <a:pt x="774" y="210"/>
                    <a:pt x="765" y="200"/>
                  </a:cubicBezTo>
                  <a:cubicBezTo>
                    <a:pt x="756" y="191"/>
                    <a:pt x="716" y="206"/>
                    <a:pt x="695" y="200"/>
                  </a:cubicBezTo>
                  <a:cubicBezTo>
                    <a:pt x="675" y="195"/>
                    <a:pt x="645" y="191"/>
                    <a:pt x="640" y="172"/>
                  </a:cubicBezTo>
                  <a:cubicBezTo>
                    <a:pt x="636" y="154"/>
                    <a:pt x="654" y="93"/>
                    <a:pt x="667" y="88"/>
                  </a:cubicBezTo>
                  <a:cubicBezTo>
                    <a:pt x="681" y="84"/>
                    <a:pt x="710" y="145"/>
                    <a:pt x="724" y="145"/>
                  </a:cubicBezTo>
                  <a:cubicBezTo>
                    <a:pt x="737" y="145"/>
                    <a:pt x="759" y="97"/>
                    <a:pt x="751" y="88"/>
                  </a:cubicBezTo>
                  <a:cubicBezTo>
                    <a:pt x="744" y="79"/>
                    <a:pt x="695" y="73"/>
                    <a:pt x="682" y="88"/>
                  </a:cubicBezTo>
                  <a:cubicBezTo>
                    <a:pt x="668" y="103"/>
                    <a:pt x="677" y="176"/>
                    <a:pt x="667" y="172"/>
                  </a:cubicBezTo>
                  <a:cubicBezTo>
                    <a:pt x="659" y="167"/>
                    <a:pt x="624" y="84"/>
                    <a:pt x="626" y="60"/>
                  </a:cubicBezTo>
                  <a:cubicBezTo>
                    <a:pt x="628" y="37"/>
                    <a:pt x="661" y="37"/>
                    <a:pt x="682" y="33"/>
                  </a:cubicBezTo>
                  <a:cubicBezTo>
                    <a:pt x="703" y="28"/>
                    <a:pt x="742" y="24"/>
                    <a:pt x="751" y="33"/>
                  </a:cubicBezTo>
                  <a:cubicBezTo>
                    <a:pt x="760" y="42"/>
                    <a:pt x="749" y="88"/>
                    <a:pt x="737" y="88"/>
                  </a:cubicBezTo>
                  <a:cubicBezTo>
                    <a:pt x="725" y="88"/>
                    <a:pt x="691" y="33"/>
                    <a:pt x="682" y="33"/>
                  </a:cubicBezTo>
                  <a:cubicBezTo>
                    <a:pt x="672" y="33"/>
                    <a:pt x="677" y="70"/>
                    <a:pt x="682" y="88"/>
                  </a:cubicBezTo>
                  <a:cubicBezTo>
                    <a:pt x="686" y="106"/>
                    <a:pt x="700" y="121"/>
                    <a:pt x="710" y="145"/>
                  </a:cubicBezTo>
                  <a:cubicBezTo>
                    <a:pt x="719" y="167"/>
                    <a:pt x="724" y="210"/>
                    <a:pt x="737" y="228"/>
                  </a:cubicBezTo>
                  <a:cubicBezTo>
                    <a:pt x="751" y="246"/>
                    <a:pt x="788" y="266"/>
                    <a:pt x="793" y="257"/>
                  </a:cubicBezTo>
                  <a:cubicBezTo>
                    <a:pt x="798" y="248"/>
                    <a:pt x="782" y="182"/>
                    <a:pt x="765" y="172"/>
                  </a:cubicBezTo>
                  <a:cubicBezTo>
                    <a:pt x="749" y="163"/>
                    <a:pt x="703" y="210"/>
                    <a:pt x="695" y="200"/>
                  </a:cubicBezTo>
                  <a:cubicBezTo>
                    <a:pt x="689" y="191"/>
                    <a:pt x="710" y="125"/>
                    <a:pt x="724" y="116"/>
                  </a:cubicBezTo>
                  <a:cubicBezTo>
                    <a:pt x="737" y="107"/>
                    <a:pt x="770" y="158"/>
                    <a:pt x="779" y="145"/>
                  </a:cubicBezTo>
                  <a:cubicBezTo>
                    <a:pt x="788" y="130"/>
                    <a:pt x="788" y="51"/>
                    <a:pt x="779" y="33"/>
                  </a:cubicBezTo>
                  <a:cubicBezTo>
                    <a:pt x="770" y="13"/>
                    <a:pt x="729" y="19"/>
                    <a:pt x="724" y="33"/>
                  </a:cubicBezTo>
                  <a:cubicBezTo>
                    <a:pt x="720" y="46"/>
                    <a:pt x="735" y="84"/>
                    <a:pt x="751" y="116"/>
                  </a:cubicBezTo>
                  <a:cubicBezTo>
                    <a:pt x="768" y="149"/>
                    <a:pt x="809" y="200"/>
                    <a:pt x="821" y="228"/>
                  </a:cubicBezTo>
                  <a:cubicBezTo>
                    <a:pt x="832" y="257"/>
                    <a:pt x="818" y="289"/>
                    <a:pt x="821" y="283"/>
                  </a:cubicBezTo>
                  <a:cubicBezTo>
                    <a:pt x="823" y="280"/>
                    <a:pt x="842" y="215"/>
                    <a:pt x="835" y="200"/>
                  </a:cubicBezTo>
                  <a:cubicBezTo>
                    <a:pt x="828" y="186"/>
                    <a:pt x="795" y="200"/>
                    <a:pt x="779" y="200"/>
                  </a:cubicBezTo>
                  <a:cubicBezTo>
                    <a:pt x="763" y="200"/>
                    <a:pt x="739" y="215"/>
                    <a:pt x="737" y="200"/>
                  </a:cubicBezTo>
                  <a:cubicBezTo>
                    <a:pt x="735" y="186"/>
                    <a:pt x="751" y="136"/>
                    <a:pt x="765" y="116"/>
                  </a:cubicBezTo>
                  <a:cubicBezTo>
                    <a:pt x="779" y="98"/>
                    <a:pt x="809" y="97"/>
                    <a:pt x="821" y="88"/>
                  </a:cubicBezTo>
                  <a:cubicBezTo>
                    <a:pt x="832" y="79"/>
                    <a:pt x="837" y="70"/>
                    <a:pt x="835" y="60"/>
                  </a:cubicBezTo>
                  <a:cubicBezTo>
                    <a:pt x="833" y="51"/>
                    <a:pt x="814" y="28"/>
                    <a:pt x="808" y="33"/>
                  </a:cubicBezTo>
                  <a:cubicBezTo>
                    <a:pt x="800" y="37"/>
                    <a:pt x="798" y="66"/>
                    <a:pt x="793" y="88"/>
                  </a:cubicBezTo>
                  <a:cubicBezTo>
                    <a:pt x="788" y="112"/>
                    <a:pt x="774" y="163"/>
                    <a:pt x="779" y="172"/>
                  </a:cubicBezTo>
                  <a:cubicBezTo>
                    <a:pt x="783" y="182"/>
                    <a:pt x="819" y="158"/>
                    <a:pt x="821" y="145"/>
                  </a:cubicBezTo>
                  <a:cubicBezTo>
                    <a:pt x="823" y="130"/>
                    <a:pt x="795" y="112"/>
                    <a:pt x="793" y="88"/>
                  </a:cubicBezTo>
                  <a:cubicBezTo>
                    <a:pt x="791" y="66"/>
                    <a:pt x="803" y="9"/>
                    <a:pt x="808" y="4"/>
                  </a:cubicBezTo>
                  <a:cubicBezTo>
                    <a:pt x="812" y="0"/>
                    <a:pt x="814" y="42"/>
                    <a:pt x="821" y="60"/>
                  </a:cubicBezTo>
                  <a:cubicBezTo>
                    <a:pt x="828" y="79"/>
                    <a:pt x="844" y="93"/>
                    <a:pt x="849" y="116"/>
                  </a:cubicBezTo>
                  <a:cubicBezTo>
                    <a:pt x="853" y="140"/>
                    <a:pt x="847" y="167"/>
                    <a:pt x="849" y="200"/>
                  </a:cubicBezTo>
                  <a:cubicBezTo>
                    <a:pt x="852" y="233"/>
                    <a:pt x="869" y="257"/>
                    <a:pt x="866" y="310"/>
                  </a:cubicBezTo>
                  <a:cubicBezTo>
                    <a:pt x="862" y="364"/>
                    <a:pt x="842" y="470"/>
                    <a:pt x="831" y="521"/>
                  </a:cubicBezTo>
                  <a:cubicBezTo>
                    <a:pt x="819" y="571"/>
                    <a:pt x="808" y="586"/>
                    <a:pt x="796" y="616"/>
                  </a:cubicBezTo>
                  <a:cubicBezTo>
                    <a:pt x="783" y="646"/>
                    <a:pt x="773" y="671"/>
                    <a:pt x="756" y="701"/>
                  </a:cubicBezTo>
                  <a:cubicBezTo>
                    <a:pt x="739" y="731"/>
                    <a:pt x="718" y="770"/>
                    <a:pt x="698" y="792"/>
                  </a:cubicBezTo>
                  <a:cubicBezTo>
                    <a:pt x="678" y="815"/>
                    <a:pt x="660" y="822"/>
                    <a:pt x="637" y="835"/>
                  </a:cubicBezTo>
                  <a:cubicBezTo>
                    <a:pt x="613" y="849"/>
                    <a:pt x="581" y="864"/>
                    <a:pt x="560" y="873"/>
                  </a:cubicBezTo>
                  <a:cubicBezTo>
                    <a:pt x="539" y="882"/>
                    <a:pt x="528" y="888"/>
                    <a:pt x="510" y="888"/>
                  </a:cubicBezTo>
                  <a:cubicBezTo>
                    <a:pt x="491" y="888"/>
                    <a:pt x="468" y="873"/>
                    <a:pt x="451" y="868"/>
                  </a:cubicBezTo>
                  <a:cubicBezTo>
                    <a:pt x="433" y="864"/>
                    <a:pt x="413" y="862"/>
                    <a:pt x="406" y="864"/>
                  </a:cubicBezTo>
                  <a:cubicBezTo>
                    <a:pt x="398" y="865"/>
                    <a:pt x="425" y="879"/>
                    <a:pt x="403" y="879"/>
                  </a:cubicBezTo>
                  <a:cubicBezTo>
                    <a:pt x="382" y="879"/>
                    <a:pt x="311" y="870"/>
                    <a:pt x="278" y="868"/>
                  </a:cubicBezTo>
                  <a:cubicBezTo>
                    <a:pt x="245" y="867"/>
                    <a:pt x="228" y="865"/>
                    <a:pt x="204" y="868"/>
                  </a:cubicBezTo>
                  <a:cubicBezTo>
                    <a:pt x="180" y="871"/>
                    <a:pt x="155" y="879"/>
                    <a:pt x="132" y="888"/>
                  </a:cubicBezTo>
                  <a:cubicBezTo>
                    <a:pt x="108" y="897"/>
                    <a:pt x="87" y="901"/>
                    <a:pt x="65" y="921"/>
                  </a:cubicBezTo>
                  <a:cubicBezTo>
                    <a:pt x="43" y="941"/>
                    <a:pt x="14" y="988"/>
                    <a:pt x="0" y="1006"/>
                  </a:cubicBezTo>
                </a:path>
              </a:pathLst>
            </a:custGeom>
            <a:noFill/>
            <a:ln w="28575" cmpd="sng">
              <a:solidFill>
                <a:srgbClr val="66FF33"/>
              </a:solidFill>
              <a:round/>
              <a:headEnd type="none" w="med" len="med"/>
              <a:tailEnd type="triangle" w="med" len="med"/>
            </a:ln>
            <a:effectLst/>
          </p:spPr>
          <p:txBody>
            <a:bodyPr/>
            <a:lstStyle/>
            <a:p>
              <a:pPr>
                <a:defRPr/>
              </a:pPr>
              <a:endParaRPr lang="de-DE" kern="0">
                <a:solidFill>
                  <a:sysClr val="windowText" lastClr="000000"/>
                </a:solidFill>
              </a:endParaRPr>
            </a:p>
          </p:txBody>
        </p:sp>
        <p:sp>
          <p:nvSpPr>
            <p:cNvPr id="13" name="Freeform 10"/>
            <p:cNvSpPr>
              <a:spLocks/>
            </p:cNvSpPr>
            <p:nvPr/>
          </p:nvSpPr>
          <p:spPr bwMode="auto">
            <a:xfrm>
              <a:off x="3052763" y="4156076"/>
              <a:ext cx="746125" cy="461962"/>
            </a:xfrm>
            <a:custGeom>
              <a:avLst/>
              <a:gdLst/>
              <a:ahLst/>
              <a:cxnLst>
                <a:cxn ang="0">
                  <a:pos x="109" y="0"/>
                </a:cxn>
                <a:cxn ang="0">
                  <a:pos x="64" y="51"/>
                </a:cxn>
                <a:cxn ang="0">
                  <a:pos x="32" y="188"/>
                </a:cxn>
                <a:cxn ang="0">
                  <a:pos x="259" y="272"/>
                </a:cxn>
                <a:cxn ang="0">
                  <a:pos x="566" y="169"/>
                </a:cxn>
              </a:cxnLst>
              <a:rect l="0" t="0" r="r" b="b"/>
              <a:pathLst>
                <a:path w="566" h="275">
                  <a:moveTo>
                    <a:pt x="109" y="0"/>
                  </a:moveTo>
                  <a:cubicBezTo>
                    <a:pt x="102" y="8"/>
                    <a:pt x="77" y="20"/>
                    <a:pt x="64" y="51"/>
                  </a:cubicBezTo>
                  <a:cubicBezTo>
                    <a:pt x="51" y="82"/>
                    <a:pt x="0" y="151"/>
                    <a:pt x="32" y="188"/>
                  </a:cubicBezTo>
                  <a:cubicBezTo>
                    <a:pt x="64" y="225"/>
                    <a:pt x="170" y="275"/>
                    <a:pt x="259" y="272"/>
                  </a:cubicBezTo>
                  <a:cubicBezTo>
                    <a:pt x="348" y="269"/>
                    <a:pt x="502" y="190"/>
                    <a:pt x="566" y="169"/>
                  </a:cubicBezTo>
                </a:path>
              </a:pathLst>
            </a:custGeom>
            <a:noFill/>
            <a:ln w="28575" cmpd="sng">
              <a:solidFill>
                <a:srgbClr val="66FF33"/>
              </a:solidFill>
              <a:round/>
              <a:headEnd type="none" w="med" len="med"/>
              <a:tailEnd type="triangle" w="med" len="med"/>
            </a:ln>
            <a:effectLst/>
          </p:spPr>
          <p:txBody>
            <a:bodyPr/>
            <a:lstStyle/>
            <a:p>
              <a:pPr>
                <a:defRPr/>
              </a:pPr>
              <a:endParaRPr lang="de-DE" kern="0">
                <a:solidFill>
                  <a:sysClr val="windowText" lastClr="000000"/>
                </a:solidFill>
              </a:endParaRPr>
            </a:p>
          </p:txBody>
        </p:sp>
      </p:grpSp>
      <p:grpSp>
        <p:nvGrpSpPr>
          <p:cNvPr id="21" name="Group 21"/>
          <p:cNvGrpSpPr>
            <a:grpSpLocks/>
          </p:cNvGrpSpPr>
          <p:nvPr/>
        </p:nvGrpSpPr>
        <p:grpSpPr bwMode="auto">
          <a:xfrm>
            <a:off x="5076825" y="1668464"/>
            <a:ext cx="1549400" cy="1933575"/>
            <a:chOff x="3552825" y="2492375"/>
            <a:chExt cx="1549400" cy="1933575"/>
          </a:xfrm>
        </p:grpSpPr>
        <p:sp>
          <p:nvSpPr>
            <p:cNvPr id="10" name="Freeform 7"/>
            <p:cNvSpPr>
              <a:spLocks/>
            </p:cNvSpPr>
            <p:nvPr/>
          </p:nvSpPr>
          <p:spPr bwMode="auto">
            <a:xfrm>
              <a:off x="3751263" y="2492375"/>
              <a:ext cx="1350962" cy="1916112"/>
            </a:xfrm>
            <a:custGeom>
              <a:avLst/>
              <a:gdLst/>
              <a:ahLst/>
              <a:cxnLst>
                <a:cxn ang="0">
                  <a:pos x="145" y="1067"/>
                </a:cxn>
                <a:cxn ang="0">
                  <a:pos x="129" y="973"/>
                </a:cxn>
                <a:cxn ang="0">
                  <a:pos x="246" y="996"/>
                </a:cxn>
                <a:cxn ang="0">
                  <a:pos x="196" y="1044"/>
                </a:cxn>
                <a:cxn ang="0">
                  <a:pos x="213" y="926"/>
                </a:cxn>
                <a:cxn ang="0">
                  <a:pos x="363" y="903"/>
                </a:cxn>
                <a:cxn ang="0">
                  <a:pos x="313" y="903"/>
                </a:cxn>
                <a:cxn ang="0">
                  <a:pos x="313" y="879"/>
                </a:cxn>
                <a:cxn ang="0">
                  <a:pos x="313" y="808"/>
                </a:cxn>
                <a:cxn ang="0">
                  <a:pos x="363" y="831"/>
                </a:cxn>
                <a:cxn ang="0">
                  <a:pos x="330" y="879"/>
                </a:cxn>
                <a:cxn ang="0">
                  <a:pos x="363" y="926"/>
                </a:cxn>
                <a:cxn ang="0">
                  <a:pos x="347" y="760"/>
                </a:cxn>
                <a:cxn ang="0">
                  <a:pos x="397" y="831"/>
                </a:cxn>
                <a:cxn ang="0">
                  <a:pos x="347" y="690"/>
                </a:cxn>
                <a:cxn ang="0">
                  <a:pos x="464" y="736"/>
                </a:cxn>
                <a:cxn ang="0">
                  <a:pos x="430" y="712"/>
                </a:cxn>
                <a:cxn ang="0">
                  <a:pos x="380" y="690"/>
                </a:cxn>
                <a:cxn ang="0">
                  <a:pos x="447" y="690"/>
                </a:cxn>
                <a:cxn ang="0">
                  <a:pos x="397" y="642"/>
                </a:cxn>
                <a:cxn ang="0">
                  <a:pos x="464" y="666"/>
                </a:cxn>
                <a:cxn ang="0">
                  <a:pos x="397" y="549"/>
                </a:cxn>
                <a:cxn ang="0">
                  <a:pos x="514" y="523"/>
                </a:cxn>
                <a:cxn ang="0">
                  <a:pos x="464" y="571"/>
                </a:cxn>
                <a:cxn ang="0">
                  <a:pos x="498" y="549"/>
                </a:cxn>
                <a:cxn ang="0">
                  <a:pos x="447" y="523"/>
                </a:cxn>
                <a:cxn ang="0">
                  <a:pos x="447" y="453"/>
                </a:cxn>
                <a:cxn ang="0">
                  <a:pos x="582" y="477"/>
                </a:cxn>
                <a:cxn ang="0">
                  <a:pos x="481" y="358"/>
                </a:cxn>
                <a:cxn ang="0">
                  <a:pos x="548" y="430"/>
                </a:cxn>
                <a:cxn ang="0">
                  <a:pos x="531" y="358"/>
                </a:cxn>
                <a:cxn ang="0">
                  <a:pos x="498" y="382"/>
                </a:cxn>
                <a:cxn ang="0">
                  <a:pos x="565" y="406"/>
                </a:cxn>
                <a:cxn ang="0">
                  <a:pos x="548" y="358"/>
                </a:cxn>
                <a:cxn ang="0">
                  <a:pos x="548" y="287"/>
                </a:cxn>
                <a:cxn ang="0">
                  <a:pos x="481" y="523"/>
                </a:cxn>
                <a:cxn ang="0">
                  <a:pos x="565" y="264"/>
                </a:cxn>
                <a:cxn ang="0">
                  <a:pos x="666" y="311"/>
                </a:cxn>
                <a:cxn ang="0">
                  <a:pos x="598" y="145"/>
                </a:cxn>
                <a:cxn ang="0">
                  <a:pos x="632" y="217"/>
                </a:cxn>
                <a:cxn ang="0">
                  <a:pos x="632" y="145"/>
                </a:cxn>
                <a:cxn ang="0">
                  <a:pos x="749" y="217"/>
                </a:cxn>
                <a:cxn ang="0">
                  <a:pos x="666" y="74"/>
                </a:cxn>
                <a:cxn ang="0">
                  <a:pos x="749" y="145"/>
                </a:cxn>
                <a:cxn ang="0">
                  <a:pos x="732" y="74"/>
                </a:cxn>
                <a:cxn ang="0">
                  <a:pos x="782" y="145"/>
                </a:cxn>
                <a:cxn ang="0">
                  <a:pos x="699" y="122"/>
                </a:cxn>
                <a:cxn ang="0">
                  <a:pos x="883" y="217"/>
                </a:cxn>
                <a:cxn ang="0">
                  <a:pos x="782" y="74"/>
                </a:cxn>
                <a:cxn ang="0">
                  <a:pos x="782" y="145"/>
                </a:cxn>
                <a:cxn ang="0">
                  <a:pos x="866" y="74"/>
                </a:cxn>
                <a:cxn ang="0">
                  <a:pos x="866" y="193"/>
                </a:cxn>
                <a:cxn ang="0">
                  <a:pos x="850" y="98"/>
                </a:cxn>
                <a:cxn ang="0">
                  <a:pos x="883" y="98"/>
                </a:cxn>
                <a:cxn ang="0">
                  <a:pos x="917" y="169"/>
                </a:cxn>
                <a:cxn ang="0">
                  <a:pos x="984" y="50"/>
                </a:cxn>
                <a:cxn ang="0">
                  <a:pos x="967" y="122"/>
                </a:cxn>
                <a:cxn ang="0">
                  <a:pos x="1001" y="98"/>
                </a:cxn>
                <a:cxn ang="0">
                  <a:pos x="937" y="521"/>
                </a:cxn>
                <a:cxn ang="0">
                  <a:pos x="653" y="738"/>
                </a:cxn>
                <a:cxn ang="0">
                  <a:pos x="464" y="743"/>
                </a:cxn>
                <a:cxn ang="0">
                  <a:pos x="57" y="778"/>
                </a:cxn>
              </a:cxnLst>
              <a:rect l="0" t="0" r="r" b="b"/>
              <a:pathLst>
                <a:path w="1025" h="1139">
                  <a:moveTo>
                    <a:pt x="43" y="1139"/>
                  </a:moveTo>
                  <a:cubicBezTo>
                    <a:pt x="54" y="1128"/>
                    <a:pt x="98" y="1087"/>
                    <a:pt x="112" y="1067"/>
                  </a:cubicBezTo>
                  <a:cubicBezTo>
                    <a:pt x="126" y="1047"/>
                    <a:pt x="123" y="1021"/>
                    <a:pt x="129" y="1021"/>
                  </a:cubicBezTo>
                  <a:cubicBezTo>
                    <a:pt x="134" y="1021"/>
                    <a:pt x="135" y="1060"/>
                    <a:pt x="145" y="1067"/>
                  </a:cubicBezTo>
                  <a:cubicBezTo>
                    <a:pt x="156" y="1076"/>
                    <a:pt x="190" y="1076"/>
                    <a:pt x="196" y="1067"/>
                  </a:cubicBezTo>
                  <a:cubicBezTo>
                    <a:pt x="201" y="1060"/>
                    <a:pt x="187" y="1028"/>
                    <a:pt x="179" y="1021"/>
                  </a:cubicBezTo>
                  <a:cubicBezTo>
                    <a:pt x="170" y="1013"/>
                    <a:pt x="154" y="1028"/>
                    <a:pt x="145" y="1021"/>
                  </a:cubicBezTo>
                  <a:cubicBezTo>
                    <a:pt x="137" y="1013"/>
                    <a:pt x="126" y="981"/>
                    <a:pt x="129" y="973"/>
                  </a:cubicBezTo>
                  <a:cubicBezTo>
                    <a:pt x="131" y="966"/>
                    <a:pt x="151" y="961"/>
                    <a:pt x="162" y="973"/>
                  </a:cubicBezTo>
                  <a:cubicBezTo>
                    <a:pt x="173" y="985"/>
                    <a:pt x="182" y="1033"/>
                    <a:pt x="196" y="1044"/>
                  </a:cubicBezTo>
                  <a:cubicBezTo>
                    <a:pt x="210" y="1055"/>
                    <a:pt x="238" y="1052"/>
                    <a:pt x="246" y="1044"/>
                  </a:cubicBezTo>
                  <a:cubicBezTo>
                    <a:pt x="255" y="1036"/>
                    <a:pt x="257" y="1009"/>
                    <a:pt x="246" y="996"/>
                  </a:cubicBezTo>
                  <a:cubicBezTo>
                    <a:pt x="235" y="985"/>
                    <a:pt x="193" y="981"/>
                    <a:pt x="179" y="973"/>
                  </a:cubicBezTo>
                  <a:cubicBezTo>
                    <a:pt x="165" y="966"/>
                    <a:pt x="159" y="949"/>
                    <a:pt x="162" y="949"/>
                  </a:cubicBezTo>
                  <a:cubicBezTo>
                    <a:pt x="165" y="949"/>
                    <a:pt x="190" y="957"/>
                    <a:pt x="196" y="973"/>
                  </a:cubicBezTo>
                  <a:cubicBezTo>
                    <a:pt x="201" y="989"/>
                    <a:pt x="182" y="1033"/>
                    <a:pt x="196" y="1044"/>
                  </a:cubicBezTo>
                  <a:cubicBezTo>
                    <a:pt x="209" y="1055"/>
                    <a:pt x="265" y="1052"/>
                    <a:pt x="279" y="1044"/>
                  </a:cubicBezTo>
                  <a:cubicBezTo>
                    <a:pt x="293" y="1036"/>
                    <a:pt x="282" y="1020"/>
                    <a:pt x="279" y="996"/>
                  </a:cubicBezTo>
                  <a:cubicBezTo>
                    <a:pt x="277" y="973"/>
                    <a:pt x="274" y="914"/>
                    <a:pt x="263" y="903"/>
                  </a:cubicBezTo>
                  <a:cubicBezTo>
                    <a:pt x="251" y="890"/>
                    <a:pt x="213" y="914"/>
                    <a:pt x="213" y="926"/>
                  </a:cubicBezTo>
                  <a:cubicBezTo>
                    <a:pt x="213" y="938"/>
                    <a:pt x="243" y="966"/>
                    <a:pt x="263" y="973"/>
                  </a:cubicBezTo>
                  <a:cubicBezTo>
                    <a:pt x="282" y="981"/>
                    <a:pt x="313" y="973"/>
                    <a:pt x="330" y="973"/>
                  </a:cubicBezTo>
                  <a:cubicBezTo>
                    <a:pt x="346" y="973"/>
                    <a:pt x="358" y="985"/>
                    <a:pt x="363" y="973"/>
                  </a:cubicBezTo>
                  <a:cubicBezTo>
                    <a:pt x="369" y="961"/>
                    <a:pt x="380" y="910"/>
                    <a:pt x="363" y="903"/>
                  </a:cubicBezTo>
                  <a:cubicBezTo>
                    <a:pt x="347" y="894"/>
                    <a:pt x="282" y="926"/>
                    <a:pt x="263" y="926"/>
                  </a:cubicBezTo>
                  <a:cubicBezTo>
                    <a:pt x="243" y="926"/>
                    <a:pt x="246" y="914"/>
                    <a:pt x="246" y="903"/>
                  </a:cubicBezTo>
                  <a:cubicBezTo>
                    <a:pt x="246" y="890"/>
                    <a:pt x="251" y="855"/>
                    <a:pt x="263" y="855"/>
                  </a:cubicBezTo>
                  <a:cubicBezTo>
                    <a:pt x="274" y="855"/>
                    <a:pt x="299" y="886"/>
                    <a:pt x="313" y="903"/>
                  </a:cubicBezTo>
                  <a:cubicBezTo>
                    <a:pt x="327" y="918"/>
                    <a:pt x="333" y="949"/>
                    <a:pt x="347" y="949"/>
                  </a:cubicBezTo>
                  <a:cubicBezTo>
                    <a:pt x="361" y="949"/>
                    <a:pt x="397" y="910"/>
                    <a:pt x="397" y="903"/>
                  </a:cubicBezTo>
                  <a:cubicBezTo>
                    <a:pt x="397" y="894"/>
                    <a:pt x="361" y="905"/>
                    <a:pt x="347" y="903"/>
                  </a:cubicBezTo>
                  <a:cubicBezTo>
                    <a:pt x="333" y="899"/>
                    <a:pt x="327" y="879"/>
                    <a:pt x="313" y="879"/>
                  </a:cubicBezTo>
                  <a:cubicBezTo>
                    <a:pt x="299" y="879"/>
                    <a:pt x="260" y="899"/>
                    <a:pt x="263" y="903"/>
                  </a:cubicBezTo>
                  <a:cubicBezTo>
                    <a:pt x="265" y="905"/>
                    <a:pt x="324" y="914"/>
                    <a:pt x="330" y="903"/>
                  </a:cubicBezTo>
                  <a:cubicBezTo>
                    <a:pt x="335" y="890"/>
                    <a:pt x="299" y="847"/>
                    <a:pt x="296" y="831"/>
                  </a:cubicBezTo>
                  <a:cubicBezTo>
                    <a:pt x="294" y="816"/>
                    <a:pt x="308" y="804"/>
                    <a:pt x="313" y="808"/>
                  </a:cubicBezTo>
                  <a:cubicBezTo>
                    <a:pt x="319" y="811"/>
                    <a:pt x="315" y="844"/>
                    <a:pt x="330" y="855"/>
                  </a:cubicBezTo>
                  <a:cubicBezTo>
                    <a:pt x="344" y="866"/>
                    <a:pt x="383" y="879"/>
                    <a:pt x="397" y="879"/>
                  </a:cubicBezTo>
                  <a:cubicBezTo>
                    <a:pt x="411" y="879"/>
                    <a:pt x="419" y="862"/>
                    <a:pt x="414" y="855"/>
                  </a:cubicBezTo>
                  <a:cubicBezTo>
                    <a:pt x="408" y="847"/>
                    <a:pt x="377" y="847"/>
                    <a:pt x="363" y="831"/>
                  </a:cubicBezTo>
                  <a:cubicBezTo>
                    <a:pt x="349" y="816"/>
                    <a:pt x="335" y="760"/>
                    <a:pt x="330" y="760"/>
                  </a:cubicBezTo>
                  <a:cubicBezTo>
                    <a:pt x="324" y="760"/>
                    <a:pt x="332" y="808"/>
                    <a:pt x="330" y="831"/>
                  </a:cubicBezTo>
                  <a:cubicBezTo>
                    <a:pt x="327" y="855"/>
                    <a:pt x="313" y="894"/>
                    <a:pt x="313" y="903"/>
                  </a:cubicBezTo>
                  <a:cubicBezTo>
                    <a:pt x="313" y="910"/>
                    <a:pt x="321" y="890"/>
                    <a:pt x="330" y="879"/>
                  </a:cubicBezTo>
                  <a:cubicBezTo>
                    <a:pt x="338" y="866"/>
                    <a:pt x="352" y="839"/>
                    <a:pt x="363" y="831"/>
                  </a:cubicBezTo>
                  <a:cubicBezTo>
                    <a:pt x="374" y="823"/>
                    <a:pt x="394" y="823"/>
                    <a:pt x="397" y="831"/>
                  </a:cubicBezTo>
                  <a:cubicBezTo>
                    <a:pt x="400" y="839"/>
                    <a:pt x="386" y="864"/>
                    <a:pt x="380" y="879"/>
                  </a:cubicBezTo>
                  <a:cubicBezTo>
                    <a:pt x="375" y="894"/>
                    <a:pt x="361" y="926"/>
                    <a:pt x="363" y="926"/>
                  </a:cubicBezTo>
                  <a:cubicBezTo>
                    <a:pt x="366" y="926"/>
                    <a:pt x="386" y="907"/>
                    <a:pt x="397" y="879"/>
                  </a:cubicBezTo>
                  <a:cubicBezTo>
                    <a:pt x="408" y="851"/>
                    <a:pt x="430" y="781"/>
                    <a:pt x="430" y="760"/>
                  </a:cubicBezTo>
                  <a:cubicBezTo>
                    <a:pt x="430" y="740"/>
                    <a:pt x="411" y="760"/>
                    <a:pt x="397" y="760"/>
                  </a:cubicBezTo>
                  <a:cubicBezTo>
                    <a:pt x="383" y="760"/>
                    <a:pt x="358" y="768"/>
                    <a:pt x="347" y="760"/>
                  </a:cubicBezTo>
                  <a:cubicBezTo>
                    <a:pt x="335" y="753"/>
                    <a:pt x="327" y="721"/>
                    <a:pt x="330" y="712"/>
                  </a:cubicBezTo>
                  <a:cubicBezTo>
                    <a:pt x="332" y="705"/>
                    <a:pt x="358" y="701"/>
                    <a:pt x="363" y="712"/>
                  </a:cubicBezTo>
                  <a:cubicBezTo>
                    <a:pt x="369" y="725"/>
                    <a:pt x="358" y="764"/>
                    <a:pt x="363" y="784"/>
                  </a:cubicBezTo>
                  <a:cubicBezTo>
                    <a:pt x="369" y="804"/>
                    <a:pt x="386" y="827"/>
                    <a:pt x="397" y="831"/>
                  </a:cubicBezTo>
                  <a:cubicBezTo>
                    <a:pt x="408" y="836"/>
                    <a:pt x="430" y="820"/>
                    <a:pt x="430" y="808"/>
                  </a:cubicBezTo>
                  <a:cubicBezTo>
                    <a:pt x="430" y="796"/>
                    <a:pt x="417" y="768"/>
                    <a:pt x="397" y="760"/>
                  </a:cubicBezTo>
                  <a:cubicBezTo>
                    <a:pt x="377" y="753"/>
                    <a:pt x="321" y="772"/>
                    <a:pt x="313" y="760"/>
                  </a:cubicBezTo>
                  <a:cubicBezTo>
                    <a:pt x="304" y="749"/>
                    <a:pt x="335" y="697"/>
                    <a:pt x="347" y="690"/>
                  </a:cubicBezTo>
                  <a:cubicBezTo>
                    <a:pt x="358" y="682"/>
                    <a:pt x="375" y="701"/>
                    <a:pt x="380" y="712"/>
                  </a:cubicBezTo>
                  <a:cubicBezTo>
                    <a:pt x="386" y="725"/>
                    <a:pt x="369" y="749"/>
                    <a:pt x="380" y="760"/>
                  </a:cubicBezTo>
                  <a:cubicBezTo>
                    <a:pt x="392" y="772"/>
                    <a:pt x="433" y="788"/>
                    <a:pt x="447" y="784"/>
                  </a:cubicBezTo>
                  <a:cubicBezTo>
                    <a:pt x="461" y="779"/>
                    <a:pt x="472" y="733"/>
                    <a:pt x="464" y="736"/>
                  </a:cubicBezTo>
                  <a:cubicBezTo>
                    <a:pt x="456" y="740"/>
                    <a:pt x="414" y="788"/>
                    <a:pt x="397" y="808"/>
                  </a:cubicBezTo>
                  <a:cubicBezTo>
                    <a:pt x="380" y="827"/>
                    <a:pt x="369" y="862"/>
                    <a:pt x="363" y="855"/>
                  </a:cubicBezTo>
                  <a:cubicBezTo>
                    <a:pt x="358" y="847"/>
                    <a:pt x="352" y="784"/>
                    <a:pt x="363" y="760"/>
                  </a:cubicBezTo>
                  <a:cubicBezTo>
                    <a:pt x="374" y="738"/>
                    <a:pt x="411" y="721"/>
                    <a:pt x="430" y="712"/>
                  </a:cubicBezTo>
                  <a:cubicBezTo>
                    <a:pt x="450" y="705"/>
                    <a:pt x="472" y="725"/>
                    <a:pt x="481" y="712"/>
                  </a:cubicBezTo>
                  <a:cubicBezTo>
                    <a:pt x="489" y="701"/>
                    <a:pt x="489" y="654"/>
                    <a:pt x="481" y="642"/>
                  </a:cubicBezTo>
                  <a:cubicBezTo>
                    <a:pt x="472" y="630"/>
                    <a:pt x="447" y="634"/>
                    <a:pt x="430" y="642"/>
                  </a:cubicBezTo>
                  <a:cubicBezTo>
                    <a:pt x="414" y="649"/>
                    <a:pt x="394" y="677"/>
                    <a:pt x="380" y="690"/>
                  </a:cubicBezTo>
                  <a:cubicBezTo>
                    <a:pt x="366" y="701"/>
                    <a:pt x="350" y="721"/>
                    <a:pt x="347" y="712"/>
                  </a:cubicBezTo>
                  <a:cubicBezTo>
                    <a:pt x="344" y="705"/>
                    <a:pt x="355" y="646"/>
                    <a:pt x="363" y="642"/>
                  </a:cubicBezTo>
                  <a:cubicBezTo>
                    <a:pt x="372" y="639"/>
                    <a:pt x="383" y="682"/>
                    <a:pt x="397" y="690"/>
                  </a:cubicBezTo>
                  <a:cubicBezTo>
                    <a:pt x="411" y="697"/>
                    <a:pt x="430" y="690"/>
                    <a:pt x="447" y="690"/>
                  </a:cubicBezTo>
                  <a:cubicBezTo>
                    <a:pt x="464" y="690"/>
                    <a:pt x="492" y="701"/>
                    <a:pt x="498" y="690"/>
                  </a:cubicBezTo>
                  <a:cubicBezTo>
                    <a:pt x="503" y="677"/>
                    <a:pt x="492" y="627"/>
                    <a:pt x="481" y="619"/>
                  </a:cubicBezTo>
                  <a:cubicBezTo>
                    <a:pt x="470" y="612"/>
                    <a:pt x="445" y="639"/>
                    <a:pt x="430" y="642"/>
                  </a:cubicBezTo>
                  <a:cubicBezTo>
                    <a:pt x="417" y="646"/>
                    <a:pt x="405" y="649"/>
                    <a:pt x="397" y="642"/>
                  </a:cubicBezTo>
                  <a:cubicBezTo>
                    <a:pt x="388" y="634"/>
                    <a:pt x="378" y="603"/>
                    <a:pt x="380" y="594"/>
                  </a:cubicBezTo>
                  <a:cubicBezTo>
                    <a:pt x="383" y="588"/>
                    <a:pt x="405" y="579"/>
                    <a:pt x="414" y="594"/>
                  </a:cubicBezTo>
                  <a:cubicBezTo>
                    <a:pt x="422" y="610"/>
                    <a:pt x="422" y="677"/>
                    <a:pt x="430" y="690"/>
                  </a:cubicBezTo>
                  <a:cubicBezTo>
                    <a:pt x="439" y="701"/>
                    <a:pt x="456" y="677"/>
                    <a:pt x="464" y="666"/>
                  </a:cubicBezTo>
                  <a:cubicBezTo>
                    <a:pt x="472" y="653"/>
                    <a:pt x="489" y="630"/>
                    <a:pt x="481" y="619"/>
                  </a:cubicBezTo>
                  <a:cubicBezTo>
                    <a:pt x="472" y="607"/>
                    <a:pt x="430" y="591"/>
                    <a:pt x="414" y="594"/>
                  </a:cubicBezTo>
                  <a:cubicBezTo>
                    <a:pt x="397" y="599"/>
                    <a:pt x="383" y="649"/>
                    <a:pt x="380" y="642"/>
                  </a:cubicBezTo>
                  <a:cubicBezTo>
                    <a:pt x="378" y="634"/>
                    <a:pt x="386" y="556"/>
                    <a:pt x="397" y="549"/>
                  </a:cubicBezTo>
                  <a:cubicBezTo>
                    <a:pt x="408" y="540"/>
                    <a:pt x="436" y="571"/>
                    <a:pt x="447" y="594"/>
                  </a:cubicBezTo>
                  <a:cubicBezTo>
                    <a:pt x="458" y="618"/>
                    <a:pt x="453" y="686"/>
                    <a:pt x="464" y="690"/>
                  </a:cubicBezTo>
                  <a:cubicBezTo>
                    <a:pt x="475" y="694"/>
                    <a:pt x="506" y="647"/>
                    <a:pt x="514" y="619"/>
                  </a:cubicBezTo>
                  <a:cubicBezTo>
                    <a:pt x="523" y="591"/>
                    <a:pt x="525" y="532"/>
                    <a:pt x="514" y="523"/>
                  </a:cubicBezTo>
                  <a:cubicBezTo>
                    <a:pt x="503" y="516"/>
                    <a:pt x="464" y="567"/>
                    <a:pt x="447" y="571"/>
                  </a:cubicBezTo>
                  <a:cubicBezTo>
                    <a:pt x="430" y="575"/>
                    <a:pt x="419" y="564"/>
                    <a:pt x="414" y="549"/>
                  </a:cubicBezTo>
                  <a:cubicBezTo>
                    <a:pt x="408" y="532"/>
                    <a:pt x="405" y="473"/>
                    <a:pt x="414" y="477"/>
                  </a:cubicBezTo>
                  <a:cubicBezTo>
                    <a:pt x="422" y="480"/>
                    <a:pt x="450" y="551"/>
                    <a:pt x="464" y="571"/>
                  </a:cubicBezTo>
                  <a:cubicBezTo>
                    <a:pt x="478" y="591"/>
                    <a:pt x="483" y="599"/>
                    <a:pt x="498" y="594"/>
                  </a:cubicBezTo>
                  <a:cubicBezTo>
                    <a:pt x="512" y="591"/>
                    <a:pt x="542" y="564"/>
                    <a:pt x="548" y="549"/>
                  </a:cubicBezTo>
                  <a:cubicBezTo>
                    <a:pt x="553" y="532"/>
                    <a:pt x="540" y="501"/>
                    <a:pt x="531" y="501"/>
                  </a:cubicBezTo>
                  <a:cubicBezTo>
                    <a:pt x="523" y="501"/>
                    <a:pt x="512" y="536"/>
                    <a:pt x="498" y="549"/>
                  </a:cubicBezTo>
                  <a:cubicBezTo>
                    <a:pt x="483" y="560"/>
                    <a:pt x="458" y="584"/>
                    <a:pt x="447" y="571"/>
                  </a:cubicBezTo>
                  <a:cubicBezTo>
                    <a:pt x="436" y="560"/>
                    <a:pt x="428" y="496"/>
                    <a:pt x="430" y="477"/>
                  </a:cubicBezTo>
                  <a:cubicBezTo>
                    <a:pt x="433" y="456"/>
                    <a:pt x="461" y="445"/>
                    <a:pt x="464" y="453"/>
                  </a:cubicBezTo>
                  <a:cubicBezTo>
                    <a:pt x="466" y="461"/>
                    <a:pt x="442" y="508"/>
                    <a:pt x="447" y="523"/>
                  </a:cubicBezTo>
                  <a:cubicBezTo>
                    <a:pt x="453" y="540"/>
                    <a:pt x="481" y="551"/>
                    <a:pt x="498" y="549"/>
                  </a:cubicBezTo>
                  <a:cubicBezTo>
                    <a:pt x="514" y="545"/>
                    <a:pt x="551" y="508"/>
                    <a:pt x="548" y="501"/>
                  </a:cubicBezTo>
                  <a:cubicBezTo>
                    <a:pt x="545" y="493"/>
                    <a:pt x="498" y="508"/>
                    <a:pt x="481" y="501"/>
                  </a:cubicBezTo>
                  <a:cubicBezTo>
                    <a:pt x="464" y="493"/>
                    <a:pt x="450" y="473"/>
                    <a:pt x="447" y="453"/>
                  </a:cubicBezTo>
                  <a:cubicBezTo>
                    <a:pt x="444" y="434"/>
                    <a:pt x="458" y="382"/>
                    <a:pt x="464" y="382"/>
                  </a:cubicBezTo>
                  <a:cubicBezTo>
                    <a:pt x="469" y="382"/>
                    <a:pt x="472" y="425"/>
                    <a:pt x="481" y="453"/>
                  </a:cubicBezTo>
                  <a:cubicBezTo>
                    <a:pt x="489" y="480"/>
                    <a:pt x="498" y="545"/>
                    <a:pt x="514" y="549"/>
                  </a:cubicBezTo>
                  <a:cubicBezTo>
                    <a:pt x="531" y="551"/>
                    <a:pt x="576" y="492"/>
                    <a:pt x="582" y="477"/>
                  </a:cubicBezTo>
                  <a:cubicBezTo>
                    <a:pt x="587" y="461"/>
                    <a:pt x="559" y="453"/>
                    <a:pt x="548" y="453"/>
                  </a:cubicBezTo>
                  <a:cubicBezTo>
                    <a:pt x="537" y="453"/>
                    <a:pt x="525" y="480"/>
                    <a:pt x="514" y="477"/>
                  </a:cubicBezTo>
                  <a:cubicBezTo>
                    <a:pt x="503" y="473"/>
                    <a:pt x="487" y="450"/>
                    <a:pt x="481" y="430"/>
                  </a:cubicBezTo>
                  <a:cubicBezTo>
                    <a:pt x="475" y="410"/>
                    <a:pt x="478" y="358"/>
                    <a:pt x="481" y="358"/>
                  </a:cubicBezTo>
                  <a:cubicBezTo>
                    <a:pt x="483" y="358"/>
                    <a:pt x="489" y="411"/>
                    <a:pt x="498" y="430"/>
                  </a:cubicBezTo>
                  <a:cubicBezTo>
                    <a:pt x="506" y="449"/>
                    <a:pt x="517" y="464"/>
                    <a:pt x="531" y="477"/>
                  </a:cubicBezTo>
                  <a:cubicBezTo>
                    <a:pt x="545" y="489"/>
                    <a:pt x="579" y="508"/>
                    <a:pt x="582" y="501"/>
                  </a:cubicBezTo>
                  <a:cubicBezTo>
                    <a:pt x="584" y="493"/>
                    <a:pt x="559" y="441"/>
                    <a:pt x="548" y="430"/>
                  </a:cubicBezTo>
                  <a:cubicBezTo>
                    <a:pt x="537" y="417"/>
                    <a:pt x="525" y="441"/>
                    <a:pt x="514" y="430"/>
                  </a:cubicBezTo>
                  <a:cubicBezTo>
                    <a:pt x="503" y="417"/>
                    <a:pt x="483" y="382"/>
                    <a:pt x="481" y="358"/>
                  </a:cubicBezTo>
                  <a:cubicBezTo>
                    <a:pt x="478" y="335"/>
                    <a:pt x="489" y="287"/>
                    <a:pt x="498" y="287"/>
                  </a:cubicBezTo>
                  <a:cubicBezTo>
                    <a:pt x="506" y="287"/>
                    <a:pt x="520" y="332"/>
                    <a:pt x="531" y="358"/>
                  </a:cubicBezTo>
                  <a:cubicBezTo>
                    <a:pt x="542" y="386"/>
                    <a:pt x="551" y="445"/>
                    <a:pt x="565" y="453"/>
                  </a:cubicBezTo>
                  <a:cubicBezTo>
                    <a:pt x="579" y="461"/>
                    <a:pt x="615" y="421"/>
                    <a:pt x="615" y="406"/>
                  </a:cubicBezTo>
                  <a:cubicBezTo>
                    <a:pt x="615" y="390"/>
                    <a:pt x="584" y="362"/>
                    <a:pt x="565" y="358"/>
                  </a:cubicBezTo>
                  <a:cubicBezTo>
                    <a:pt x="545" y="356"/>
                    <a:pt x="506" y="395"/>
                    <a:pt x="498" y="382"/>
                  </a:cubicBezTo>
                  <a:cubicBezTo>
                    <a:pt x="489" y="371"/>
                    <a:pt x="509" y="308"/>
                    <a:pt x="514" y="287"/>
                  </a:cubicBezTo>
                  <a:cubicBezTo>
                    <a:pt x="520" y="267"/>
                    <a:pt x="528" y="256"/>
                    <a:pt x="531" y="264"/>
                  </a:cubicBezTo>
                  <a:cubicBezTo>
                    <a:pt x="534" y="272"/>
                    <a:pt x="526" y="311"/>
                    <a:pt x="531" y="334"/>
                  </a:cubicBezTo>
                  <a:cubicBezTo>
                    <a:pt x="537" y="358"/>
                    <a:pt x="554" y="397"/>
                    <a:pt x="565" y="406"/>
                  </a:cubicBezTo>
                  <a:cubicBezTo>
                    <a:pt x="576" y="414"/>
                    <a:pt x="587" y="386"/>
                    <a:pt x="598" y="382"/>
                  </a:cubicBezTo>
                  <a:cubicBezTo>
                    <a:pt x="609" y="378"/>
                    <a:pt x="632" y="390"/>
                    <a:pt x="632" y="382"/>
                  </a:cubicBezTo>
                  <a:cubicBezTo>
                    <a:pt x="632" y="374"/>
                    <a:pt x="612" y="338"/>
                    <a:pt x="598" y="334"/>
                  </a:cubicBezTo>
                  <a:cubicBezTo>
                    <a:pt x="584" y="332"/>
                    <a:pt x="559" y="362"/>
                    <a:pt x="548" y="358"/>
                  </a:cubicBezTo>
                  <a:cubicBezTo>
                    <a:pt x="537" y="356"/>
                    <a:pt x="534" y="334"/>
                    <a:pt x="531" y="311"/>
                  </a:cubicBezTo>
                  <a:cubicBezTo>
                    <a:pt x="529" y="287"/>
                    <a:pt x="526" y="233"/>
                    <a:pt x="531" y="217"/>
                  </a:cubicBezTo>
                  <a:cubicBezTo>
                    <a:pt x="537" y="200"/>
                    <a:pt x="562" y="206"/>
                    <a:pt x="565" y="217"/>
                  </a:cubicBezTo>
                  <a:cubicBezTo>
                    <a:pt x="567" y="228"/>
                    <a:pt x="545" y="260"/>
                    <a:pt x="548" y="287"/>
                  </a:cubicBezTo>
                  <a:cubicBezTo>
                    <a:pt x="551" y="315"/>
                    <a:pt x="576" y="358"/>
                    <a:pt x="582" y="382"/>
                  </a:cubicBezTo>
                  <a:cubicBezTo>
                    <a:pt x="587" y="406"/>
                    <a:pt x="590" y="426"/>
                    <a:pt x="582" y="430"/>
                  </a:cubicBezTo>
                  <a:cubicBezTo>
                    <a:pt x="573" y="434"/>
                    <a:pt x="548" y="390"/>
                    <a:pt x="531" y="406"/>
                  </a:cubicBezTo>
                  <a:cubicBezTo>
                    <a:pt x="514" y="421"/>
                    <a:pt x="495" y="501"/>
                    <a:pt x="481" y="523"/>
                  </a:cubicBezTo>
                  <a:cubicBezTo>
                    <a:pt x="467" y="547"/>
                    <a:pt x="428" y="571"/>
                    <a:pt x="447" y="549"/>
                  </a:cubicBezTo>
                  <a:cubicBezTo>
                    <a:pt x="467" y="525"/>
                    <a:pt x="570" y="422"/>
                    <a:pt x="598" y="382"/>
                  </a:cubicBezTo>
                  <a:cubicBezTo>
                    <a:pt x="626" y="343"/>
                    <a:pt x="621" y="332"/>
                    <a:pt x="615" y="311"/>
                  </a:cubicBezTo>
                  <a:cubicBezTo>
                    <a:pt x="609" y="291"/>
                    <a:pt x="573" y="287"/>
                    <a:pt x="565" y="264"/>
                  </a:cubicBezTo>
                  <a:cubicBezTo>
                    <a:pt x="556" y="240"/>
                    <a:pt x="559" y="173"/>
                    <a:pt x="565" y="169"/>
                  </a:cubicBezTo>
                  <a:cubicBezTo>
                    <a:pt x="570" y="166"/>
                    <a:pt x="596" y="213"/>
                    <a:pt x="598" y="240"/>
                  </a:cubicBezTo>
                  <a:cubicBezTo>
                    <a:pt x="601" y="267"/>
                    <a:pt x="570" y="323"/>
                    <a:pt x="582" y="334"/>
                  </a:cubicBezTo>
                  <a:cubicBezTo>
                    <a:pt x="593" y="347"/>
                    <a:pt x="651" y="323"/>
                    <a:pt x="666" y="311"/>
                  </a:cubicBezTo>
                  <a:cubicBezTo>
                    <a:pt x="679" y="299"/>
                    <a:pt x="677" y="267"/>
                    <a:pt x="666" y="264"/>
                  </a:cubicBezTo>
                  <a:cubicBezTo>
                    <a:pt x="654" y="260"/>
                    <a:pt x="615" y="300"/>
                    <a:pt x="598" y="287"/>
                  </a:cubicBezTo>
                  <a:cubicBezTo>
                    <a:pt x="582" y="276"/>
                    <a:pt x="565" y="217"/>
                    <a:pt x="565" y="193"/>
                  </a:cubicBezTo>
                  <a:cubicBezTo>
                    <a:pt x="565" y="169"/>
                    <a:pt x="590" y="137"/>
                    <a:pt x="598" y="145"/>
                  </a:cubicBezTo>
                  <a:cubicBezTo>
                    <a:pt x="607" y="154"/>
                    <a:pt x="607" y="217"/>
                    <a:pt x="615" y="240"/>
                  </a:cubicBezTo>
                  <a:cubicBezTo>
                    <a:pt x="624" y="264"/>
                    <a:pt x="632" y="284"/>
                    <a:pt x="648" y="287"/>
                  </a:cubicBezTo>
                  <a:cubicBezTo>
                    <a:pt x="665" y="291"/>
                    <a:pt x="718" y="276"/>
                    <a:pt x="716" y="264"/>
                  </a:cubicBezTo>
                  <a:cubicBezTo>
                    <a:pt x="713" y="252"/>
                    <a:pt x="646" y="245"/>
                    <a:pt x="632" y="217"/>
                  </a:cubicBezTo>
                  <a:cubicBezTo>
                    <a:pt x="618" y="189"/>
                    <a:pt x="637" y="102"/>
                    <a:pt x="632" y="98"/>
                  </a:cubicBezTo>
                  <a:cubicBezTo>
                    <a:pt x="626" y="95"/>
                    <a:pt x="590" y="173"/>
                    <a:pt x="598" y="193"/>
                  </a:cubicBezTo>
                  <a:cubicBezTo>
                    <a:pt x="607" y="213"/>
                    <a:pt x="677" y="224"/>
                    <a:pt x="682" y="217"/>
                  </a:cubicBezTo>
                  <a:cubicBezTo>
                    <a:pt x="687" y="209"/>
                    <a:pt x="635" y="134"/>
                    <a:pt x="632" y="145"/>
                  </a:cubicBezTo>
                  <a:cubicBezTo>
                    <a:pt x="629" y="158"/>
                    <a:pt x="660" y="280"/>
                    <a:pt x="666" y="287"/>
                  </a:cubicBezTo>
                  <a:cubicBezTo>
                    <a:pt x="671" y="295"/>
                    <a:pt x="657" y="217"/>
                    <a:pt x="666" y="193"/>
                  </a:cubicBezTo>
                  <a:cubicBezTo>
                    <a:pt x="674" y="169"/>
                    <a:pt x="702" y="141"/>
                    <a:pt x="716" y="145"/>
                  </a:cubicBezTo>
                  <a:cubicBezTo>
                    <a:pt x="730" y="150"/>
                    <a:pt x="752" y="200"/>
                    <a:pt x="749" y="217"/>
                  </a:cubicBezTo>
                  <a:cubicBezTo>
                    <a:pt x="746" y="233"/>
                    <a:pt x="710" y="252"/>
                    <a:pt x="699" y="240"/>
                  </a:cubicBezTo>
                  <a:cubicBezTo>
                    <a:pt x="687" y="228"/>
                    <a:pt x="682" y="173"/>
                    <a:pt x="682" y="145"/>
                  </a:cubicBezTo>
                  <a:cubicBezTo>
                    <a:pt x="682" y="117"/>
                    <a:pt x="701" y="87"/>
                    <a:pt x="699" y="74"/>
                  </a:cubicBezTo>
                  <a:cubicBezTo>
                    <a:pt x="696" y="62"/>
                    <a:pt x="674" y="67"/>
                    <a:pt x="666" y="74"/>
                  </a:cubicBezTo>
                  <a:cubicBezTo>
                    <a:pt x="657" y="82"/>
                    <a:pt x="640" y="102"/>
                    <a:pt x="648" y="122"/>
                  </a:cubicBezTo>
                  <a:cubicBezTo>
                    <a:pt x="657" y="141"/>
                    <a:pt x="696" y="178"/>
                    <a:pt x="716" y="193"/>
                  </a:cubicBezTo>
                  <a:cubicBezTo>
                    <a:pt x="735" y="208"/>
                    <a:pt x="761" y="224"/>
                    <a:pt x="766" y="217"/>
                  </a:cubicBezTo>
                  <a:cubicBezTo>
                    <a:pt x="772" y="209"/>
                    <a:pt x="760" y="150"/>
                    <a:pt x="749" y="145"/>
                  </a:cubicBezTo>
                  <a:cubicBezTo>
                    <a:pt x="738" y="141"/>
                    <a:pt x="715" y="193"/>
                    <a:pt x="699" y="193"/>
                  </a:cubicBezTo>
                  <a:cubicBezTo>
                    <a:pt x="682" y="193"/>
                    <a:pt x="645" y="169"/>
                    <a:pt x="648" y="145"/>
                  </a:cubicBezTo>
                  <a:cubicBezTo>
                    <a:pt x="651" y="122"/>
                    <a:pt x="702" y="63"/>
                    <a:pt x="716" y="50"/>
                  </a:cubicBezTo>
                  <a:cubicBezTo>
                    <a:pt x="730" y="39"/>
                    <a:pt x="730" y="59"/>
                    <a:pt x="732" y="74"/>
                  </a:cubicBezTo>
                  <a:cubicBezTo>
                    <a:pt x="735" y="90"/>
                    <a:pt x="721" y="121"/>
                    <a:pt x="732" y="145"/>
                  </a:cubicBezTo>
                  <a:cubicBezTo>
                    <a:pt x="744" y="169"/>
                    <a:pt x="786" y="213"/>
                    <a:pt x="800" y="217"/>
                  </a:cubicBezTo>
                  <a:cubicBezTo>
                    <a:pt x="814" y="221"/>
                    <a:pt x="819" y="182"/>
                    <a:pt x="816" y="169"/>
                  </a:cubicBezTo>
                  <a:cubicBezTo>
                    <a:pt x="814" y="158"/>
                    <a:pt x="794" y="161"/>
                    <a:pt x="782" y="145"/>
                  </a:cubicBezTo>
                  <a:cubicBezTo>
                    <a:pt x="772" y="130"/>
                    <a:pt x="752" y="95"/>
                    <a:pt x="749" y="74"/>
                  </a:cubicBezTo>
                  <a:cubicBezTo>
                    <a:pt x="746" y="55"/>
                    <a:pt x="766" y="23"/>
                    <a:pt x="766" y="28"/>
                  </a:cubicBezTo>
                  <a:cubicBezTo>
                    <a:pt x="766" y="32"/>
                    <a:pt x="760" y="83"/>
                    <a:pt x="749" y="98"/>
                  </a:cubicBezTo>
                  <a:cubicBezTo>
                    <a:pt x="738" y="115"/>
                    <a:pt x="710" y="106"/>
                    <a:pt x="699" y="122"/>
                  </a:cubicBezTo>
                  <a:cubicBezTo>
                    <a:pt x="687" y="137"/>
                    <a:pt x="679" y="173"/>
                    <a:pt x="682" y="193"/>
                  </a:cubicBezTo>
                  <a:cubicBezTo>
                    <a:pt x="685" y="213"/>
                    <a:pt x="696" y="245"/>
                    <a:pt x="716" y="240"/>
                  </a:cubicBezTo>
                  <a:cubicBezTo>
                    <a:pt x="735" y="237"/>
                    <a:pt x="772" y="173"/>
                    <a:pt x="800" y="169"/>
                  </a:cubicBezTo>
                  <a:cubicBezTo>
                    <a:pt x="827" y="166"/>
                    <a:pt x="866" y="217"/>
                    <a:pt x="883" y="217"/>
                  </a:cubicBezTo>
                  <a:cubicBezTo>
                    <a:pt x="900" y="217"/>
                    <a:pt x="911" y="178"/>
                    <a:pt x="900" y="169"/>
                  </a:cubicBezTo>
                  <a:cubicBezTo>
                    <a:pt x="889" y="161"/>
                    <a:pt x="841" y="174"/>
                    <a:pt x="816" y="169"/>
                  </a:cubicBezTo>
                  <a:cubicBezTo>
                    <a:pt x="791" y="165"/>
                    <a:pt x="755" y="161"/>
                    <a:pt x="749" y="145"/>
                  </a:cubicBezTo>
                  <a:cubicBezTo>
                    <a:pt x="744" y="130"/>
                    <a:pt x="766" y="78"/>
                    <a:pt x="782" y="74"/>
                  </a:cubicBezTo>
                  <a:cubicBezTo>
                    <a:pt x="799" y="71"/>
                    <a:pt x="833" y="122"/>
                    <a:pt x="850" y="122"/>
                  </a:cubicBezTo>
                  <a:cubicBezTo>
                    <a:pt x="866" y="122"/>
                    <a:pt x="892" y="82"/>
                    <a:pt x="883" y="74"/>
                  </a:cubicBezTo>
                  <a:cubicBezTo>
                    <a:pt x="875" y="67"/>
                    <a:pt x="816" y="62"/>
                    <a:pt x="800" y="74"/>
                  </a:cubicBezTo>
                  <a:cubicBezTo>
                    <a:pt x="783" y="87"/>
                    <a:pt x="794" y="149"/>
                    <a:pt x="782" y="145"/>
                  </a:cubicBezTo>
                  <a:cubicBezTo>
                    <a:pt x="772" y="141"/>
                    <a:pt x="730" y="71"/>
                    <a:pt x="732" y="50"/>
                  </a:cubicBezTo>
                  <a:cubicBezTo>
                    <a:pt x="735" y="32"/>
                    <a:pt x="775" y="32"/>
                    <a:pt x="800" y="28"/>
                  </a:cubicBezTo>
                  <a:cubicBezTo>
                    <a:pt x="825" y="24"/>
                    <a:pt x="872" y="20"/>
                    <a:pt x="883" y="28"/>
                  </a:cubicBezTo>
                  <a:cubicBezTo>
                    <a:pt x="894" y="35"/>
                    <a:pt x="881" y="74"/>
                    <a:pt x="866" y="74"/>
                  </a:cubicBezTo>
                  <a:cubicBezTo>
                    <a:pt x="852" y="74"/>
                    <a:pt x="811" y="28"/>
                    <a:pt x="800" y="28"/>
                  </a:cubicBezTo>
                  <a:cubicBezTo>
                    <a:pt x="788" y="28"/>
                    <a:pt x="794" y="59"/>
                    <a:pt x="800" y="74"/>
                  </a:cubicBezTo>
                  <a:cubicBezTo>
                    <a:pt x="805" y="90"/>
                    <a:pt x="822" y="102"/>
                    <a:pt x="833" y="122"/>
                  </a:cubicBezTo>
                  <a:cubicBezTo>
                    <a:pt x="844" y="141"/>
                    <a:pt x="850" y="178"/>
                    <a:pt x="866" y="193"/>
                  </a:cubicBezTo>
                  <a:cubicBezTo>
                    <a:pt x="883" y="208"/>
                    <a:pt x="928" y="224"/>
                    <a:pt x="934" y="217"/>
                  </a:cubicBezTo>
                  <a:cubicBezTo>
                    <a:pt x="939" y="209"/>
                    <a:pt x="920" y="154"/>
                    <a:pt x="900" y="145"/>
                  </a:cubicBezTo>
                  <a:cubicBezTo>
                    <a:pt x="881" y="137"/>
                    <a:pt x="825" y="178"/>
                    <a:pt x="816" y="169"/>
                  </a:cubicBezTo>
                  <a:cubicBezTo>
                    <a:pt x="808" y="161"/>
                    <a:pt x="833" y="106"/>
                    <a:pt x="850" y="98"/>
                  </a:cubicBezTo>
                  <a:cubicBezTo>
                    <a:pt x="866" y="91"/>
                    <a:pt x="906" y="134"/>
                    <a:pt x="917" y="122"/>
                  </a:cubicBezTo>
                  <a:cubicBezTo>
                    <a:pt x="928" y="110"/>
                    <a:pt x="928" y="43"/>
                    <a:pt x="917" y="28"/>
                  </a:cubicBezTo>
                  <a:cubicBezTo>
                    <a:pt x="906" y="11"/>
                    <a:pt x="856" y="16"/>
                    <a:pt x="850" y="28"/>
                  </a:cubicBezTo>
                  <a:cubicBezTo>
                    <a:pt x="845" y="39"/>
                    <a:pt x="864" y="71"/>
                    <a:pt x="883" y="98"/>
                  </a:cubicBezTo>
                  <a:cubicBezTo>
                    <a:pt x="903" y="126"/>
                    <a:pt x="953" y="169"/>
                    <a:pt x="967" y="193"/>
                  </a:cubicBezTo>
                  <a:cubicBezTo>
                    <a:pt x="981" y="217"/>
                    <a:pt x="964" y="245"/>
                    <a:pt x="967" y="240"/>
                  </a:cubicBezTo>
                  <a:cubicBezTo>
                    <a:pt x="970" y="237"/>
                    <a:pt x="993" y="182"/>
                    <a:pt x="984" y="169"/>
                  </a:cubicBezTo>
                  <a:cubicBezTo>
                    <a:pt x="976" y="158"/>
                    <a:pt x="936" y="169"/>
                    <a:pt x="917" y="169"/>
                  </a:cubicBezTo>
                  <a:cubicBezTo>
                    <a:pt x="897" y="169"/>
                    <a:pt x="869" y="182"/>
                    <a:pt x="866" y="169"/>
                  </a:cubicBezTo>
                  <a:cubicBezTo>
                    <a:pt x="864" y="158"/>
                    <a:pt x="883" y="115"/>
                    <a:pt x="900" y="98"/>
                  </a:cubicBezTo>
                  <a:cubicBezTo>
                    <a:pt x="917" y="83"/>
                    <a:pt x="953" y="82"/>
                    <a:pt x="967" y="74"/>
                  </a:cubicBezTo>
                  <a:cubicBezTo>
                    <a:pt x="981" y="67"/>
                    <a:pt x="987" y="59"/>
                    <a:pt x="984" y="50"/>
                  </a:cubicBezTo>
                  <a:cubicBezTo>
                    <a:pt x="982" y="43"/>
                    <a:pt x="959" y="24"/>
                    <a:pt x="951" y="28"/>
                  </a:cubicBezTo>
                  <a:cubicBezTo>
                    <a:pt x="942" y="32"/>
                    <a:pt x="939" y="55"/>
                    <a:pt x="934" y="74"/>
                  </a:cubicBezTo>
                  <a:cubicBezTo>
                    <a:pt x="928" y="95"/>
                    <a:pt x="911" y="137"/>
                    <a:pt x="917" y="145"/>
                  </a:cubicBezTo>
                  <a:cubicBezTo>
                    <a:pt x="922" y="154"/>
                    <a:pt x="965" y="134"/>
                    <a:pt x="967" y="122"/>
                  </a:cubicBezTo>
                  <a:cubicBezTo>
                    <a:pt x="970" y="110"/>
                    <a:pt x="936" y="95"/>
                    <a:pt x="934" y="74"/>
                  </a:cubicBezTo>
                  <a:cubicBezTo>
                    <a:pt x="931" y="55"/>
                    <a:pt x="945" y="8"/>
                    <a:pt x="951" y="4"/>
                  </a:cubicBezTo>
                  <a:cubicBezTo>
                    <a:pt x="956" y="0"/>
                    <a:pt x="959" y="35"/>
                    <a:pt x="967" y="50"/>
                  </a:cubicBezTo>
                  <a:cubicBezTo>
                    <a:pt x="976" y="67"/>
                    <a:pt x="995" y="78"/>
                    <a:pt x="1001" y="98"/>
                  </a:cubicBezTo>
                  <a:cubicBezTo>
                    <a:pt x="1006" y="119"/>
                    <a:pt x="998" y="141"/>
                    <a:pt x="1001" y="169"/>
                  </a:cubicBezTo>
                  <a:cubicBezTo>
                    <a:pt x="1004" y="197"/>
                    <a:pt x="1025" y="217"/>
                    <a:pt x="1021" y="262"/>
                  </a:cubicBezTo>
                  <a:cubicBezTo>
                    <a:pt x="1017" y="308"/>
                    <a:pt x="993" y="397"/>
                    <a:pt x="979" y="440"/>
                  </a:cubicBezTo>
                  <a:cubicBezTo>
                    <a:pt x="965" y="483"/>
                    <a:pt x="952" y="496"/>
                    <a:pt x="937" y="521"/>
                  </a:cubicBezTo>
                  <a:cubicBezTo>
                    <a:pt x="922" y="546"/>
                    <a:pt x="909" y="567"/>
                    <a:pt x="889" y="593"/>
                  </a:cubicBezTo>
                  <a:cubicBezTo>
                    <a:pt x="869" y="618"/>
                    <a:pt x="843" y="651"/>
                    <a:pt x="819" y="670"/>
                  </a:cubicBezTo>
                  <a:cubicBezTo>
                    <a:pt x="795" y="688"/>
                    <a:pt x="773" y="695"/>
                    <a:pt x="745" y="706"/>
                  </a:cubicBezTo>
                  <a:cubicBezTo>
                    <a:pt x="717" y="717"/>
                    <a:pt x="678" y="730"/>
                    <a:pt x="653" y="738"/>
                  </a:cubicBezTo>
                  <a:cubicBezTo>
                    <a:pt x="628" y="745"/>
                    <a:pt x="614" y="750"/>
                    <a:pt x="592" y="750"/>
                  </a:cubicBezTo>
                  <a:cubicBezTo>
                    <a:pt x="570" y="750"/>
                    <a:pt x="542" y="738"/>
                    <a:pt x="521" y="734"/>
                  </a:cubicBezTo>
                  <a:cubicBezTo>
                    <a:pt x="500" y="730"/>
                    <a:pt x="476" y="729"/>
                    <a:pt x="467" y="730"/>
                  </a:cubicBezTo>
                  <a:cubicBezTo>
                    <a:pt x="458" y="731"/>
                    <a:pt x="490" y="743"/>
                    <a:pt x="464" y="743"/>
                  </a:cubicBezTo>
                  <a:cubicBezTo>
                    <a:pt x="438" y="743"/>
                    <a:pt x="353" y="735"/>
                    <a:pt x="313" y="734"/>
                  </a:cubicBezTo>
                  <a:cubicBezTo>
                    <a:pt x="273" y="733"/>
                    <a:pt x="253" y="731"/>
                    <a:pt x="224" y="734"/>
                  </a:cubicBezTo>
                  <a:cubicBezTo>
                    <a:pt x="195" y="736"/>
                    <a:pt x="165" y="743"/>
                    <a:pt x="137" y="750"/>
                  </a:cubicBezTo>
                  <a:cubicBezTo>
                    <a:pt x="109" y="758"/>
                    <a:pt x="80" y="768"/>
                    <a:pt x="57" y="778"/>
                  </a:cubicBezTo>
                  <a:cubicBezTo>
                    <a:pt x="34" y="788"/>
                    <a:pt x="12" y="807"/>
                    <a:pt x="0" y="815"/>
                  </a:cubicBezTo>
                </a:path>
              </a:pathLst>
            </a:custGeom>
            <a:noFill/>
            <a:ln w="28575" cmpd="sng">
              <a:solidFill>
                <a:srgbClr val="00FFFF"/>
              </a:solidFill>
              <a:round/>
              <a:headEnd type="none" w="med" len="med"/>
              <a:tailEnd type="triangle" w="med" len="med"/>
            </a:ln>
            <a:effectLst/>
          </p:spPr>
          <p:txBody>
            <a:bodyPr/>
            <a:lstStyle/>
            <a:p>
              <a:pPr>
                <a:defRPr/>
              </a:pPr>
              <a:endParaRPr lang="de-DE" kern="0">
                <a:solidFill>
                  <a:sysClr val="windowText" lastClr="000000"/>
                </a:solidFill>
              </a:endParaRPr>
            </a:p>
          </p:txBody>
        </p:sp>
        <p:sp>
          <p:nvSpPr>
            <p:cNvPr id="14" name="Freeform 11"/>
            <p:cNvSpPr>
              <a:spLocks/>
            </p:cNvSpPr>
            <p:nvPr/>
          </p:nvSpPr>
          <p:spPr bwMode="auto">
            <a:xfrm>
              <a:off x="3552825" y="3867150"/>
              <a:ext cx="738188" cy="558800"/>
            </a:xfrm>
            <a:custGeom>
              <a:avLst/>
              <a:gdLst/>
              <a:ahLst/>
              <a:cxnLst>
                <a:cxn ang="0">
                  <a:pos x="151" y="0"/>
                </a:cxn>
                <a:cxn ang="0">
                  <a:pos x="61" y="45"/>
                </a:cxn>
                <a:cxn ang="0">
                  <a:pos x="15" y="136"/>
                </a:cxn>
                <a:cxn ang="0">
                  <a:pos x="15" y="226"/>
                </a:cxn>
                <a:cxn ang="0">
                  <a:pos x="106" y="317"/>
                </a:cxn>
                <a:cxn ang="0">
                  <a:pos x="378" y="317"/>
                </a:cxn>
                <a:cxn ang="0">
                  <a:pos x="514" y="226"/>
                </a:cxn>
                <a:cxn ang="0">
                  <a:pos x="560" y="181"/>
                </a:cxn>
              </a:cxnLst>
              <a:rect l="0" t="0" r="r" b="b"/>
              <a:pathLst>
                <a:path w="560" h="332">
                  <a:moveTo>
                    <a:pt x="151" y="0"/>
                  </a:moveTo>
                  <a:cubicBezTo>
                    <a:pt x="117" y="11"/>
                    <a:pt x="84" y="22"/>
                    <a:pt x="61" y="45"/>
                  </a:cubicBezTo>
                  <a:cubicBezTo>
                    <a:pt x="38" y="68"/>
                    <a:pt x="23" y="106"/>
                    <a:pt x="15" y="136"/>
                  </a:cubicBezTo>
                  <a:cubicBezTo>
                    <a:pt x="7" y="166"/>
                    <a:pt x="0" y="196"/>
                    <a:pt x="15" y="226"/>
                  </a:cubicBezTo>
                  <a:cubicBezTo>
                    <a:pt x="30" y="256"/>
                    <a:pt x="46" y="302"/>
                    <a:pt x="106" y="317"/>
                  </a:cubicBezTo>
                  <a:cubicBezTo>
                    <a:pt x="166" y="332"/>
                    <a:pt x="310" y="332"/>
                    <a:pt x="378" y="317"/>
                  </a:cubicBezTo>
                  <a:cubicBezTo>
                    <a:pt x="446" y="302"/>
                    <a:pt x="484" y="249"/>
                    <a:pt x="514" y="226"/>
                  </a:cubicBezTo>
                  <a:cubicBezTo>
                    <a:pt x="544" y="203"/>
                    <a:pt x="552" y="192"/>
                    <a:pt x="560" y="181"/>
                  </a:cubicBezTo>
                </a:path>
              </a:pathLst>
            </a:custGeom>
            <a:noFill/>
            <a:ln w="28575" cmpd="sng">
              <a:solidFill>
                <a:srgbClr val="00FFFF"/>
              </a:solidFill>
              <a:round/>
              <a:headEnd type="none" w="med" len="med"/>
              <a:tailEnd type="triangle" w="med" len="med"/>
            </a:ln>
            <a:effectLst/>
          </p:spPr>
          <p:txBody>
            <a:bodyPr/>
            <a:lstStyle/>
            <a:p>
              <a:pPr>
                <a:defRPr/>
              </a:pPr>
              <a:endParaRPr lang="de-DE" kern="0">
                <a:solidFill>
                  <a:sysClr val="windowText" lastClr="000000"/>
                </a:solidFill>
              </a:endParaRPr>
            </a:p>
          </p:txBody>
        </p:sp>
      </p:grpSp>
      <p:sp>
        <p:nvSpPr>
          <p:cNvPr id="15" name="Freeform 16"/>
          <p:cNvSpPr>
            <a:spLocks/>
          </p:cNvSpPr>
          <p:nvPr/>
        </p:nvSpPr>
        <p:spPr bwMode="auto">
          <a:xfrm>
            <a:off x="6024564" y="1092201"/>
            <a:ext cx="2016125" cy="2239963"/>
          </a:xfrm>
          <a:custGeom>
            <a:avLst/>
            <a:gdLst/>
            <a:ahLst/>
            <a:cxnLst>
              <a:cxn ang="0">
                <a:pos x="179" y="1377"/>
              </a:cxn>
              <a:cxn ang="0">
                <a:pos x="160" y="1256"/>
              </a:cxn>
              <a:cxn ang="0">
                <a:pos x="305" y="1286"/>
              </a:cxn>
              <a:cxn ang="0">
                <a:pos x="243" y="1348"/>
              </a:cxn>
              <a:cxn ang="0">
                <a:pos x="264" y="1194"/>
              </a:cxn>
              <a:cxn ang="0">
                <a:pos x="450" y="1165"/>
              </a:cxn>
              <a:cxn ang="0">
                <a:pos x="387" y="1165"/>
              </a:cxn>
              <a:cxn ang="0">
                <a:pos x="387" y="1134"/>
              </a:cxn>
              <a:cxn ang="0">
                <a:pos x="387" y="1043"/>
              </a:cxn>
              <a:cxn ang="0">
                <a:pos x="450" y="1072"/>
              </a:cxn>
              <a:cxn ang="0">
                <a:pos x="409" y="1134"/>
              </a:cxn>
              <a:cxn ang="0">
                <a:pos x="450" y="1194"/>
              </a:cxn>
              <a:cxn ang="0">
                <a:pos x="430" y="981"/>
              </a:cxn>
              <a:cxn ang="0">
                <a:pos x="492" y="1072"/>
              </a:cxn>
              <a:cxn ang="0">
                <a:pos x="430" y="891"/>
              </a:cxn>
              <a:cxn ang="0">
                <a:pos x="575" y="950"/>
              </a:cxn>
              <a:cxn ang="0">
                <a:pos x="533" y="919"/>
              </a:cxn>
              <a:cxn ang="0">
                <a:pos x="470" y="891"/>
              </a:cxn>
              <a:cxn ang="0">
                <a:pos x="554" y="891"/>
              </a:cxn>
              <a:cxn ang="0">
                <a:pos x="492" y="829"/>
              </a:cxn>
              <a:cxn ang="0">
                <a:pos x="575" y="860"/>
              </a:cxn>
              <a:cxn ang="0">
                <a:pos x="492" y="708"/>
              </a:cxn>
              <a:cxn ang="0">
                <a:pos x="637" y="676"/>
              </a:cxn>
              <a:cxn ang="0">
                <a:pos x="575" y="738"/>
              </a:cxn>
              <a:cxn ang="0">
                <a:pos x="617" y="708"/>
              </a:cxn>
              <a:cxn ang="0">
                <a:pos x="554" y="676"/>
              </a:cxn>
              <a:cxn ang="0">
                <a:pos x="554" y="585"/>
              </a:cxn>
              <a:cxn ang="0">
                <a:pos x="721" y="615"/>
              </a:cxn>
              <a:cxn ang="0">
                <a:pos x="596" y="462"/>
              </a:cxn>
              <a:cxn ang="0">
                <a:pos x="679" y="555"/>
              </a:cxn>
              <a:cxn ang="0">
                <a:pos x="657" y="462"/>
              </a:cxn>
              <a:cxn ang="0">
                <a:pos x="617" y="493"/>
              </a:cxn>
              <a:cxn ang="0">
                <a:pos x="700" y="524"/>
              </a:cxn>
              <a:cxn ang="0">
                <a:pos x="679" y="462"/>
              </a:cxn>
              <a:cxn ang="0">
                <a:pos x="679" y="371"/>
              </a:cxn>
              <a:cxn ang="0">
                <a:pos x="596" y="676"/>
              </a:cxn>
              <a:cxn ang="0">
                <a:pos x="700" y="340"/>
              </a:cxn>
              <a:cxn ang="0">
                <a:pos x="825" y="402"/>
              </a:cxn>
              <a:cxn ang="0">
                <a:pos x="741" y="187"/>
              </a:cxn>
              <a:cxn ang="0">
                <a:pos x="783" y="280"/>
              </a:cxn>
              <a:cxn ang="0">
                <a:pos x="783" y="187"/>
              </a:cxn>
              <a:cxn ang="0">
                <a:pos x="928" y="280"/>
              </a:cxn>
              <a:cxn ang="0">
                <a:pos x="825" y="96"/>
              </a:cxn>
              <a:cxn ang="0">
                <a:pos x="928" y="187"/>
              </a:cxn>
              <a:cxn ang="0">
                <a:pos x="907" y="96"/>
              </a:cxn>
              <a:cxn ang="0">
                <a:pos x="969" y="187"/>
              </a:cxn>
              <a:cxn ang="0">
                <a:pos x="866" y="158"/>
              </a:cxn>
              <a:cxn ang="0">
                <a:pos x="1094" y="280"/>
              </a:cxn>
              <a:cxn ang="0">
                <a:pos x="969" y="96"/>
              </a:cxn>
              <a:cxn ang="0">
                <a:pos x="969" y="187"/>
              </a:cxn>
              <a:cxn ang="0">
                <a:pos x="1073" y="96"/>
              </a:cxn>
              <a:cxn ang="0">
                <a:pos x="1073" y="249"/>
              </a:cxn>
              <a:cxn ang="0">
                <a:pos x="1053" y="127"/>
              </a:cxn>
              <a:cxn ang="0">
                <a:pos x="1094" y="127"/>
              </a:cxn>
              <a:cxn ang="0">
                <a:pos x="1137" y="218"/>
              </a:cxn>
              <a:cxn ang="0">
                <a:pos x="1220" y="65"/>
              </a:cxn>
              <a:cxn ang="0">
                <a:pos x="1198" y="158"/>
              </a:cxn>
              <a:cxn ang="0">
                <a:pos x="1240" y="127"/>
              </a:cxn>
              <a:cxn ang="0">
                <a:pos x="1161" y="672"/>
              </a:cxn>
              <a:cxn ang="0">
                <a:pos x="809" y="953"/>
              </a:cxn>
              <a:cxn ang="0">
                <a:pos x="575" y="959"/>
              </a:cxn>
              <a:cxn ang="0">
                <a:pos x="71" y="1004"/>
              </a:cxn>
            </a:cxnLst>
            <a:rect l="0" t="0" r="r" b="b"/>
            <a:pathLst>
              <a:path w="1270" h="1411">
                <a:moveTo>
                  <a:pt x="122" y="1411"/>
                </a:moveTo>
                <a:cubicBezTo>
                  <a:pt x="128" y="1403"/>
                  <a:pt x="157" y="1379"/>
                  <a:pt x="163" y="1363"/>
                </a:cubicBezTo>
                <a:cubicBezTo>
                  <a:pt x="169" y="1347"/>
                  <a:pt x="157" y="1316"/>
                  <a:pt x="160" y="1318"/>
                </a:cubicBezTo>
                <a:cubicBezTo>
                  <a:pt x="163" y="1320"/>
                  <a:pt x="167" y="1369"/>
                  <a:pt x="179" y="1377"/>
                </a:cubicBezTo>
                <a:cubicBezTo>
                  <a:pt x="194" y="1389"/>
                  <a:pt x="235" y="1389"/>
                  <a:pt x="243" y="1377"/>
                </a:cubicBezTo>
                <a:cubicBezTo>
                  <a:pt x="249" y="1369"/>
                  <a:pt x="232" y="1327"/>
                  <a:pt x="222" y="1318"/>
                </a:cubicBezTo>
                <a:cubicBezTo>
                  <a:pt x="211" y="1307"/>
                  <a:pt x="190" y="1327"/>
                  <a:pt x="179" y="1318"/>
                </a:cubicBezTo>
                <a:cubicBezTo>
                  <a:pt x="170" y="1307"/>
                  <a:pt x="156" y="1266"/>
                  <a:pt x="160" y="1256"/>
                </a:cubicBezTo>
                <a:cubicBezTo>
                  <a:pt x="162" y="1247"/>
                  <a:pt x="187" y="1240"/>
                  <a:pt x="200" y="1256"/>
                </a:cubicBezTo>
                <a:cubicBezTo>
                  <a:pt x="214" y="1271"/>
                  <a:pt x="225" y="1333"/>
                  <a:pt x="243" y="1348"/>
                </a:cubicBezTo>
                <a:cubicBezTo>
                  <a:pt x="260" y="1362"/>
                  <a:pt x="295" y="1358"/>
                  <a:pt x="305" y="1348"/>
                </a:cubicBezTo>
                <a:cubicBezTo>
                  <a:pt x="316" y="1338"/>
                  <a:pt x="318" y="1302"/>
                  <a:pt x="305" y="1286"/>
                </a:cubicBezTo>
                <a:cubicBezTo>
                  <a:pt x="291" y="1271"/>
                  <a:pt x="240" y="1266"/>
                  <a:pt x="222" y="1256"/>
                </a:cubicBezTo>
                <a:cubicBezTo>
                  <a:pt x="205" y="1247"/>
                  <a:pt x="197" y="1225"/>
                  <a:pt x="200" y="1225"/>
                </a:cubicBezTo>
                <a:cubicBezTo>
                  <a:pt x="205" y="1225"/>
                  <a:pt x="235" y="1235"/>
                  <a:pt x="243" y="1256"/>
                </a:cubicBezTo>
                <a:cubicBezTo>
                  <a:pt x="249" y="1277"/>
                  <a:pt x="225" y="1333"/>
                  <a:pt x="243" y="1348"/>
                </a:cubicBezTo>
                <a:cubicBezTo>
                  <a:pt x="259" y="1362"/>
                  <a:pt x="328" y="1358"/>
                  <a:pt x="346" y="1348"/>
                </a:cubicBezTo>
                <a:cubicBezTo>
                  <a:pt x="363" y="1338"/>
                  <a:pt x="349" y="1317"/>
                  <a:pt x="346" y="1286"/>
                </a:cubicBezTo>
                <a:cubicBezTo>
                  <a:pt x="343" y="1256"/>
                  <a:pt x="339" y="1180"/>
                  <a:pt x="326" y="1165"/>
                </a:cubicBezTo>
                <a:cubicBezTo>
                  <a:pt x="311" y="1149"/>
                  <a:pt x="264" y="1180"/>
                  <a:pt x="264" y="1194"/>
                </a:cubicBezTo>
                <a:cubicBezTo>
                  <a:pt x="264" y="1211"/>
                  <a:pt x="301" y="1247"/>
                  <a:pt x="326" y="1256"/>
                </a:cubicBezTo>
                <a:cubicBezTo>
                  <a:pt x="349" y="1266"/>
                  <a:pt x="387" y="1256"/>
                  <a:pt x="409" y="1256"/>
                </a:cubicBezTo>
                <a:cubicBezTo>
                  <a:pt x="429" y="1256"/>
                  <a:pt x="443" y="1271"/>
                  <a:pt x="450" y="1256"/>
                </a:cubicBezTo>
                <a:cubicBezTo>
                  <a:pt x="457" y="1240"/>
                  <a:pt x="470" y="1175"/>
                  <a:pt x="450" y="1165"/>
                </a:cubicBezTo>
                <a:cubicBezTo>
                  <a:pt x="430" y="1154"/>
                  <a:pt x="349" y="1194"/>
                  <a:pt x="326" y="1194"/>
                </a:cubicBezTo>
                <a:cubicBezTo>
                  <a:pt x="301" y="1194"/>
                  <a:pt x="305" y="1180"/>
                  <a:pt x="305" y="1165"/>
                </a:cubicBezTo>
                <a:cubicBezTo>
                  <a:pt x="305" y="1149"/>
                  <a:pt x="311" y="1103"/>
                  <a:pt x="326" y="1103"/>
                </a:cubicBezTo>
                <a:cubicBezTo>
                  <a:pt x="339" y="1103"/>
                  <a:pt x="371" y="1144"/>
                  <a:pt x="387" y="1165"/>
                </a:cubicBezTo>
                <a:cubicBezTo>
                  <a:pt x="405" y="1185"/>
                  <a:pt x="412" y="1225"/>
                  <a:pt x="430" y="1225"/>
                </a:cubicBezTo>
                <a:cubicBezTo>
                  <a:pt x="447" y="1225"/>
                  <a:pt x="492" y="1175"/>
                  <a:pt x="492" y="1165"/>
                </a:cubicBezTo>
                <a:cubicBezTo>
                  <a:pt x="492" y="1154"/>
                  <a:pt x="447" y="1169"/>
                  <a:pt x="430" y="1165"/>
                </a:cubicBezTo>
                <a:cubicBezTo>
                  <a:pt x="412" y="1160"/>
                  <a:pt x="405" y="1134"/>
                  <a:pt x="387" y="1134"/>
                </a:cubicBezTo>
                <a:cubicBezTo>
                  <a:pt x="371" y="1134"/>
                  <a:pt x="323" y="1160"/>
                  <a:pt x="326" y="1165"/>
                </a:cubicBezTo>
                <a:cubicBezTo>
                  <a:pt x="328" y="1169"/>
                  <a:pt x="401" y="1180"/>
                  <a:pt x="409" y="1165"/>
                </a:cubicBezTo>
                <a:cubicBezTo>
                  <a:pt x="415" y="1149"/>
                  <a:pt x="371" y="1094"/>
                  <a:pt x="366" y="1072"/>
                </a:cubicBezTo>
                <a:cubicBezTo>
                  <a:pt x="364" y="1053"/>
                  <a:pt x="382" y="1038"/>
                  <a:pt x="387" y="1043"/>
                </a:cubicBezTo>
                <a:cubicBezTo>
                  <a:pt x="395" y="1047"/>
                  <a:pt x="390" y="1088"/>
                  <a:pt x="409" y="1103"/>
                </a:cubicBezTo>
                <a:cubicBezTo>
                  <a:pt x="427" y="1118"/>
                  <a:pt x="475" y="1134"/>
                  <a:pt x="492" y="1134"/>
                </a:cubicBezTo>
                <a:cubicBezTo>
                  <a:pt x="510" y="1134"/>
                  <a:pt x="520" y="1113"/>
                  <a:pt x="513" y="1103"/>
                </a:cubicBezTo>
                <a:cubicBezTo>
                  <a:pt x="505" y="1094"/>
                  <a:pt x="467" y="1094"/>
                  <a:pt x="450" y="1072"/>
                </a:cubicBezTo>
                <a:cubicBezTo>
                  <a:pt x="432" y="1053"/>
                  <a:pt x="415" y="981"/>
                  <a:pt x="409" y="981"/>
                </a:cubicBezTo>
                <a:cubicBezTo>
                  <a:pt x="401" y="981"/>
                  <a:pt x="411" y="1043"/>
                  <a:pt x="409" y="1072"/>
                </a:cubicBezTo>
                <a:cubicBezTo>
                  <a:pt x="405" y="1103"/>
                  <a:pt x="387" y="1154"/>
                  <a:pt x="387" y="1165"/>
                </a:cubicBezTo>
                <a:cubicBezTo>
                  <a:pt x="387" y="1175"/>
                  <a:pt x="398" y="1149"/>
                  <a:pt x="409" y="1134"/>
                </a:cubicBezTo>
                <a:cubicBezTo>
                  <a:pt x="419" y="1118"/>
                  <a:pt x="436" y="1082"/>
                  <a:pt x="450" y="1072"/>
                </a:cubicBezTo>
                <a:cubicBezTo>
                  <a:pt x="464" y="1063"/>
                  <a:pt x="488" y="1063"/>
                  <a:pt x="492" y="1072"/>
                </a:cubicBezTo>
                <a:cubicBezTo>
                  <a:pt x="496" y="1082"/>
                  <a:pt x="478" y="1115"/>
                  <a:pt x="470" y="1134"/>
                </a:cubicBezTo>
                <a:cubicBezTo>
                  <a:pt x="465" y="1154"/>
                  <a:pt x="447" y="1194"/>
                  <a:pt x="450" y="1194"/>
                </a:cubicBezTo>
                <a:cubicBezTo>
                  <a:pt x="454" y="1194"/>
                  <a:pt x="478" y="1171"/>
                  <a:pt x="492" y="1134"/>
                </a:cubicBezTo>
                <a:cubicBezTo>
                  <a:pt x="505" y="1099"/>
                  <a:pt x="533" y="1007"/>
                  <a:pt x="533" y="981"/>
                </a:cubicBezTo>
                <a:cubicBezTo>
                  <a:pt x="533" y="956"/>
                  <a:pt x="510" y="981"/>
                  <a:pt x="492" y="981"/>
                </a:cubicBezTo>
                <a:cubicBezTo>
                  <a:pt x="475" y="981"/>
                  <a:pt x="443" y="991"/>
                  <a:pt x="430" y="981"/>
                </a:cubicBezTo>
                <a:cubicBezTo>
                  <a:pt x="415" y="972"/>
                  <a:pt x="405" y="931"/>
                  <a:pt x="409" y="919"/>
                </a:cubicBezTo>
                <a:cubicBezTo>
                  <a:pt x="411" y="910"/>
                  <a:pt x="443" y="905"/>
                  <a:pt x="450" y="919"/>
                </a:cubicBezTo>
                <a:cubicBezTo>
                  <a:pt x="457" y="936"/>
                  <a:pt x="443" y="987"/>
                  <a:pt x="450" y="1012"/>
                </a:cubicBezTo>
                <a:cubicBezTo>
                  <a:pt x="457" y="1038"/>
                  <a:pt x="478" y="1068"/>
                  <a:pt x="492" y="1072"/>
                </a:cubicBezTo>
                <a:cubicBezTo>
                  <a:pt x="505" y="1079"/>
                  <a:pt x="533" y="1058"/>
                  <a:pt x="533" y="1043"/>
                </a:cubicBezTo>
                <a:cubicBezTo>
                  <a:pt x="533" y="1027"/>
                  <a:pt x="516" y="991"/>
                  <a:pt x="492" y="981"/>
                </a:cubicBezTo>
                <a:cubicBezTo>
                  <a:pt x="467" y="972"/>
                  <a:pt x="398" y="996"/>
                  <a:pt x="387" y="981"/>
                </a:cubicBezTo>
                <a:cubicBezTo>
                  <a:pt x="376" y="967"/>
                  <a:pt x="415" y="900"/>
                  <a:pt x="430" y="891"/>
                </a:cubicBezTo>
                <a:cubicBezTo>
                  <a:pt x="443" y="881"/>
                  <a:pt x="465" y="905"/>
                  <a:pt x="470" y="919"/>
                </a:cubicBezTo>
                <a:cubicBezTo>
                  <a:pt x="478" y="936"/>
                  <a:pt x="457" y="967"/>
                  <a:pt x="470" y="981"/>
                </a:cubicBezTo>
                <a:cubicBezTo>
                  <a:pt x="486" y="996"/>
                  <a:pt x="536" y="1017"/>
                  <a:pt x="554" y="1012"/>
                </a:cubicBezTo>
                <a:cubicBezTo>
                  <a:pt x="571" y="1006"/>
                  <a:pt x="585" y="945"/>
                  <a:pt x="575" y="950"/>
                </a:cubicBezTo>
                <a:cubicBezTo>
                  <a:pt x="564" y="956"/>
                  <a:pt x="513" y="1017"/>
                  <a:pt x="492" y="1043"/>
                </a:cubicBezTo>
                <a:cubicBezTo>
                  <a:pt x="470" y="1068"/>
                  <a:pt x="457" y="1113"/>
                  <a:pt x="450" y="1103"/>
                </a:cubicBezTo>
                <a:cubicBezTo>
                  <a:pt x="443" y="1094"/>
                  <a:pt x="436" y="1012"/>
                  <a:pt x="450" y="981"/>
                </a:cubicBezTo>
                <a:cubicBezTo>
                  <a:pt x="464" y="953"/>
                  <a:pt x="510" y="931"/>
                  <a:pt x="533" y="919"/>
                </a:cubicBezTo>
                <a:cubicBezTo>
                  <a:pt x="558" y="910"/>
                  <a:pt x="585" y="936"/>
                  <a:pt x="596" y="919"/>
                </a:cubicBezTo>
                <a:cubicBezTo>
                  <a:pt x="606" y="905"/>
                  <a:pt x="606" y="845"/>
                  <a:pt x="596" y="829"/>
                </a:cubicBezTo>
                <a:cubicBezTo>
                  <a:pt x="585" y="814"/>
                  <a:pt x="554" y="819"/>
                  <a:pt x="533" y="829"/>
                </a:cubicBezTo>
                <a:cubicBezTo>
                  <a:pt x="513" y="838"/>
                  <a:pt x="488" y="875"/>
                  <a:pt x="470" y="891"/>
                </a:cubicBezTo>
                <a:cubicBezTo>
                  <a:pt x="454" y="905"/>
                  <a:pt x="433" y="931"/>
                  <a:pt x="430" y="919"/>
                </a:cubicBezTo>
                <a:cubicBezTo>
                  <a:pt x="427" y="910"/>
                  <a:pt x="440" y="833"/>
                  <a:pt x="450" y="829"/>
                </a:cubicBezTo>
                <a:cubicBezTo>
                  <a:pt x="461" y="825"/>
                  <a:pt x="475" y="881"/>
                  <a:pt x="492" y="891"/>
                </a:cubicBezTo>
                <a:cubicBezTo>
                  <a:pt x="510" y="900"/>
                  <a:pt x="533" y="891"/>
                  <a:pt x="554" y="891"/>
                </a:cubicBezTo>
                <a:cubicBezTo>
                  <a:pt x="575" y="891"/>
                  <a:pt x="609" y="905"/>
                  <a:pt x="617" y="891"/>
                </a:cubicBezTo>
                <a:cubicBezTo>
                  <a:pt x="623" y="875"/>
                  <a:pt x="609" y="809"/>
                  <a:pt x="596" y="799"/>
                </a:cubicBezTo>
                <a:cubicBezTo>
                  <a:pt x="582" y="789"/>
                  <a:pt x="551" y="825"/>
                  <a:pt x="533" y="829"/>
                </a:cubicBezTo>
                <a:cubicBezTo>
                  <a:pt x="516" y="833"/>
                  <a:pt x="502" y="838"/>
                  <a:pt x="492" y="829"/>
                </a:cubicBezTo>
                <a:cubicBezTo>
                  <a:pt x="480" y="819"/>
                  <a:pt x="468" y="778"/>
                  <a:pt x="470" y="767"/>
                </a:cubicBezTo>
                <a:cubicBezTo>
                  <a:pt x="475" y="758"/>
                  <a:pt x="502" y="747"/>
                  <a:pt x="513" y="767"/>
                </a:cubicBezTo>
                <a:cubicBezTo>
                  <a:pt x="523" y="788"/>
                  <a:pt x="523" y="875"/>
                  <a:pt x="533" y="891"/>
                </a:cubicBezTo>
                <a:cubicBezTo>
                  <a:pt x="544" y="905"/>
                  <a:pt x="564" y="875"/>
                  <a:pt x="575" y="860"/>
                </a:cubicBezTo>
                <a:cubicBezTo>
                  <a:pt x="585" y="844"/>
                  <a:pt x="606" y="814"/>
                  <a:pt x="596" y="799"/>
                </a:cubicBezTo>
                <a:cubicBezTo>
                  <a:pt x="585" y="783"/>
                  <a:pt x="533" y="763"/>
                  <a:pt x="513" y="767"/>
                </a:cubicBezTo>
                <a:cubicBezTo>
                  <a:pt x="492" y="773"/>
                  <a:pt x="475" y="838"/>
                  <a:pt x="470" y="829"/>
                </a:cubicBezTo>
                <a:cubicBezTo>
                  <a:pt x="468" y="819"/>
                  <a:pt x="478" y="717"/>
                  <a:pt x="492" y="708"/>
                </a:cubicBezTo>
                <a:cubicBezTo>
                  <a:pt x="505" y="697"/>
                  <a:pt x="540" y="738"/>
                  <a:pt x="554" y="767"/>
                </a:cubicBezTo>
                <a:cubicBezTo>
                  <a:pt x="568" y="798"/>
                  <a:pt x="561" y="885"/>
                  <a:pt x="575" y="891"/>
                </a:cubicBezTo>
                <a:cubicBezTo>
                  <a:pt x="589" y="895"/>
                  <a:pt x="627" y="835"/>
                  <a:pt x="637" y="799"/>
                </a:cubicBezTo>
                <a:cubicBezTo>
                  <a:pt x="648" y="763"/>
                  <a:pt x="651" y="686"/>
                  <a:pt x="637" y="676"/>
                </a:cubicBezTo>
                <a:cubicBezTo>
                  <a:pt x="623" y="666"/>
                  <a:pt x="575" y="732"/>
                  <a:pt x="554" y="738"/>
                </a:cubicBezTo>
                <a:cubicBezTo>
                  <a:pt x="533" y="742"/>
                  <a:pt x="520" y="728"/>
                  <a:pt x="513" y="708"/>
                </a:cubicBezTo>
                <a:cubicBezTo>
                  <a:pt x="505" y="686"/>
                  <a:pt x="502" y="610"/>
                  <a:pt x="513" y="615"/>
                </a:cubicBezTo>
                <a:cubicBezTo>
                  <a:pt x="523" y="620"/>
                  <a:pt x="558" y="711"/>
                  <a:pt x="575" y="738"/>
                </a:cubicBezTo>
                <a:cubicBezTo>
                  <a:pt x="592" y="763"/>
                  <a:pt x="598" y="773"/>
                  <a:pt x="617" y="767"/>
                </a:cubicBezTo>
                <a:cubicBezTo>
                  <a:pt x="634" y="763"/>
                  <a:pt x="672" y="728"/>
                  <a:pt x="679" y="708"/>
                </a:cubicBezTo>
                <a:cubicBezTo>
                  <a:pt x="685" y="686"/>
                  <a:pt x="669" y="646"/>
                  <a:pt x="657" y="646"/>
                </a:cubicBezTo>
                <a:cubicBezTo>
                  <a:pt x="648" y="646"/>
                  <a:pt x="634" y="692"/>
                  <a:pt x="617" y="708"/>
                </a:cubicBezTo>
                <a:cubicBezTo>
                  <a:pt x="598" y="723"/>
                  <a:pt x="568" y="754"/>
                  <a:pt x="554" y="738"/>
                </a:cubicBezTo>
                <a:cubicBezTo>
                  <a:pt x="540" y="723"/>
                  <a:pt x="531" y="639"/>
                  <a:pt x="533" y="615"/>
                </a:cubicBezTo>
                <a:cubicBezTo>
                  <a:pt x="536" y="589"/>
                  <a:pt x="571" y="574"/>
                  <a:pt x="575" y="585"/>
                </a:cubicBezTo>
                <a:cubicBezTo>
                  <a:pt x="578" y="596"/>
                  <a:pt x="548" y="656"/>
                  <a:pt x="554" y="676"/>
                </a:cubicBezTo>
                <a:cubicBezTo>
                  <a:pt x="561" y="697"/>
                  <a:pt x="596" y="711"/>
                  <a:pt x="617" y="708"/>
                </a:cubicBezTo>
                <a:cubicBezTo>
                  <a:pt x="637" y="704"/>
                  <a:pt x="683" y="656"/>
                  <a:pt x="679" y="646"/>
                </a:cubicBezTo>
                <a:cubicBezTo>
                  <a:pt x="675" y="636"/>
                  <a:pt x="617" y="656"/>
                  <a:pt x="596" y="646"/>
                </a:cubicBezTo>
                <a:cubicBezTo>
                  <a:pt x="575" y="636"/>
                  <a:pt x="558" y="610"/>
                  <a:pt x="554" y="585"/>
                </a:cubicBezTo>
                <a:cubicBezTo>
                  <a:pt x="550" y="560"/>
                  <a:pt x="568" y="493"/>
                  <a:pt x="575" y="493"/>
                </a:cubicBezTo>
                <a:cubicBezTo>
                  <a:pt x="581" y="493"/>
                  <a:pt x="585" y="548"/>
                  <a:pt x="596" y="585"/>
                </a:cubicBezTo>
                <a:cubicBezTo>
                  <a:pt x="606" y="620"/>
                  <a:pt x="617" y="704"/>
                  <a:pt x="637" y="708"/>
                </a:cubicBezTo>
                <a:cubicBezTo>
                  <a:pt x="657" y="711"/>
                  <a:pt x="713" y="635"/>
                  <a:pt x="721" y="615"/>
                </a:cubicBezTo>
                <a:cubicBezTo>
                  <a:pt x="727" y="596"/>
                  <a:pt x="692" y="585"/>
                  <a:pt x="679" y="585"/>
                </a:cubicBezTo>
                <a:cubicBezTo>
                  <a:pt x="665" y="585"/>
                  <a:pt x="651" y="620"/>
                  <a:pt x="637" y="615"/>
                </a:cubicBezTo>
                <a:cubicBezTo>
                  <a:pt x="623" y="610"/>
                  <a:pt x="604" y="581"/>
                  <a:pt x="596" y="555"/>
                </a:cubicBezTo>
                <a:cubicBezTo>
                  <a:pt x="589" y="529"/>
                  <a:pt x="592" y="462"/>
                  <a:pt x="596" y="462"/>
                </a:cubicBezTo>
                <a:cubicBezTo>
                  <a:pt x="598" y="462"/>
                  <a:pt x="606" y="530"/>
                  <a:pt x="617" y="555"/>
                </a:cubicBezTo>
                <a:cubicBezTo>
                  <a:pt x="627" y="579"/>
                  <a:pt x="641" y="599"/>
                  <a:pt x="657" y="615"/>
                </a:cubicBezTo>
                <a:cubicBezTo>
                  <a:pt x="675" y="632"/>
                  <a:pt x="718" y="656"/>
                  <a:pt x="721" y="646"/>
                </a:cubicBezTo>
                <a:cubicBezTo>
                  <a:pt x="723" y="636"/>
                  <a:pt x="692" y="570"/>
                  <a:pt x="679" y="555"/>
                </a:cubicBezTo>
                <a:cubicBezTo>
                  <a:pt x="665" y="539"/>
                  <a:pt x="651" y="570"/>
                  <a:pt x="637" y="555"/>
                </a:cubicBezTo>
                <a:cubicBezTo>
                  <a:pt x="623" y="539"/>
                  <a:pt x="598" y="493"/>
                  <a:pt x="596" y="462"/>
                </a:cubicBezTo>
                <a:cubicBezTo>
                  <a:pt x="592" y="433"/>
                  <a:pt x="606" y="371"/>
                  <a:pt x="617" y="371"/>
                </a:cubicBezTo>
                <a:cubicBezTo>
                  <a:pt x="627" y="371"/>
                  <a:pt x="644" y="428"/>
                  <a:pt x="657" y="462"/>
                </a:cubicBezTo>
                <a:cubicBezTo>
                  <a:pt x="672" y="498"/>
                  <a:pt x="683" y="574"/>
                  <a:pt x="700" y="585"/>
                </a:cubicBezTo>
                <a:cubicBezTo>
                  <a:pt x="718" y="596"/>
                  <a:pt x="762" y="543"/>
                  <a:pt x="762" y="524"/>
                </a:cubicBezTo>
                <a:cubicBezTo>
                  <a:pt x="762" y="503"/>
                  <a:pt x="723" y="467"/>
                  <a:pt x="700" y="462"/>
                </a:cubicBezTo>
                <a:cubicBezTo>
                  <a:pt x="675" y="459"/>
                  <a:pt x="627" y="510"/>
                  <a:pt x="617" y="493"/>
                </a:cubicBezTo>
                <a:cubicBezTo>
                  <a:pt x="606" y="479"/>
                  <a:pt x="631" y="397"/>
                  <a:pt x="637" y="371"/>
                </a:cubicBezTo>
                <a:cubicBezTo>
                  <a:pt x="644" y="345"/>
                  <a:pt x="654" y="330"/>
                  <a:pt x="657" y="340"/>
                </a:cubicBezTo>
                <a:cubicBezTo>
                  <a:pt x="662" y="352"/>
                  <a:pt x="652" y="402"/>
                  <a:pt x="657" y="431"/>
                </a:cubicBezTo>
                <a:cubicBezTo>
                  <a:pt x="665" y="462"/>
                  <a:pt x="687" y="513"/>
                  <a:pt x="700" y="524"/>
                </a:cubicBezTo>
                <a:cubicBezTo>
                  <a:pt x="713" y="534"/>
                  <a:pt x="727" y="498"/>
                  <a:pt x="741" y="493"/>
                </a:cubicBezTo>
                <a:cubicBezTo>
                  <a:pt x="755" y="489"/>
                  <a:pt x="783" y="503"/>
                  <a:pt x="783" y="493"/>
                </a:cubicBezTo>
                <a:cubicBezTo>
                  <a:pt x="783" y="483"/>
                  <a:pt x="758" y="436"/>
                  <a:pt x="741" y="431"/>
                </a:cubicBezTo>
                <a:cubicBezTo>
                  <a:pt x="723" y="428"/>
                  <a:pt x="692" y="467"/>
                  <a:pt x="679" y="462"/>
                </a:cubicBezTo>
                <a:cubicBezTo>
                  <a:pt x="665" y="459"/>
                  <a:pt x="662" y="431"/>
                  <a:pt x="657" y="402"/>
                </a:cubicBezTo>
                <a:cubicBezTo>
                  <a:pt x="655" y="371"/>
                  <a:pt x="652" y="302"/>
                  <a:pt x="657" y="280"/>
                </a:cubicBezTo>
                <a:cubicBezTo>
                  <a:pt x="665" y="259"/>
                  <a:pt x="697" y="265"/>
                  <a:pt x="700" y="280"/>
                </a:cubicBezTo>
                <a:cubicBezTo>
                  <a:pt x="702" y="295"/>
                  <a:pt x="675" y="336"/>
                  <a:pt x="679" y="371"/>
                </a:cubicBezTo>
                <a:cubicBezTo>
                  <a:pt x="683" y="407"/>
                  <a:pt x="713" y="462"/>
                  <a:pt x="721" y="493"/>
                </a:cubicBezTo>
                <a:cubicBezTo>
                  <a:pt x="727" y="524"/>
                  <a:pt x="731" y="551"/>
                  <a:pt x="721" y="555"/>
                </a:cubicBezTo>
                <a:cubicBezTo>
                  <a:pt x="710" y="560"/>
                  <a:pt x="679" y="503"/>
                  <a:pt x="657" y="524"/>
                </a:cubicBezTo>
                <a:cubicBezTo>
                  <a:pt x="637" y="543"/>
                  <a:pt x="614" y="646"/>
                  <a:pt x="596" y="676"/>
                </a:cubicBezTo>
                <a:cubicBezTo>
                  <a:pt x="579" y="707"/>
                  <a:pt x="531" y="738"/>
                  <a:pt x="554" y="708"/>
                </a:cubicBezTo>
                <a:cubicBezTo>
                  <a:pt x="579" y="677"/>
                  <a:pt x="707" y="545"/>
                  <a:pt x="741" y="493"/>
                </a:cubicBezTo>
                <a:cubicBezTo>
                  <a:pt x="776" y="443"/>
                  <a:pt x="769" y="428"/>
                  <a:pt x="762" y="402"/>
                </a:cubicBezTo>
                <a:cubicBezTo>
                  <a:pt x="755" y="376"/>
                  <a:pt x="710" y="371"/>
                  <a:pt x="700" y="340"/>
                </a:cubicBezTo>
                <a:cubicBezTo>
                  <a:pt x="689" y="309"/>
                  <a:pt x="692" y="223"/>
                  <a:pt x="700" y="218"/>
                </a:cubicBezTo>
                <a:cubicBezTo>
                  <a:pt x="707" y="215"/>
                  <a:pt x="738" y="275"/>
                  <a:pt x="741" y="309"/>
                </a:cubicBezTo>
                <a:cubicBezTo>
                  <a:pt x="745" y="345"/>
                  <a:pt x="707" y="417"/>
                  <a:pt x="721" y="431"/>
                </a:cubicBezTo>
                <a:cubicBezTo>
                  <a:pt x="735" y="448"/>
                  <a:pt x="806" y="417"/>
                  <a:pt x="825" y="402"/>
                </a:cubicBezTo>
                <a:cubicBezTo>
                  <a:pt x="841" y="386"/>
                  <a:pt x="839" y="345"/>
                  <a:pt x="825" y="340"/>
                </a:cubicBezTo>
                <a:cubicBezTo>
                  <a:pt x="811" y="336"/>
                  <a:pt x="762" y="387"/>
                  <a:pt x="741" y="371"/>
                </a:cubicBezTo>
                <a:cubicBezTo>
                  <a:pt x="721" y="356"/>
                  <a:pt x="700" y="280"/>
                  <a:pt x="700" y="249"/>
                </a:cubicBezTo>
                <a:cubicBezTo>
                  <a:pt x="700" y="218"/>
                  <a:pt x="731" y="177"/>
                  <a:pt x="741" y="187"/>
                </a:cubicBezTo>
                <a:cubicBezTo>
                  <a:pt x="753" y="199"/>
                  <a:pt x="753" y="280"/>
                  <a:pt x="762" y="309"/>
                </a:cubicBezTo>
                <a:cubicBezTo>
                  <a:pt x="773" y="340"/>
                  <a:pt x="783" y="367"/>
                  <a:pt x="803" y="371"/>
                </a:cubicBezTo>
                <a:cubicBezTo>
                  <a:pt x="824" y="376"/>
                  <a:pt x="889" y="356"/>
                  <a:pt x="887" y="340"/>
                </a:cubicBezTo>
                <a:cubicBezTo>
                  <a:pt x="884" y="325"/>
                  <a:pt x="801" y="315"/>
                  <a:pt x="783" y="280"/>
                </a:cubicBezTo>
                <a:cubicBezTo>
                  <a:pt x="766" y="244"/>
                  <a:pt x="790" y="132"/>
                  <a:pt x="783" y="127"/>
                </a:cubicBezTo>
                <a:cubicBezTo>
                  <a:pt x="776" y="122"/>
                  <a:pt x="731" y="223"/>
                  <a:pt x="741" y="249"/>
                </a:cubicBezTo>
                <a:cubicBezTo>
                  <a:pt x="753" y="275"/>
                  <a:pt x="839" y="290"/>
                  <a:pt x="846" y="280"/>
                </a:cubicBezTo>
                <a:cubicBezTo>
                  <a:pt x="851" y="270"/>
                  <a:pt x="787" y="172"/>
                  <a:pt x="783" y="187"/>
                </a:cubicBezTo>
                <a:cubicBezTo>
                  <a:pt x="779" y="203"/>
                  <a:pt x="818" y="361"/>
                  <a:pt x="825" y="371"/>
                </a:cubicBezTo>
                <a:cubicBezTo>
                  <a:pt x="831" y="381"/>
                  <a:pt x="814" y="280"/>
                  <a:pt x="825" y="249"/>
                </a:cubicBezTo>
                <a:cubicBezTo>
                  <a:pt x="835" y="218"/>
                  <a:pt x="870" y="183"/>
                  <a:pt x="887" y="187"/>
                </a:cubicBezTo>
                <a:cubicBezTo>
                  <a:pt x="905" y="194"/>
                  <a:pt x="932" y="259"/>
                  <a:pt x="928" y="280"/>
                </a:cubicBezTo>
                <a:cubicBezTo>
                  <a:pt x="924" y="302"/>
                  <a:pt x="880" y="325"/>
                  <a:pt x="866" y="309"/>
                </a:cubicBezTo>
                <a:cubicBezTo>
                  <a:pt x="851" y="295"/>
                  <a:pt x="846" y="223"/>
                  <a:pt x="846" y="187"/>
                </a:cubicBezTo>
                <a:cubicBezTo>
                  <a:pt x="846" y="152"/>
                  <a:pt x="869" y="112"/>
                  <a:pt x="866" y="96"/>
                </a:cubicBezTo>
                <a:cubicBezTo>
                  <a:pt x="862" y="80"/>
                  <a:pt x="835" y="87"/>
                  <a:pt x="825" y="96"/>
                </a:cubicBezTo>
                <a:cubicBezTo>
                  <a:pt x="814" y="106"/>
                  <a:pt x="793" y="132"/>
                  <a:pt x="803" y="158"/>
                </a:cubicBezTo>
                <a:cubicBezTo>
                  <a:pt x="814" y="183"/>
                  <a:pt x="862" y="230"/>
                  <a:pt x="887" y="249"/>
                </a:cubicBezTo>
                <a:cubicBezTo>
                  <a:pt x="911" y="268"/>
                  <a:pt x="943" y="290"/>
                  <a:pt x="949" y="280"/>
                </a:cubicBezTo>
                <a:cubicBezTo>
                  <a:pt x="956" y="270"/>
                  <a:pt x="942" y="194"/>
                  <a:pt x="928" y="187"/>
                </a:cubicBezTo>
                <a:cubicBezTo>
                  <a:pt x="914" y="183"/>
                  <a:pt x="886" y="249"/>
                  <a:pt x="866" y="249"/>
                </a:cubicBezTo>
                <a:cubicBezTo>
                  <a:pt x="846" y="249"/>
                  <a:pt x="800" y="218"/>
                  <a:pt x="803" y="187"/>
                </a:cubicBezTo>
                <a:cubicBezTo>
                  <a:pt x="806" y="158"/>
                  <a:pt x="870" y="81"/>
                  <a:pt x="887" y="65"/>
                </a:cubicBezTo>
                <a:cubicBezTo>
                  <a:pt x="905" y="50"/>
                  <a:pt x="905" y="77"/>
                  <a:pt x="907" y="96"/>
                </a:cubicBezTo>
                <a:cubicBezTo>
                  <a:pt x="911" y="115"/>
                  <a:pt x="894" y="156"/>
                  <a:pt x="907" y="187"/>
                </a:cubicBezTo>
                <a:cubicBezTo>
                  <a:pt x="922" y="218"/>
                  <a:pt x="974" y="275"/>
                  <a:pt x="991" y="280"/>
                </a:cubicBezTo>
                <a:cubicBezTo>
                  <a:pt x="1009" y="284"/>
                  <a:pt x="1015" y="234"/>
                  <a:pt x="1011" y="218"/>
                </a:cubicBezTo>
                <a:cubicBezTo>
                  <a:pt x="1009" y="203"/>
                  <a:pt x="983" y="208"/>
                  <a:pt x="969" y="187"/>
                </a:cubicBezTo>
                <a:cubicBezTo>
                  <a:pt x="956" y="168"/>
                  <a:pt x="932" y="122"/>
                  <a:pt x="928" y="96"/>
                </a:cubicBezTo>
                <a:cubicBezTo>
                  <a:pt x="924" y="72"/>
                  <a:pt x="949" y="29"/>
                  <a:pt x="949" y="35"/>
                </a:cubicBezTo>
                <a:cubicBezTo>
                  <a:pt x="949" y="41"/>
                  <a:pt x="942" y="107"/>
                  <a:pt x="928" y="127"/>
                </a:cubicBezTo>
                <a:cubicBezTo>
                  <a:pt x="914" y="149"/>
                  <a:pt x="880" y="137"/>
                  <a:pt x="866" y="158"/>
                </a:cubicBezTo>
                <a:cubicBezTo>
                  <a:pt x="851" y="177"/>
                  <a:pt x="841" y="223"/>
                  <a:pt x="846" y="249"/>
                </a:cubicBezTo>
                <a:cubicBezTo>
                  <a:pt x="849" y="275"/>
                  <a:pt x="862" y="315"/>
                  <a:pt x="887" y="309"/>
                </a:cubicBezTo>
                <a:cubicBezTo>
                  <a:pt x="911" y="306"/>
                  <a:pt x="956" y="223"/>
                  <a:pt x="991" y="218"/>
                </a:cubicBezTo>
                <a:cubicBezTo>
                  <a:pt x="1025" y="215"/>
                  <a:pt x="1073" y="280"/>
                  <a:pt x="1094" y="280"/>
                </a:cubicBezTo>
                <a:cubicBezTo>
                  <a:pt x="1115" y="280"/>
                  <a:pt x="1129" y="230"/>
                  <a:pt x="1115" y="218"/>
                </a:cubicBezTo>
                <a:cubicBezTo>
                  <a:pt x="1102" y="208"/>
                  <a:pt x="1042" y="225"/>
                  <a:pt x="1011" y="218"/>
                </a:cubicBezTo>
                <a:cubicBezTo>
                  <a:pt x="980" y="213"/>
                  <a:pt x="935" y="208"/>
                  <a:pt x="928" y="187"/>
                </a:cubicBezTo>
                <a:cubicBezTo>
                  <a:pt x="922" y="168"/>
                  <a:pt x="949" y="101"/>
                  <a:pt x="969" y="96"/>
                </a:cubicBezTo>
                <a:cubicBezTo>
                  <a:pt x="990" y="91"/>
                  <a:pt x="1033" y="158"/>
                  <a:pt x="1053" y="158"/>
                </a:cubicBezTo>
                <a:cubicBezTo>
                  <a:pt x="1073" y="158"/>
                  <a:pt x="1105" y="106"/>
                  <a:pt x="1094" y="96"/>
                </a:cubicBezTo>
                <a:cubicBezTo>
                  <a:pt x="1084" y="87"/>
                  <a:pt x="1011" y="80"/>
                  <a:pt x="991" y="96"/>
                </a:cubicBezTo>
                <a:cubicBezTo>
                  <a:pt x="970" y="112"/>
                  <a:pt x="983" y="192"/>
                  <a:pt x="969" y="187"/>
                </a:cubicBezTo>
                <a:cubicBezTo>
                  <a:pt x="956" y="183"/>
                  <a:pt x="905" y="91"/>
                  <a:pt x="907" y="65"/>
                </a:cubicBezTo>
                <a:cubicBezTo>
                  <a:pt x="911" y="41"/>
                  <a:pt x="960" y="41"/>
                  <a:pt x="991" y="35"/>
                </a:cubicBezTo>
                <a:cubicBezTo>
                  <a:pt x="1022" y="31"/>
                  <a:pt x="1081" y="26"/>
                  <a:pt x="1094" y="35"/>
                </a:cubicBezTo>
                <a:cubicBezTo>
                  <a:pt x="1108" y="46"/>
                  <a:pt x="1092" y="96"/>
                  <a:pt x="1073" y="96"/>
                </a:cubicBezTo>
                <a:cubicBezTo>
                  <a:pt x="1056" y="96"/>
                  <a:pt x="1005" y="35"/>
                  <a:pt x="991" y="35"/>
                </a:cubicBezTo>
                <a:cubicBezTo>
                  <a:pt x="977" y="35"/>
                  <a:pt x="983" y="77"/>
                  <a:pt x="991" y="96"/>
                </a:cubicBezTo>
                <a:cubicBezTo>
                  <a:pt x="998" y="115"/>
                  <a:pt x="1018" y="132"/>
                  <a:pt x="1033" y="158"/>
                </a:cubicBezTo>
                <a:cubicBezTo>
                  <a:pt x="1046" y="183"/>
                  <a:pt x="1053" y="230"/>
                  <a:pt x="1073" y="249"/>
                </a:cubicBezTo>
                <a:cubicBezTo>
                  <a:pt x="1094" y="268"/>
                  <a:pt x="1150" y="290"/>
                  <a:pt x="1157" y="280"/>
                </a:cubicBezTo>
                <a:cubicBezTo>
                  <a:pt x="1164" y="270"/>
                  <a:pt x="1140" y="199"/>
                  <a:pt x="1115" y="187"/>
                </a:cubicBezTo>
                <a:cubicBezTo>
                  <a:pt x="1092" y="177"/>
                  <a:pt x="1022" y="230"/>
                  <a:pt x="1011" y="218"/>
                </a:cubicBezTo>
                <a:cubicBezTo>
                  <a:pt x="1001" y="208"/>
                  <a:pt x="1033" y="137"/>
                  <a:pt x="1053" y="127"/>
                </a:cubicBezTo>
                <a:cubicBezTo>
                  <a:pt x="1073" y="118"/>
                  <a:pt x="1122" y="172"/>
                  <a:pt x="1137" y="158"/>
                </a:cubicBezTo>
                <a:cubicBezTo>
                  <a:pt x="1150" y="141"/>
                  <a:pt x="1150" y="56"/>
                  <a:pt x="1137" y="35"/>
                </a:cubicBezTo>
                <a:cubicBezTo>
                  <a:pt x="1122" y="15"/>
                  <a:pt x="1061" y="21"/>
                  <a:pt x="1053" y="35"/>
                </a:cubicBezTo>
                <a:cubicBezTo>
                  <a:pt x="1047" y="50"/>
                  <a:pt x="1071" y="91"/>
                  <a:pt x="1094" y="127"/>
                </a:cubicBezTo>
                <a:cubicBezTo>
                  <a:pt x="1119" y="163"/>
                  <a:pt x="1180" y="218"/>
                  <a:pt x="1198" y="249"/>
                </a:cubicBezTo>
                <a:cubicBezTo>
                  <a:pt x="1215" y="280"/>
                  <a:pt x="1195" y="315"/>
                  <a:pt x="1198" y="309"/>
                </a:cubicBezTo>
                <a:cubicBezTo>
                  <a:pt x="1202" y="306"/>
                  <a:pt x="1231" y="234"/>
                  <a:pt x="1220" y="218"/>
                </a:cubicBezTo>
                <a:cubicBezTo>
                  <a:pt x="1210" y="203"/>
                  <a:pt x="1160" y="218"/>
                  <a:pt x="1137" y="218"/>
                </a:cubicBezTo>
                <a:cubicBezTo>
                  <a:pt x="1111" y="218"/>
                  <a:pt x="1076" y="234"/>
                  <a:pt x="1073" y="218"/>
                </a:cubicBezTo>
                <a:cubicBezTo>
                  <a:pt x="1071" y="203"/>
                  <a:pt x="1094" y="149"/>
                  <a:pt x="1115" y="127"/>
                </a:cubicBezTo>
                <a:cubicBezTo>
                  <a:pt x="1137" y="107"/>
                  <a:pt x="1180" y="106"/>
                  <a:pt x="1198" y="96"/>
                </a:cubicBezTo>
                <a:cubicBezTo>
                  <a:pt x="1215" y="87"/>
                  <a:pt x="1223" y="77"/>
                  <a:pt x="1220" y="65"/>
                </a:cubicBezTo>
                <a:cubicBezTo>
                  <a:pt x="1216" y="56"/>
                  <a:pt x="1188" y="31"/>
                  <a:pt x="1178" y="35"/>
                </a:cubicBezTo>
                <a:cubicBezTo>
                  <a:pt x="1167" y="41"/>
                  <a:pt x="1164" y="72"/>
                  <a:pt x="1157" y="96"/>
                </a:cubicBezTo>
                <a:cubicBezTo>
                  <a:pt x="1150" y="122"/>
                  <a:pt x="1129" y="177"/>
                  <a:pt x="1137" y="187"/>
                </a:cubicBezTo>
                <a:cubicBezTo>
                  <a:pt x="1142" y="199"/>
                  <a:pt x="1196" y="172"/>
                  <a:pt x="1198" y="158"/>
                </a:cubicBezTo>
                <a:cubicBezTo>
                  <a:pt x="1202" y="141"/>
                  <a:pt x="1160" y="122"/>
                  <a:pt x="1157" y="96"/>
                </a:cubicBezTo>
                <a:cubicBezTo>
                  <a:pt x="1154" y="72"/>
                  <a:pt x="1170" y="10"/>
                  <a:pt x="1178" y="5"/>
                </a:cubicBezTo>
                <a:cubicBezTo>
                  <a:pt x="1185" y="0"/>
                  <a:pt x="1188" y="46"/>
                  <a:pt x="1198" y="65"/>
                </a:cubicBezTo>
                <a:cubicBezTo>
                  <a:pt x="1210" y="87"/>
                  <a:pt x="1233" y="101"/>
                  <a:pt x="1240" y="127"/>
                </a:cubicBezTo>
                <a:cubicBezTo>
                  <a:pt x="1246" y="153"/>
                  <a:pt x="1236" y="183"/>
                  <a:pt x="1240" y="218"/>
                </a:cubicBezTo>
                <a:cubicBezTo>
                  <a:pt x="1244" y="253"/>
                  <a:pt x="1270" y="280"/>
                  <a:pt x="1266" y="339"/>
                </a:cubicBezTo>
                <a:cubicBezTo>
                  <a:pt x="1260" y="397"/>
                  <a:pt x="1231" y="513"/>
                  <a:pt x="1213" y="568"/>
                </a:cubicBezTo>
                <a:cubicBezTo>
                  <a:pt x="1196" y="623"/>
                  <a:pt x="1179" y="639"/>
                  <a:pt x="1161" y="672"/>
                </a:cubicBezTo>
                <a:cubicBezTo>
                  <a:pt x="1142" y="705"/>
                  <a:pt x="1127" y="732"/>
                  <a:pt x="1102" y="766"/>
                </a:cubicBezTo>
                <a:cubicBezTo>
                  <a:pt x="1076" y="798"/>
                  <a:pt x="1045" y="840"/>
                  <a:pt x="1015" y="864"/>
                </a:cubicBezTo>
                <a:cubicBezTo>
                  <a:pt x="986" y="888"/>
                  <a:pt x="958" y="897"/>
                  <a:pt x="923" y="912"/>
                </a:cubicBezTo>
                <a:cubicBezTo>
                  <a:pt x="888" y="926"/>
                  <a:pt x="840" y="942"/>
                  <a:pt x="809" y="953"/>
                </a:cubicBezTo>
                <a:cubicBezTo>
                  <a:pt x="778" y="962"/>
                  <a:pt x="760" y="969"/>
                  <a:pt x="734" y="969"/>
                </a:cubicBezTo>
                <a:cubicBezTo>
                  <a:pt x="707" y="969"/>
                  <a:pt x="672" y="953"/>
                  <a:pt x="645" y="947"/>
                </a:cubicBezTo>
                <a:cubicBezTo>
                  <a:pt x="619" y="942"/>
                  <a:pt x="590" y="941"/>
                  <a:pt x="579" y="942"/>
                </a:cubicBezTo>
                <a:cubicBezTo>
                  <a:pt x="568" y="944"/>
                  <a:pt x="607" y="959"/>
                  <a:pt x="575" y="959"/>
                </a:cubicBezTo>
                <a:cubicBezTo>
                  <a:pt x="543" y="959"/>
                  <a:pt x="438" y="949"/>
                  <a:pt x="387" y="947"/>
                </a:cubicBezTo>
                <a:cubicBezTo>
                  <a:pt x="338" y="945"/>
                  <a:pt x="314" y="944"/>
                  <a:pt x="278" y="947"/>
                </a:cubicBezTo>
                <a:cubicBezTo>
                  <a:pt x="242" y="950"/>
                  <a:pt x="205" y="959"/>
                  <a:pt x="170" y="969"/>
                </a:cubicBezTo>
                <a:cubicBezTo>
                  <a:pt x="136" y="978"/>
                  <a:pt x="100" y="991"/>
                  <a:pt x="71" y="1004"/>
                </a:cubicBezTo>
                <a:cubicBezTo>
                  <a:pt x="43" y="1017"/>
                  <a:pt x="15" y="1041"/>
                  <a:pt x="0" y="1051"/>
                </a:cubicBezTo>
              </a:path>
            </a:pathLst>
          </a:custGeom>
          <a:noFill/>
          <a:ln w="28575" cmpd="sng">
            <a:solidFill>
              <a:srgbClr val="FF0000"/>
            </a:solidFill>
            <a:round/>
            <a:headEnd type="none" w="med" len="med"/>
            <a:tailEnd type="triangle" w="med" len="med"/>
          </a:ln>
          <a:effectLst/>
        </p:spPr>
        <p:txBody>
          <a:bodyPr/>
          <a:lstStyle/>
          <a:p>
            <a:pPr>
              <a:defRPr/>
            </a:pPr>
            <a:endParaRPr lang="de-DE" kern="0">
              <a:solidFill>
                <a:sysClr val="windowText" lastClr="000000"/>
              </a:solidFill>
            </a:endParaRPr>
          </a:p>
        </p:txBody>
      </p:sp>
      <p:grpSp>
        <p:nvGrpSpPr>
          <p:cNvPr id="22" name="Group 22"/>
          <p:cNvGrpSpPr>
            <a:grpSpLocks/>
          </p:cNvGrpSpPr>
          <p:nvPr/>
        </p:nvGrpSpPr>
        <p:grpSpPr bwMode="auto">
          <a:xfrm>
            <a:off x="5518151" y="1597025"/>
            <a:ext cx="1585913" cy="1792288"/>
            <a:chOff x="3994150" y="2420938"/>
            <a:chExt cx="1585913" cy="1792287"/>
          </a:xfrm>
        </p:grpSpPr>
        <p:sp>
          <p:nvSpPr>
            <p:cNvPr id="11" name="Freeform 8"/>
            <p:cNvSpPr>
              <a:spLocks/>
            </p:cNvSpPr>
            <p:nvPr/>
          </p:nvSpPr>
          <p:spPr bwMode="auto">
            <a:xfrm>
              <a:off x="4229100" y="2420938"/>
              <a:ext cx="1350963" cy="1728787"/>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894">
                  <a:moveTo>
                    <a:pt x="51" y="894"/>
                  </a:moveTo>
                  <a:cubicBezTo>
                    <a:pt x="61" y="885"/>
                    <a:pt x="99" y="860"/>
                    <a:pt x="112" y="846"/>
                  </a:cubicBezTo>
                  <a:cubicBezTo>
                    <a:pt x="125" y="832"/>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FF33CC"/>
              </a:solidFill>
              <a:round/>
              <a:headEnd type="none" w="med" len="med"/>
              <a:tailEnd type="triangle" w="med" len="med"/>
            </a:ln>
            <a:effectLst/>
          </p:spPr>
          <p:txBody>
            <a:bodyPr/>
            <a:lstStyle/>
            <a:p>
              <a:pPr>
                <a:defRPr/>
              </a:pPr>
              <a:endParaRPr lang="de-DE" kern="0">
                <a:solidFill>
                  <a:sysClr val="windowText" lastClr="000000"/>
                </a:solidFill>
              </a:endParaRPr>
            </a:p>
          </p:txBody>
        </p:sp>
        <p:sp>
          <p:nvSpPr>
            <p:cNvPr id="17" name="Freeform 18"/>
            <p:cNvSpPr>
              <a:spLocks/>
            </p:cNvSpPr>
            <p:nvPr/>
          </p:nvSpPr>
          <p:spPr bwMode="auto">
            <a:xfrm>
              <a:off x="3994150" y="3683000"/>
              <a:ext cx="663575" cy="530225"/>
            </a:xfrm>
            <a:custGeom>
              <a:avLst/>
              <a:gdLst/>
              <a:ahLst/>
              <a:cxnLst>
                <a:cxn ang="0">
                  <a:pos x="130" y="0"/>
                </a:cxn>
                <a:cxn ang="0">
                  <a:pos x="50" y="67"/>
                </a:cxn>
                <a:cxn ang="0">
                  <a:pos x="1" y="149"/>
                </a:cxn>
                <a:cxn ang="0">
                  <a:pos x="46" y="285"/>
                </a:cxn>
                <a:cxn ang="0">
                  <a:pos x="228" y="331"/>
                </a:cxn>
                <a:cxn ang="0">
                  <a:pos x="418" y="301"/>
                </a:cxn>
              </a:cxnLst>
              <a:rect l="0" t="0" r="r" b="b"/>
              <a:pathLst>
                <a:path w="418" h="334">
                  <a:moveTo>
                    <a:pt x="130" y="0"/>
                  </a:moveTo>
                  <a:cubicBezTo>
                    <a:pt x="117" y="11"/>
                    <a:pt x="72" y="42"/>
                    <a:pt x="50" y="67"/>
                  </a:cubicBezTo>
                  <a:cubicBezTo>
                    <a:pt x="28" y="92"/>
                    <a:pt x="2" y="113"/>
                    <a:pt x="1" y="149"/>
                  </a:cubicBezTo>
                  <a:cubicBezTo>
                    <a:pt x="0" y="185"/>
                    <a:pt x="8" y="255"/>
                    <a:pt x="46" y="285"/>
                  </a:cubicBezTo>
                  <a:cubicBezTo>
                    <a:pt x="84" y="315"/>
                    <a:pt x="166" y="328"/>
                    <a:pt x="228" y="331"/>
                  </a:cubicBezTo>
                  <a:cubicBezTo>
                    <a:pt x="290" y="334"/>
                    <a:pt x="379" y="307"/>
                    <a:pt x="418" y="301"/>
                  </a:cubicBezTo>
                </a:path>
              </a:pathLst>
            </a:custGeom>
            <a:noFill/>
            <a:ln w="28575" cmpd="sng">
              <a:solidFill>
                <a:srgbClr val="FF33CC"/>
              </a:solidFill>
              <a:round/>
              <a:headEnd type="none" w="med" len="med"/>
              <a:tailEnd type="triangle" w="med" len="med"/>
            </a:ln>
            <a:effectLst/>
          </p:spPr>
          <p:txBody>
            <a:bodyPr/>
            <a:lstStyle/>
            <a:p>
              <a:pPr>
                <a:defRPr/>
              </a:pPr>
              <a:endParaRPr lang="de-DE" kern="0">
                <a:solidFill>
                  <a:sysClr val="windowText" lastClr="000000"/>
                </a:solidFill>
              </a:endParaRPr>
            </a:p>
          </p:txBody>
        </p:sp>
      </p:grpSp>
      <p:sp>
        <p:nvSpPr>
          <p:cNvPr id="44044" name="Text Box 2"/>
          <p:cNvSpPr txBox="1">
            <a:spLocks noChangeArrowheads="1"/>
          </p:cNvSpPr>
          <p:nvPr/>
        </p:nvSpPr>
        <p:spPr bwMode="auto">
          <a:xfrm>
            <a:off x="1600201" y="4927601"/>
            <a:ext cx="900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Long-term succession of ecosystems: small-scale disturbances may support the development of the overall system.</a:t>
            </a:r>
            <a:endParaRPr lang="en-US" altLang="en-US" sz="2400">
              <a:latin typeface="Times New Roman" pitchFamily="18" charset="0"/>
            </a:endParaRPr>
          </a:p>
        </p:txBody>
      </p:sp>
    </p:spTree>
    <p:extLst>
      <p:ext uri="{BB962C8B-B14F-4D97-AF65-F5344CB8AC3E}">
        <p14:creationId xmlns:p14="http://schemas.microsoft.com/office/powerpoint/2010/main" val="162404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52750" y="1857375"/>
            <a:ext cx="6286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Box 1"/>
          <p:cNvSpPr txBox="1">
            <a:spLocks noChangeArrowheads="1"/>
          </p:cNvSpPr>
          <p:nvPr/>
        </p:nvSpPr>
        <p:spPr bwMode="auto">
          <a:xfrm>
            <a:off x="2286001" y="457201"/>
            <a:ext cx="771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400" dirty="0">
                <a:latin typeface="Times New Roman" panose="02020603050405020304" pitchFamily="18" charset="0"/>
              </a:rPr>
              <a:t>The Okay/Not Okay Principle of Human Induced Succession</a:t>
            </a:r>
          </a:p>
        </p:txBody>
      </p:sp>
      <p:sp>
        <p:nvSpPr>
          <p:cNvPr id="2" name="Rectangle 1"/>
          <p:cNvSpPr/>
          <p:nvPr/>
        </p:nvSpPr>
        <p:spPr>
          <a:xfrm>
            <a:off x="2438400" y="1857376"/>
            <a:ext cx="2362200" cy="294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62800" y="1857376"/>
            <a:ext cx="2362200" cy="294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52751" y="5323314"/>
            <a:ext cx="7051675" cy="646331"/>
          </a:xfrm>
          <a:prstGeom prst="rect">
            <a:avLst/>
          </a:prstGeom>
          <a:noFill/>
        </p:spPr>
        <p:txBody>
          <a:bodyPr wrap="square" rtlCol="0">
            <a:spAutoFit/>
          </a:bodyPr>
          <a:lstStyle/>
          <a:p>
            <a:r>
              <a:rPr lang="en-US" dirty="0"/>
              <a:t>Multiple stable states – once it goes to one of the “not okay” basins it is hard or impossible to return</a:t>
            </a:r>
          </a:p>
        </p:txBody>
      </p:sp>
    </p:spTree>
    <p:extLst>
      <p:ext uri="{BB962C8B-B14F-4D97-AF65-F5344CB8AC3E}">
        <p14:creationId xmlns:p14="http://schemas.microsoft.com/office/powerpoint/2010/main" val="171470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9"/>
            <a:ext cx="10515600" cy="1325563"/>
          </a:xfrm>
        </p:spPr>
        <p:txBody>
          <a:bodyPr/>
          <a:lstStyle/>
          <a:p>
            <a:r>
              <a:rPr lang="en-US" dirty="0"/>
              <a:t>When do you have an ecosystem?</a:t>
            </a:r>
          </a:p>
        </p:txBody>
      </p:sp>
      <p:sp>
        <p:nvSpPr>
          <p:cNvPr id="3" name="Content Placeholder 2"/>
          <p:cNvSpPr>
            <a:spLocks noGrp="1"/>
          </p:cNvSpPr>
          <p:nvPr>
            <p:ph idx="1"/>
          </p:nvPr>
        </p:nvSpPr>
        <p:spPr>
          <a:xfrm>
            <a:off x="838200" y="1120223"/>
            <a:ext cx="10515600" cy="4351338"/>
          </a:xfrm>
        </p:spPr>
        <p:txBody>
          <a:bodyPr/>
          <a:lstStyle/>
          <a:p>
            <a:r>
              <a:rPr lang="en-US" dirty="0" smtClean="0"/>
              <a:t>Different </a:t>
            </a:r>
            <a:r>
              <a:rPr lang="en-US" dirty="0"/>
              <a:t>size, different scale, different </a:t>
            </a:r>
            <a:r>
              <a:rPr lang="en-US" dirty="0" smtClean="0"/>
              <a:t>species </a:t>
            </a:r>
          </a:p>
          <a:p>
            <a:r>
              <a:rPr lang="en-US" dirty="0" smtClean="0"/>
              <a:t>Borders </a:t>
            </a:r>
            <a:r>
              <a:rPr lang="en-US" dirty="0"/>
              <a:t>can be vague </a:t>
            </a:r>
          </a:p>
          <a:p>
            <a:r>
              <a:rPr lang="en-US" dirty="0"/>
              <a:t>Natural </a:t>
            </a:r>
            <a:r>
              <a:rPr lang="en-US" dirty="0" smtClean="0"/>
              <a:t>(forest, field, wetland, stream, lake, etc.) or </a:t>
            </a:r>
            <a:r>
              <a:rPr lang="en-US" dirty="0"/>
              <a:t>artificial (</a:t>
            </a:r>
            <a:r>
              <a:rPr lang="en-US" dirty="0" smtClean="0"/>
              <a:t>wastewater </a:t>
            </a:r>
            <a:r>
              <a:rPr lang="en-US" dirty="0"/>
              <a:t>treatment ponds, </a:t>
            </a:r>
            <a:r>
              <a:rPr lang="en-US" dirty="0" smtClean="0"/>
              <a:t>agriculture, lawn)</a:t>
            </a:r>
            <a:endParaRPr lang="en-US" dirty="0"/>
          </a:p>
          <a:p>
            <a:r>
              <a:rPr lang="en-US" dirty="0" smtClean="0"/>
              <a:t>Watersheds </a:t>
            </a:r>
            <a:r>
              <a:rPr lang="en-US" dirty="0"/>
              <a:t>–Political and natural boundaries not typically the </a:t>
            </a:r>
            <a:r>
              <a:rPr lang="en-US" dirty="0" smtClean="0"/>
              <a:t>same</a:t>
            </a:r>
            <a:endParaRPr lang="en-US" dirty="0"/>
          </a:p>
          <a:p>
            <a:r>
              <a:rPr lang="en-US" dirty="0" smtClean="0"/>
              <a:t>Common </a:t>
            </a:r>
            <a:r>
              <a:rPr lang="en-US" dirty="0"/>
              <a:t>processes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344" y="4062549"/>
            <a:ext cx="4360399" cy="2795451"/>
          </a:xfrm>
          <a:prstGeom prst="rect">
            <a:avLst/>
          </a:prstGeom>
        </p:spPr>
      </p:pic>
      <p:pic>
        <p:nvPicPr>
          <p:cNvPr id="3074" name="Picture 2" descr="Where It All Started | College of Biological Scien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1296" y="4062549"/>
            <a:ext cx="5400582" cy="27002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zech Republic - Environment - European 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457" y="4039603"/>
            <a:ext cx="3091543" cy="27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gerrymarten.com/human-ecology/images/06-07-english.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3505200"/>
            <a:ext cx="6286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457200"/>
            <a:ext cx="6286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7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828800" y="1481138"/>
            <a:ext cx="9220200" cy="4525962"/>
          </a:xfrm>
        </p:spPr>
        <p:txBody>
          <a:bodyPr/>
          <a:lstStyle/>
          <a:p>
            <a:r>
              <a:rPr lang="en-US" dirty="0" smtClean="0"/>
              <a:t>Ecosystems and urban systems are dynamic, undergoing </a:t>
            </a:r>
            <a:r>
              <a:rPr lang="en-US" b="1" dirty="0" smtClean="0"/>
              <a:t>patterned</a:t>
            </a:r>
            <a:r>
              <a:rPr lang="en-US" dirty="0" smtClean="0"/>
              <a:t> growth and development</a:t>
            </a:r>
          </a:p>
          <a:p>
            <a:r>
              <a:rPr lang="en-US" dirty="0" smtClean="0"/>
              <a:t>Different stages emphasize different “priorities” </a:t>
            </a:r>
          </a:p>
          <a:p>
            <a:pPr lvl="1"/>
            <a:r>
              <a:rPr lang="en-US" dirty="0" smtClean="0"/>
              <a:t>growth v. development</a:t>
            </a:r>
          </a:p>
          <a:p>
            <a:pPr lvl="1"/>
            <a:r>
              <a:rPr lang="en-US" dirty="0" smtClean="0"/>
              <a:t>positive feedback v. negative feedback</a:t>
            </a:r>
          </a:p>
          <a:p>
            <a:pPr lvl="1"/>
            <a:r>
              <a:rPr lang="en-US" dirty="0" smtClean="0"/>
              <a:t>change v. stasis</a:t>
            </a:r>
          </a:p>
          <a:p>
            <a:r>
              <a:rPr lang="en-US" dirty="0" smtClean="0"/>
              <a:t>Disturbance is a natural part of the complex systems cycle</a:t>
            </a:r>
          </a:p>
          <a:p>
            <a:r>
              <a:rPr lang="en-US" dirty="0" smtClean="0"/>
              <a:t>Disturbance may move system to “Not Okay” domain</a:t>
            </a:r>
          </a:p>
        </p:txBody>
      </p:sp>
    </p:spTree>
    <p:extLst>
      <p:ext uri="{BB962C8B-B14F-4D97-AF65-F5344CB8AC3E}">
        <p14:creationId xmlns:p14="http://schemas.microsoft.com/office/powerpoint/2010/main" val="410772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73749"/>
            <a:ext cx="10515600" cy="4351338"/>
          </a:xfrm>
        </p:spPr>
        <p:txBody>
          <a:bodyPr>
            <a:normAutofit/>
          </a:bodyPr>
          <a:lstStyle/>
          <a:p>
            <a:r>
              <a:rPr lang="en-US" sz="2400" dirty="0"/>
              <a:t>structure (parts) and </a:t>
            </a:r>
          </a:p>
          <a:p>
            <a:r>
              <a:rPr lang="en-US" sz="2400" dirty="0"/>
              <a:t>function (processes) and is </a:t>
            </a:r>
          </a:p>
          <a:p>
            <a:r>
              <a:rPr lang="en-US" sz="2400" dirty="0"/>
              <a:t>dynamic (orderly change called succession)</a:t>
            </a:r>
          </a:p>
          <a:p>
            <a:pPr>
              <a:buNone/>
            </a:pPr>
            <a:endParaRPr lang="en-US" sz="2400" dirty="0"/>
          </a:p>
          <a:p>
            <a:r>
              <a:rPr lang="en-US" sz="2400" dirty="0"/>
              <a:t>Two main functions are </a:t>
            </a:r>
          </a:p>
          <a:p>
            <a:pPr lvl="1"/>
            <a:r>
              <a:rPr lang="en-US" sz="2000" dirty="0"/>
              <a:t>Transfer/Exchange of energy</a:t>
            </a:r>
          </a:p>
          <a:p>
            <a:pPr lvl="1"/>
            <a:r>
              <a:rPr lang="en-US" sz="2000" dirty="0"/>
              <a:t>Cycling of material (particularly nutrients)</a:t>
            </a:r>
          </a:p>
          <a:p>
            <a:endParaRPr lang="en-US" sz="2400" dirty="0"/>
          </a:p>
        </p:txBody>
      </p:sp>
      <p:sp>
        <p:nvSpPr>
          <p:cNvPr id="3" name="Title 2"/>
          <p:cNvSpPr>
            <a:spLocks noGrp="1"/>
          </p:cNvSpPr>
          <p:nvPr>
            <p:ph type="title"/>
          </p:nvPr>
        </p:nvSpPr>
        <p:spPr>
          <a:xfrm>
            <a:off x="694768" y="149976"/>
            <a:ext cx="10515600" cy="1325563"/>
          </a:xfrm>
        </p:spPr>
        <p:txBody>
          <a:bodyPr>
            <a:normAutofit/>
          </a:bodyPr>
          <a:lstStyle/>
          <a:p>
            <a:r>
              <a:rPr lang="en-US" sz="3600" dirty="0"/>
              <a:t>Ecosystem has</a:t>
            </a:r>
          </a:p>
        </p:txBody>
      </p:sp>
      <p:pic>
        <p:nvPicPr>
          <p:cNvPr id="4" name="Picture 3">
            <a:extLst>
              <a:ext uri="{FF2B5EF4-FFF2-40B4-BE49-F238E27FC236}">
                <a16:creationId xmlns:a16="http://schemas.microsoft.com/office/drawing/2014/main" id="{2E95B792-D47D-4112-902D-C2BDE3C12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4392175"/>
            <a:ext cx="3281516" cy="2465825"/>
          </a:xfrm>
          <a:prstGeom prst="rect">
            <a:avLst/>
          </a:prstGeom>
        </p:spPr>
      </p:pic>
      <p:pic>
        <p:nvPicPr>
          <p:cNvPr id="5" name="Picture 4">
            <a:extLst>
              <a:ext uri="{FF2B5EF4-FFF2-40B4-BE49-F238E27FC236}">
                <a16:creationId xmlns:a16="http://schemas.microsoft.com/office/drawing/2014/main" id="{FAE45F36-2AA7-4D3B-BBB0-96FB9FF51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4267201"/>
            <a:ext cx="4572396" cy="2572735"/>
          </a:xfrm>
          <a:prstGeom prst="rect">
            <a:avLst/>
          </a:prstGeom>
        </p:spPr>
      </p:pic>
      <p:pic>
        <p:nvPicPr>
          <p:cNvPr id="6" name="Picture 5">
            <a:extLst>
              <a:ext uri="{FF2B5EF4-FFF2-40B4-BE49-F238E27FC236}">
                <a16:creationId xmlns:a16="http://schemas.microsoft.com/office/drawing/2014/main" id="{FEF5CA58-1EDC-4B18-8214-0765416909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904" y="206287"/>
            <a:ext cx="2700955" cy="1774913"/>
          </a:xfrm>
          <a:prstGeom prst="rect">
            <a:avLst/>
          </a:prstGeom>
        </p:spPr>
      </p:pic>
    </p:spTree>
    <p:extLst>
      <p:ext uri="{BB962C8B-B14F-4D97-AF65-F5344CB8AC3E}">
        <p14:creationId xmlns:p14="http://schemas.microsoft.com/office/powerpoint/2010/main" val="415864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7392" y="857250"/>
            <a:ext cx="714060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9394" y="1011380"/>
            <a:ext cx="2693745" cy="954107"/>
          </a:xfrm>
          <a:prstGeom prst="rect">
            <a:avLst/>
          </a:prstGeom>
          <a:noFill/>
        </p:spPr>
        <p:txBody>
          <a:bodyPr wrap="square" rtlCol="0">
            <a:spAutoFit/>
          </a:bodyPr>
          <a:lstStyle/>
          <a:p>
            <a:r>
              <a:rPr lang="en-US" sz="2800" dirty="0"/>
              <a:t>We live in a world full of life.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2016" y="3140856"/>
            <a:ext cx="3740220" cy="249652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4904" y="1028493"/>
            <a:ext cx="3200678" cy="24005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9835" y="1025934"/>
            <a:ext cx="3429298" cy="1931837"/>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8387" y="3600243"/>
            <a:ext cx="3200620" cy="2101574"/>
          </a:xfrm>
          <a:prstGeom prst="rect">
            <a:avLst/>
          </a:prstGeom>
        </p:spPr>
      </p:pic>
      <p:sp>
        <p:nvSpPr>
          <p:cNvPr id="7" name="Rectangle 6"/>
          <p:cNvSpPr/>
          <p:nvPr/>
        </p:nvSpPr>
        <p:spPr>
          <a:xfrm>
            <a:off x="729394" y="2557884"/>
            <a:ext cx="2579131" cy="3539430"/>
          </a:xfrm>
          <a:prstGeom prst="rect">
            <a:avLst/>
          </a:prstGeom>
        </p:spPr>
        <p:txBody>
          <a:bodyPr wrap="square">
            <a:spAutoFit/>
          </a:bodyPr>
          <a:lstStyle/>
          <a:p>
            <a:r>
              <a:rPr lang="en-US" sz="2800" dirty="0"/>
              <a:t>Nothing on Earth is entirely abiotic </a:t>
            </a:r>
          </a:p>
          <a:p>
            <a:endParaRPr lang="en-US" sz="2800" dirty="0"/>
          </a:p>
          <a:p>
            <a:r>
              <a:rPr lang="en-US" sz="2800" dirty="0"/>
              <a:t>Rather it is </a:t>
            </a:r>
          </a:p>
          <a:p>
            <a:endParaRPr lang="en-US" sz="2800" dirty="0"/>
          </a:p>
          <a:p>
            <a:r>
              <a:rPr lang="en-US" sz="2800" i="1" dirty="0"/>
              <a:t>With Life</a:t>
            </a:r>
            <a:r>
              <a:rPr lang="en-US" sz="2800" dirty="0"/>
              <a:t> – </a:t>
            </a:r>
            <a:r>
              <a:rPr lang="en-US" sz="2800" b="1" dirty="0" err="1"/>
              <a:t>conbiotic</a:t>
            </a:r>
            <a:r>
              <a:rPr lang="en-US" sz="2800" b="1" dirty="0"/>
              <a:t> </a:t>
            </a:r>
          </a:p>
        </p:txBody>
      </p:sp>
    </p:spTree>
    <p:extLst>
      <p:ext uri="{BB962C8B-B14F-4D97-AF65-F5344CB8AC3E}">
        <p14:creationId xmlns:p14="http://schemas.microsoft.com/office/powerpoint/2010/main" val="20086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3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350"/>
                            </p:stCondLst>
                            <p:childTnLst>
                              <p:par>
                                <p:cTn id="13" presetID="10" presetClass="entr" presetSubtype="0" fill="hold" nodeType="afterEffect">
                                  <p:stCondLst>
                                    <p:cond delay="3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200"/>
                            </p:stCondLst>
                            <p:childTnLst>
                              <p:par>
                                <p:cTn id="17" presetID="10" presetClass="entr" presetSubtype="0" fill="hold" nodeType="afterEffect">
                                  <p:stCondLst>
                                    <p:cond delay="3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5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653011"/>
            <a:ext cx="10515600" cy="1325563"/>
          </a:xfrm>
        </p:spPr>
        <p:txBody>
          <a:bodyPr>
            <a:normAutofit/>
          </a:bodyPr>
          <a:lstStyle/>
          <a:p>
            <a:r>
              <a:rPr lang="en-US" sz="3600" dirty="0" smtClean="0"/>
              <a:t>Earth energy balance (1</a:t>
            </a:r>
            <a:r>
              <a:rPr lang="en-US" sz="3600" baseline="30000" dirty="0" smtClean="0"/>
              <a:t>st</a:t>
            </a:r>
            <a:r>
              <a:rPr lang="en-US" sz="3600" dirty="0" smtClean="0"/>
              <a:t> law) as a closed system</a:t>
            </a:r>
            <a:endParaRPr lang="en-US" sz="3600" dirty="0"/>
          </a:p>
        </p:txBody>
      </p:sp>
      <p:pic>
        <p:nvPicPr>
          <p:cNvPr id="7" name="Picture 6"/>
          <p:cNvPicPr>
            <a:picLocks noChangeAspect="1"/>
          </p:cNvPicPr>
          <p:nvPr/>
        </p:nvPicPr>
        <p:blipFill>
          <a:blip r:embed="rId2"/>
          <a:stretch>
            <a:fillRect/>
          </a:stretch>
        </p:blipFill>
        <p:spPr>
          <a:xfrm>
            <a:off x="1524000" y="3173836"/>
            <a:ext cx="9144000" cy="3086100"/>
          </a:xfrm>
          <a:prstGeom prst="rect">
            <a:avLst/>
          </a:prstGeom>
        </p:spPr>
      </p:pic>
      <p:sp>
        <p:nvSpPr>
          <p:cNvPr id="4" name="Rectangle 3"/>
          <p:cNvSpPr/>
          <p:nvPr/>
        </p:nvSpPr>
        <p:spPr>
          <a:xfrm>
            <a:off x="874109" y="320830"/>
            <a:ext cx="6183937" cy="769441"/>
          </a:xfrm>
          <a:prstGeom prst="rect">
            <a:avLst/>
          </a:prstGeom>
        </p:spPr>
        <p:txBody>
          <a:bodyPr wrap="none">
            <a:spAutoFit/>
          </a:bodyPr>
          <a:lstStyle/>
          <a:p>
            <a:r>
              <a:rPr lang="en-US" sz="4400" dirty="0"/>
              <a:t>Energy flow in ecosystems</a:t>
            </a:r>
          </a:p>
        </p:txBody>
      </p:sp>
    </p:spTree>
    <p:extLst>
      <p:ext uri="{BB962C8B-B14F-4D97-AF65-F5344CB8AC3E}">
        <p14:creationId xmlns:p14="http://schemas.microsoft.com/office/powerpoint/2010/main" val="414385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input: solar </a:t>
            </a:r>
            <a:r>
              <a:rPr lang="en-US" dirty="0" smtClean="0"/>
              <a:t>radiation</a:t>
            </a:r>
            <a:endParaRPr lang="en-US" dirty="0"/>
          </a:p>
        </p:txBody>
      </p:sp>
      <p:sp>
        <p:nvSpPr>
          <p:cNvPr id="3" name="Content Placeholder 2"/>
          <p:cNvSpPr>
            <a:spLocks noGrp="1"/>
          </p:cNvSpPr>
          <p:nvPr>
            <p:ph idx="1"/>
          </p:nvPr>
        </p:nvSpPr>
        <p:spPr>
          <a:xfrm>
            <a:off x="317695" y="1666042"/>
            <a:ext cx="10877174" cy="1161560"/>
          </a:xfrm>
        </p:spPr>
        <p:txBody>
          <a:bodyPr>
            <a:normAutofit/>
          </a:bodyPr>
          <a:lstStyle/>
          <a:p>
            <a:r>
              <a:rPr lang="en-US" dirty="0" smtClean="0"/>
              <a:t>Electromagnetic radiation – travels at constant velocity – speed of light</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47582" y="2965237"/>
            <a:ext cx="5748996" cy="3615580"/>
          </a:xfrm>
          <a:prstGeom prst="rect">
            <a:avLst/>
          </a:prstGeom>
        </p:spPr>
      </p:pic>
      <p:pic>
        <p:nvPicPr>
          <p:cNvPr id="5" name="Picture 4"/>
          <p:cNvPicPr>
            <a:picLocks noChangeAspect="1"/>
          </p:cNvPicPr>
          <p:nvPr/>
        </p:nvPicPr>
        <p:blipFill>
          <a:blip r:embed="rId3"/>
          <a:stretch>
            <a:fillRect/>
          </a:stretch>
        </p:blipFill>
        <p:spPr>
          <a:xfrm>
            <a:off x="524148" y="2991605"/>
            <a:ext cx="5238750" cy="3286125"/>
          </a:xfrm>
          <a:prstGeom prst="rect">
            <a:avLst/>
          </a:prstGeom>
        </p:spPr>
      </p:pic>
    </p:spTree>
    <p:extLst>
      <p:ext uri="{BB962C8B-B14F-4D97-AF65-F5344CB8AC3E}">
        <p14:creationId xmlns:p14="http://schemas.microsoft.com/office/powerpoint/2010/main" val="368654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52C4A5-B05F-4BBD-AF23-7CA1F9009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C2ACE-2B79-4A9C-B644-A9E5AB00E452}">
  <ds:schemaRefs>
    <ds:schemaRef ds:uri="http://schemas.microsoft.com/sharepoint/v3/contenttype/forms"/>
  </ds:schemaRefs>
</ds:datastoreItem>
</file>

<file path=customXml/itemProps3.xml><?xml version="1.0" encoding="utf-8"?>
<ds:datastoreItem xmlns:ds="http://schemas.openxmlformats.org/officeDocument/2006/customXml" ds:itemID="{847FCAE4-273A-4A6F-88F2-93784B83F5AC}">
  <ds:schemaRefs>
    <ds:schemaRef ds:uri="1d73cb9e-0c2c-4a09-8eb0-28eaaf607d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90e453-5fb7-4e38-871b-6f5636f07714"/>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6515</TotalTime>
  <Words>1362</Words>
  <Application>Microsoft Office PowerPoint</Application>
  <PresentationFormat>Widescreen</PresentationFormat>
  <Paragraphs>187</Paragraphs>
  <Slides>51</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Ecosystems are sustained systems; they flourish within their limits</vt:lpstr>
      <vt:lpstr>Definitions</vt:lpstr>
      <vt:lpstr>Ecology</vt:lpstr>
      <vt:lpstr>PowerPoint Presentation</vt:lpstr>
      <vt:lpstr>When do you have an ecosystem?</vt:lpstr>
      <vt:lpstr>Ecosystem has</vt:lpstr>
      <vt:lpstr>PowerPoint Presentation</vt:lpstr>
      <vt:lpstr>Earth energy balance (1st law) as a closed system</vt:lpstr>
      <vt:lpstr>Energy input: solar radiation</vt:lpstr>
      <vt:lpstr>Energy output and the planetary radiation balance</vt:lpstr>
      <vt:lpstr>Sun’s energy drives global circulation</vt:lpstr>
      <vt:lpstr>And, some used for photosynthesis to create organic, biological matter (biomass)</vt:lpstr>
      <vt:lpstr>glucose</vt:lpstr>
      <vt:lpstr>Respiration – complimentary process to photosynthesis</vt:lpstr>
      <vt:lpstr>Energy flow in ecosystems – trophic levels</vt:lpstr>
      <vt:lpstr>Functional activity of the ecosystem: transfer of energy and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Odum, EP 1969 Strategy of Ecosystem Development</vt:lpstr>
      <vt:lpstr>PowerPoint Presentation</vt:lpstr>
      <vt:lpstr>PowerPoint Presentation</vt:lpstr>
      <vt:lpstr>PowerPoint Presentation</vt:lpstr>
      <vt:lpstr>PowerPoint Presentation</vt:lpstr>
      <vt:lpstr>PowerPoint Presentation</vt:lpstr>
      <vt:lpstr>Benefits of collapse</vt:lpstr>
      <vt:lpstr>PowerPoint Presentation</vt:lpstr>
      <vt:lpstr>Adaptive Cycle - reoriented</vt:lpstr>
      <vt:lpstr>PowerPoint Presentation</vt:lpstr>
      <vt:lpstr>PowerPoint Presentation</vt:lpstr>
      <vt:lpstr>PowerPoint Presentation</vt:lpstr>
      <vt:lpstr>PowerPoint Presentation</vt:lpstr>
      <vt:lpstr>PowerPoint Presentation</vt:lpstr>
      <vt:lpstr>Summary</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Catchment Basin  (watershed or drainage basin)</dc:title>
  <dc:creator>Fath, Brian</dc:creator>
  <cp:lastModifiedBy>Fath, Brian</cp:lastModifiedBy>
  <cp:revision>100</cp:revision>
  <dcterms:created xsi:type="dcterms:W3CDTF">2020-08-31T14:01:48Z</dcterms:created>
  <dcterms:modified xsi:type="dcterms:W3CDTF">2021-05-26T22:34:43Z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