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7"/>
  </p:notesMasterIdLst>
  <p:sldIdLst>
    <p:sldId id="300" r:id="rId5"/>
    <p:sldId id="301" r:id="rId6"/>
    <p:sldId id="302" r:id="rId7"/>
    <p:sldId id="303" r:id="rId8"/>
    <p:sldId id="304" r:id="rId9"/>
    <p:sldId id="305" r:id="rId10"/>
    <p:sldId id="306" r:id="rId11"/>
    <p:sldId id="309" r:id="rId12"/>
    <p:sldId id="310" r:id="rId13"/>
    <p:sldId id="311" r:id="rId14"/>
    <p:sldId id="312" r:id="rId15"/>
    <p:sldId id="313" r:id="rId16"/>
    <p:sldId id="256" r:id="rId17"/>
    <p:sldId id="276" r:id="rId18"/>
    <p:sldId id="295" r:id="rId19"/>
    <p:sldId id="270" r:id="rId20"/>
    <p:sldId id="271" r:id="rId21"/>
    <p:sldId id="296" r:id="rId22"/>
    <p:sldId id="297" r:id="rId23"/>
    <p:sldId id="275" r:id="rId24"/>
    <p:sldId id="298" r:id="rId25"/>
    <p:sldId id="299" r:id="rId26"/>
    <p:sldId id="260" r:id="rId27"/>
    <p:sldId id="274" r:id="rId28"/>
    <p:sldId id="258" r:id="rId29"/>
    <p:sldId id="259" r:id="rId30"/>
    <p:sldId id="262" r:id="rId31"/>
    <p:sldId id="314" r:id="rId32"/>
    <p:sldId id="315" r:id="rId33"/>
    <p:sldId id="316" r:id="rId34"/>
    <p:sldId id="269" r:id="rId35"/>
    <p:sldId id="277" r:id="rId36"/>
    <p:sldId id="278" r:id="rId37"/>
    <p:sldId id="273" r:id="rId38"/>
    <p:sldId id="288" r:id="rId39"/>
    <p:sldId id="264" r:id="rId40"/>
    <p:sldId id="265" r:id="rId41"/>
    <p:sldId id="266" r:id="rId42"/>
    <p:sldId id="291" r:id="rId43"/>
    <p:sldId id="292" r:id="rId44"/>
    <p:sldId id="293" r:id="rId45"/>
    <p:sldId id="279" r:id="rId46"/>
    <p:sldId id="324" r:id="rId47"/>
    <p:sldId id="317" r:id="rId48"/>
    <p:sldId id="318" r:id="rId49"/>
    <p:sldId id="319" r:id="rId50"/>
    <p:sldId id="320" r:id="rId51"/>
    <p:sldId id="321" r:id="rId52"/>
    <p:sldId id="322" r:id="rId53"/>
    <p:sldId id="323" r:id="rId54"/>
    <p:sldId id="325" r:id="rId55"/>
    <p:sldId id="326"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73" d="100"/>
          <a:sy n="73" d="100"/>
        </p:scale>
        <p:origin x="420"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7FFA4C-B34F-452D-A8A3-D5D1BDB6FA7F}" type="datetimeFigureOut">
              <a:rPr lang="en-US" smtClean="0"/>
              <a:t>5/28/2021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68BC3E-A738-4C37-9DC9-85F4787FEA8B}" type="slidenum">
              <a:rPr lang="en-US" smtClean="0"/>
              <a:t>‹#›</a:t>
            </a:fld>
            <a:endParaRPr lang="en-US"/>
          </a:p>
        </p:txBody>
      </p:sp>
    </p:spTree>
    <p:extLst>
      <p:ext uri="{BB962C8B-B14F-4D97-AF65-F5344CB8AC3E}">
        <p14:creationId xmlns:p14="http://schemas.microsoft.com/office/powerpoint/2010/main" val="3542420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FD9E2-325D-4A38-8972-8B61CF9EF431}" type="slidenum">
              <a:rPr lang="en-US" smtClean="0"/>
              <a:t>4</a:t>
            </a:fld>
            <a:endParaRPr lang="en-US"/>
          </a:p>
        </p:txBody>
      </p:sp>
    </p:spTree>
    <p:extLst>
      <p:ext uri="{BB962C8B-B14F-4D97-AF65-F5344CB8AC3E}">
        <p14:creationId xmlns:p14="http://schemas.microsoft.com/office/powerpoint/2010/main" val="2278099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CE5812-5592-4068-9598-EA2FE3DD4CBE}" type="datetimeFigureOut">
              <a:rPr lang="en-US" smtClean="0"/>
              <a:t>5/28/2021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669D8-9021-4F44-A9B6-E5B3E4FAB9B8}" type="slidenum">
              <a:rPr lang="en-US" smtClean="0"/>
              <a:t>‹#›</a:t>
            </a:fld>
            <a:endParaRPr lang="en-US"/>
          </a:p>
        </p:txBody>
      </p:sp>
    </p:spTree>
    <p:extLst>
      <p:ext uri="{BB962C8B-B14F-4D97-AF65-F5344CB8AC3E}">
        <p14:creationId xmlns:p14="http://schemas.microsoft.com/office/powerpoint/2010/main" val="1611446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CE5812-5592-4068-9598-EA2FE3DD4CBE}" type="datetimeFigureOut">
              <a:rPr lang="en-US" smtClean="0"/>
              <a:t>5/28/2021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669D8-9021-4F44-A9B6-E5B3E4FAB9B8}" type="slidenum">
              <a:rPr lang="en-US" smtClean="0"/>
              <a:t>‹#›</a:t>
            </a:fld>
            <a:endParaRPr lang="en-US"/>
          </a:p>
        </p:txBody>
      </p:sp>
    </p:spTree>
    <p:extLst>
      <p:ext uri="{BB962C8B-B14F-4D97-AF65-F5344CB8AC3E}">
        <p14:creationId xmlns:p14="http://schemas.microsoft.com/office/powerpoint/2010/main" val="1230887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CE5812-5592-4068-9598-EA2FE3DD4CBE}" type="datetimeFigureOut">
              <a:rPr lang="en-US" smtClean="0"/>
              <a:t>5/28/2021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669D8-9021-4F44-A9B6-E5B3E4FAB9B8}" type="slidenum">
              <a:rPr lang="en-US" smtClean="0"/>
              <a:t>‹#›</a:t>
            </a:fld>
            <a:endParaRPr lang="en-US"/>
          </a:p>
        </p:txBody>
      </p:sp>
    </p:spTree>
    <p:extLst>
      <p:ext uri="{BB962C8B-B14F-4D97-AF65-F5344CB8AC3E}">
        <p14:creationId xmlns:p14="http://schemas.microsoft.com/office/powerpoint/2010/main" val="3319362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CE5812-5592-4068-9598-EA2FE3DD4CBE}" type="datetimeFigureOut">
              <a:rPr lang="en-US" smtClean="0"/>
              <a:t>5/28/2021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669D8-9021-4F44-A9B6-E5B3E4FAB9B8}" type="slidenum">
              <a:rPr lang="en-US" smtClean="0"/>
              <a:t>‹#›</a:t>
            </a:fld>
            <a:endParaRPr lang="en-US"/>
          </a:p>
        </p:txBody>
      </p:sp>
    </p:spTree>
    <p:extLst>
      <p:ext uri="{BB962C8B-B14F-4D97-AF65-F5344CB8AC3E}">
        <p14:creationId xmlns:p14="http://schemas.microsoft.com/office/powerpoint/2010/main" val="2560074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4CE5812-5592-4068-9598-EA2FE3DD4CBE}" type="datetimeFigureOut">
              <a:rPr lang="en-US" smtClean="0"/>
              <a:t>5/28/2021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669D8-9021-4F44-A9B6-E5B3E4FAB9B8}" type="slidenum">
              <a:rPr lang="en-US" smtClean="0"/>
              <a:t>‹#›</a:t>
            </a:fld>
            <a:endParaRPr lang="en-US"/>
          </a:p>
        </p:txBody>
      </p:sp>
    </p:spTree>
    <p:extLst>
      <p:ext uri="{BB962C8B-B14F-4D97-AF65-F5344CB8AC3E}">
        <p14:creationId xmlns:p14="http://schemas.microsoft.com/office/powerpoint/2010/main" val="3991005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CE5812-5592-4068-9598-EA2FE3DD4CBE}" type="datetimeFigureOut">
              <a:rPr lang="en-US" smtClean="0"/>
              <a:t>5/28/2021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9669D8-9021-4F44-A9B6-E5B3E4FAB9B8}" type="slidenum">
              <a:rPr lang="en-US" smtClean="0"/>
              <a:t>‹#›</a:t>
            </a:fld>
            <a:endParaRPr lang="en-US"/>
          </a:p>
        </p:txBody>
      </p:sp>
    </p:spTree>
    <p:extLst>
      <p:ext uri="{BB962C8B-B14F-4D97-AF65-F5344CB8AC3E}">
        <p14:creationId xmlns:p14="http://schemas.microsoft.com/office/powerpoint/2010/main" val="3357791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CE5812-5592-4068-9598-EA2FE3DD4CBE}" type="datetimeFigureOut">
              <a:rPr lang="en-US" smtClean="0"/>
              <a:t>5/28/2021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9669D8-9021-4F44-A9B6-E5B3E4FAB9B8}" type="slidenum">
              <a:rPr lang="en-US" smtClean="0"/>
              <a:t>‹#›</a:t>
            </a:fld>
            <a:endParaRPr lang="en-US"/>
          </a:p>
        </p:txBody>
      </p:sp>
    </p:spTree>
    <p:extLst>
      <p:ext uri="{BB962C8B-B14F-4D97-AF65-F5344CB8AC3E}">
        <p14:creationId xmlns:p14="http://schemas.microsoft.com/office/powerpoint/2010/main" val="126592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CE5812-5592-4068-9598-EA2FE3DD4CBE}" type="datetimeFigureOut">
              <a:rPr lang="en-US" smtClean="0"/>
              <a:t>5/28/2021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9669D8-9021-4F44-A9B6-E5B3E4FAB9B8}" type="slidenum">
              <a:rPr lang="en-US" smtClean="0"/>
              <a:t>‹#›</a:t>
            </a:fld>
            <a:endParaRPr lang="en-US"/>
          </a:p>
        </p:txBody>
      </p:sp>
    </p:spTree>
    <p:extLst>
      <p:ext uri="{BB962C8B-B14F-4D97-AF65-F5344CB8AC3E}">
        <p14:creationId xmlns:p14="http://schemas.microsoft.com/office/powerpoint/2010/main" val="768660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CE5812-5592-4068-9598-EA2FE3DD4CBE}" type="datetimeFigureOut">
              <a:rPr lang="en-US" smtClean="0"/>
              <a:t>5/28/2021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9669D8-9021-4F44-A9B6-E5B3E4FAB9B8}" type="slidenum">
              <a:rPr lang="en-US" smtClean="0"/>
              <a:t>‹#›</a:t>
            </a:fld>
            <a:endParaRPr lang="en-US"/>
          </a:p>
        </p:txBody>
      </p:sp>
    </p:spTree>
    <p:extLst>
      <p:ext uri="{BB962C8B-B14F-4D97-AF65-F5344CB8AC3E}">
        <p14:creationId xmlns:p14="http://schemas.microsoft.com/office/powerpoint/2010/main" val="2959358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4CE5812-5592-4068-9598-EA2FE3DD4CBE}" type="datetimeFigureOut">
              <a:rPr lang="en-US" smtClean="0"/>
              <a:t>5/28/2021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9669D8-9021-4F44-A9B6-E5B3E4FAB9B8}" type="slidenum">
              <a:rPr lang="en-US" smtClean="0"/>
              <a:t>‹#›</a:t>
            </a:fld>
            <a:endParaRPr lang="en-US"/>
          </a:p>
        </p:txBody>
      </p:sp>
    </p:spTree>
    <p:extLst>
      <p:ext uri="{BB962C8B-B14F-4D97-AF65-F5344CB8AC3E}">
        <p14:creationId xmlns:p14="http://schemas.microsoft.com/office/powerpoint/2010/main" val="3525700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4CE5812-5592-4068-9598-EA2FE3DD4CBE}" type="datetimeFigureOut">
              <a:rPr lang="en-US" smtClean="0"/>
              <a:t>5/28/2021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9669D8-9021-4F44-A9B6-E5B3E4FAB9B8}" type="slidenum">
              <a:rPr lang="en-US" smtClean="0"/>
              <a:t>‹#›</a:t>
            </a:fld>
            <a:endParaRPr lang="en-US"/>
          </a:p>
        </p:txBody>
      </p:sp>
    </p:spTree>
    <p:extLst>
      <p:ext uri="{BB962C8B-B14F-4D97-AF65-F5344CB8AC3E}">
        <p14:creationId xmlns:p14="http://schemas.microsoft.com/office/powerpoint/2010/main" val="1726943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CE5812-5592-4068-9598-EA2FE3DD4CBE}" type="datetimeFigureOut">
              <a:rPr lang="en-US" smtClean="0"/>
              <a:t>5/28/2021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669D8-9021-4F44-A9B6-E5B3E4FAB9B8}" type="slidenum">
              <a:rPr lang="en-US" smtClean="0"/>
              <a:t>‹#›</a:t>
            </a:fld>
            <a:endParaRPr lang="en-US"/>
          </a:p>
        </p:txBody>
      </p:sp>
    </p:spTree>
    <p:extLst>
      <p:ext uri="{BB962C8B-B14F-4D97-AF65-F5344CB8AC3E}">
        <p14:creationId xmlns:p14="http://schemas.microsoft.com/office/powerpoint/2010/main" val="3517391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google.com/url?sa=i&amp;rct=j&amp;q=primary+succession&amp;source=images&amp;cd=&amp;cad=rja&amp;docid=o5L4OadlqupXJM&amp;tbnid=e7-Ejz9WEunTjM:&amp;ved=0CAUQjRw&amp;url=http://www.countrysideinfo.co.uk/successn/&amp;ei=ab4sUaXbMIy40gG4w4CAAQ&amp;bvm=bv.42965579,d.dmQ&amp;psig=AFQjCNFdRNJxoVY9cqz_g9fkQkXPlXoO8w&amp;ust=1361973218487580" TargetMode="Externa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google.com/maps" TargetMode="Externa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normAutofit/>
          </a:bodyPr>
          <a:lstStyle/>
          <a:p>
            <a:r>
              <a:rPr lang="en-US" sz="3600" b="1" dirty="0" smtClean="0"/>
              <a:t>Ecosystems as </a:t>
            </a:r>
            <a:r>
              <a:rPr lang="en-US" sz="3600" b="1" dirty="0"/>
              <a:t>complex adaptive systems</a:t>
            </a:r>
            <a:endParaRPr lang="en-US" sz="3600" dirty="0"/>
          </a:p>
        </p:txBody>
      </p:sp>
    </p:spTree>
    <p:extLst>
      <p:ext uri="{BB962C8B-B14F-4D97-AF65-F5344CB8AC3E}">
        <p14:creationId xmlns:p14="http://schemas.microsoft.com/office/powerpoint/2010/main" val="24073392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9800" y="1728446"/>
            <a:ext cx="6629400" cy="4415180"/>
          </a:xfrm>
          <a:prstGeom prst="rect">
            <a:avLst/>
          </a:prstGeom>
        </p:spPr>
      </p:pic>
      <p:sp>
        <p:nvSpPr>
          <p:cNvPr id="6" name="TextBox 5"/>
          <p:cNvSpPr txBox="1"/>
          <p:nvPr/>
        </p:nvSpPr>
        <p:spPr>
          <a:xfrm>
            <a:off x="2362201" y="533400"/>
            <a:ext cx="5829801" cy="523220"/>
          </a:xfrm>
          <a:prstGeom prst="rect">
            <a:avLst/>
          </a:prstGeom>
          <a:noFill/>
        </p:spPr>
        <p:txBody>
          <a:bodyPr wrap="none" rtlCol="0">
            <a:spAutoFit/>
          </a:bodyPr>
          <a:lstStyle/>
          <a:p>
            <a:r>
              <a:rPr lang="en-US" sz="2800" dirty="0"/>
              <a:t>Among species with their environment</a:t>
            </a:r>
          </a:p>
        </p:txBody>
      </p:sp>
    </p:spTree>
    <p:extLst>
      <p:ext uri="{BB962C8B-B14F-4D97-AF65-F5344CB8AC3E}">
        <p14:creationId xmlns:p14="http://schemas.microsoft.com/office/powerpoint/2010/main" val="13435050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0" y="457200"/>
            <a:ext cx="2475358" cy="523220"/>
          </a:xfrm>
          <a:prstGeom prst="rect">
            <a:avLst/>
          </a:prstGeom>
          <a:noFill/>
        </p:spPr>
        <p:txBody>
          <a:bodyPr wrap="none" rtlCol="0">
            <a:spAutoFit/>
          </a:bodyPr>
          <a:lstStyle/>
          <a:p>
            <a:r>
              <a:rPr lang="en-US" sz="2800" dirty="0"/>
              <a:t>Among humans</a:t>
            </a:r>
          </a:p>
        </p:txBody>
      </p:sp>
      <p:pic>
        <p:nvPicPr>
          <p:cNvPr id="3074" name="Picture 2" descr="http://www.iyouth.gr/wp-content/uploads/2015/07/Czech-Republic-Prague-Old-Town-Square-Astronomical-Clock-St-James-Church2-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09800" y="1524001"/>
            <a:ext cx="6991350" cy="466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8273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28801" y="2133600"/>
            <a:ext cx="8579225" cy="4375404"/>
          </a:xfrm>
          <a:prstGeom prst="rect">
            <a:avLst/>
          </a:prstGeom>
        </p:spPr>
      </p:pic>
      <p:sp>
        <p:nvSpPr>
          <p:cNvPr id="6" name="TextBox 5"/>
          <p:cNvSpPr txBox="1"/>
          <p:nvPr/>
        </p:nvSpPr>
        <p:spPr>
          <a:xfrm>
            <a:off x="2209800" y="609600"/>
            <a:ext cx="4153638" cy="523220"/>
          </a:xfrm>
          <a:prstGeom prst="rect">
            <a:avLst/>
          </a:prstGeom>
          <a:noFill/>
        </p:spPr>
        <p:txBody>
          <a:bodyPr wrap="none" rtlCol="0">
            <a:spAutoFit/>
          </a:bodyPr>
          <a:lstStyle/>
          <a:p>
            <a:r>
              <a:rPr lang="en-US" sz="2800" dirty="0"/>
              <a:t>Among humans and nature</a:t>
            </a:r>
          </a:p>
        </p:txBody>
      </p:sp>
    </p:spTree>
    <p:extLst>
      <p:ext uri="{BB962C8B-B14F-4D97-AF65-F5344CB8AC3E}">
        <p14:creationId xmlns:p14="http://schemas.microsoft.com/office/powerpoint/2010/main" val="36833408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4389" y="985838"/>
            <a:ext cx="10372724" cy="4010025"/>
          </a:xfrm>
        </p:spPr>
        <p:txBody>
          <a:bodyPr>
            <a:normAutofit fontScale="90000"/>
          </a:bodyPr>
          <a:lstStyle/>
          <a:p>
            <a:r>
              <a:rPr lang="en-US" sz="6700" dirty="0" smtClean="0"/>
              <a:t>Ecosystem Organization</a:t>
            </a:r>
            <a:br>
              <a:rPr lang="en-US" sz="6700" dirty="0" smtClean="0"/>
            </a:br>
            <a:r>
              <a:rPr lang="en-US" sz="6700" dirty="0" smtClean="0"/>
              <a:t/>
            </a:r>
            <a:br>
              <a:rPr lang="en-US" sz="6700" dirty="0" smtClean="0"/>
            </a:br>
            <a:r>
              <a:rPr lang="en-US" sz="5300" dirty="0" smtClean="0"/>
              <a:t>Self-organizing processes in ecosystems make them awesomely complex</a:t>
            </a:r>
            <a:endParaRPr lang="en-US" dirty="0"/>
          </a:p>
        </p:txBody>
      </p:sp>
    </p:spTree>
    <p:extLst>
      <p:ext uri="{BB962C8B-B14F-4D97-AF65-F5344CB8AC3E}">
        <p14:creationId xmlns:p14="http://schemas.microsoft.com/office/powerpoint/2010/main" val="7852137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properties of sustainable systems</a:t>
            </a:r>
            <a:endParaRPr lang="en-US" dirty="0"/>
          </a:p>
        </p:txBody>
      </p:sp>
      <p:sp>
        <p:nvSpPr>
          <p:cNvPr id="3" name="Content Placeholder 2"/>
          <p:cNvSpPr>
            <a:spLocks noGrp="1"/>
          </p:cNvSpPr>
          <p:nvPr>
            <p:ph idx="1"/>
          </p:nvPr>
        </p:nvSpPr>
        <p:spPr>
          <a:xfrm>
            <a:off x="553792" y="1825625"/>
            <a:ext cx="11223680" cy="4819874"/>
          </a:xfrm>
        </p:spPr>
        <p:txBody>
          <a:bodyPr>
            <a:normAutofit fontScale="92500" lnSpcReduction="10000"/>
          </a:bodyPr>
          <a:lstStyle/>
          <a:p>
            <a:r>
              <a:rPr lang="en-US" dirty="0" smtClean="0"/>
              <a:t>How they organize</a:t>
            </a:r>
          </a:p>
          <a:p>
            <a:r>
              <a:rPr lang="en-US" dirty="0" smtClean="0"/>
              <a:t>How they are organized/designed – patterns that emerge</a:t>
            </a:r>
          </a:p>
          <a:p>
            <a:r>
              <a:rPr lang="en-US" dirty="0" smtClean="0"/>
              <a:t>How they stay functioning – homeostasis</a:t>
            </a:r>
          </a:p>
          <a:p>
            <a:r>
              <a:rPr lang="en-US" dirty="0" smtClean="0"/>
              <a:t>How they interact with adjacent systems - </a:t>
            </a:r>
            <a:r>
              <a:rPr lang="en-US" dirty="0"/>
              <a:t>open </a:t>
            </a:r>
            <a:r>
              <a:rPr lang="en-US" dirty="0" smtClean="0"/>
              <a:t>with input-output flows</a:t>
            </a:r>
          </a:p>
          <a:p>
            <a:pPr lvl="1"/>
            <a:r>
              <a:rPr lang="en-US" dirty="0" smtClean="0"/>
              <a:t>Natural Ecosystems</a:t>
            </a:r>
          </a:p>
          <a:p>
            <a:pPr lvl="1"/>
            <a:r>
              <a:rPr lang="en-US" dirty="0" smtClean="0"/>
              <a:t>Agricultural Ecosystems</a:t>
            </a:r>
          </a:p>
          <a:p>
            <a:pPr lvl="1"/>
            <a:r>
              <a:rPr lang="en-US" dirty="0" smtClean="0"/>
              <a:t>Urban Ecosystems</a:t>
            </a:r>
          </a:p>
          <a:p>
            <a:endParaRPr lang="en-US" dirty="0"/>
          </a:p>
          <a:p>
            <a:r>
              <a:rPr lang="en-US" dirty="0" smtClean="0"/>
              <a:t>Coadaptation</a:t>
            </a:r>
          </a:p>
          <a:p>
            <a:pPr lvl="1"/>
            <a:r>
              <a:rPr lang="en-US" dirty="0" smtClean="0"/>
              <a:t>Fitting together</a:t>
            </a:r>
          </a:p>
          <a:p>
            <a:r>
              <a:rPr lang="en-US" dirty="0" smtClean="0"/>
              <a:t>Coevolution</a:t>
            </a:r>
          </a:p>
          <a:p>
            <a:pPr lvl="1"/>
            <a:r>
              <a:rPr lang="en-US" dirty="0" smtClean="0"/>
              <a:t>Changing together</a:t>
            </a:r>
          </a:p>
          <a:p>
            <a:endParaRPr lang="en-US" dirty="0"/>
          </a:p>
        </p:txBody>
      </p:sp>
    </p:spTree>
    <p:extLst>
      <p:ext uri="{BB962C8B-B14F-4D97-AF65-F5344CB8AC3E}">
        <p14:creationId xmlns:p14="http://schemas.microsoft.com/office/powerpoint/2010/main" val="208648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fade">
                                      <p:cBhvr>
                                        <p:cTn id="10" dur="500"/>
                                        <p:tgtEl>
                                          <p:spTgt spid="3">
                                            <p:txEl>
                                              <p:pRg st="9" end="9"/>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animEffect transition="in" filter="fade">
                                      <p:cBhvr>
                                        <p:cTn id="13" dur="500"/>
                                        <p:tgtEl>
                                          <p:spTgt spid="3">
                                            <p:txEl>
                                              <p:pRg st="10" end="1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1" end="11"/>
                                            </p:txEl>
                                          </p:spTgt>
                                        </p:tgtEl>
                                        <p:attrNameLst>
                                          <p:attrName>style.visibility</p:attrName>
                                        </p:attrNameLst>
                                      </p:cBhvr>
                                      <p:to>
                                        <p:strVal val="visible"/>
                                      </p:to>
                                    </p:set>
                                    <p:animEffect transition="in" filter="fade">
                                      <p:cBhvr>
                                        <p:cTn id="1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Ecosystem Design</a:t>
            </a:r>
            <a:endParaRPr lang="en-US" dirty="0"/>
          </a:p>
        </p:txBody>
      </p:sp>
      <p:sp>
        <p:nvSpPr>
          <p:cNvPr id="3" name="Content Placeholder 2"/>
          <p:cNvSpPr>
            <a:spLocks noGrp="1"/>
          </p:cNvSpPr>
          <p:nvPr>
            <p:ph idx="1"/>
          </p:nvPr>
        </p:nvSpPr>
        <p:spPr/>
        <p:txBody>
          <a:bodyPr/>
          <a:lstStyle/>
          <a:p>
            <a:r>
              <a:rPr lang="en-US" dirty="0" smtClean="0"/>
              <a:t>Redundancy – duplication</a:t>
            </a:r>
          </a:p>
          <a:p>
            <a:r>
              <a:rPr lang="en-US" dirty="0" smtClean="0"/>
              <a:t>Leads to Reliability and Resilience</a:t>
            </a:r>
          </a:p>
          <a:p>
            <a:endParaRPr lang="en-US" dirty="0" smtClean="0"/>
          </a:p>
          <a:p>
            <a:endParaRPr lang="en-US" dirty="0"/>
          </a:p>
          <a:p>
            <a:r>
              <a:rPr lang="en-US" dirty="0" smtClean="0"/>
              <a:t>“The ecosystem ensures its survival be feedback mechanisms that regulate the biological populations within it.” p. 63</a:t>
            </a:r>
          </a:p>
          <a:p>
            <a:endParaRPr lang="en-US" dirty="0"/>
          </a:p>
        </p:txBody>
      </p:sp>
    </p:spTree>
    <p:extLst>
      <p:ext uri="{BB962C8B-B14F-4D97-AF65-F5344CB8AC3E}">
        <p14:creationId xmlns:p14="http://schemas.microsoft.com/office/powerpoint/2010/main" val="15347197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email">
            <a:extLst>
              <a:ext uri="{28A0092B-C50C-407E-A947-70E740481C1C}">
                <a14:useLocalDpi xmlns:a14="http://schemas.microsoft.com/office/drawing/2010/main"/>
              </a:ext>
            </a:extLst>
          </a:blip>
          <a:stretch>
            <a:fillRect/>
          </a:stretch>
        </p:blipFill>
        <p:spPr>
          <a:xfrm>
            <a:off x="1700213" y="514350"/>
            <a:ext cx="8372475" cy="5386388"/>
          </a:xfrm>
          <a:prstGeom prst="rect">
            <a:avLst/>
          </a:prstGeom>
        </p:spPr>
      </p:pic>
      <p:grpSp>
        <p:nvGrpSpPr>
          <p:cNvPr id="8" name="Group 7"/>
          <p:cNvGrpSpPr/>
          <p:nvPr/>
        </p:nvGrpSpPr>
        <p:grpSpPr>
          <a:xfrm>
            <a:off x="3157538" y="514350"/>
            <a:ext cx="4572000" cy="5872163"/>
            <a:chOff x="3157538" y="514350"/>
            <a:chExt cx="4572000" cy="5872163"/>
          </a:xfrm>
        </p:grpSpPr>
        <p:sp>
          <p:nvSpPr>
            <p:cNvPr id="6" name="Rectangle 5"/>
            <p:cNvSpPr/>
            <p:nvPr/>
          </p:nvSpPr>
          <p:spPr>
            <a:xfrm>
              <a:off x="3157538" y="514350"/>
              <a:ext cx="4572000" cy="257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57538" y="2914650"/>
              <a:ext cx="1728787" cy="3471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227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email">
            <a:extLst>
              <a:ext uri="{28A0092B-C50C-407E-A947-70E740481C1C}">
                <a14:useLocalDpi xmlns:a14="http://schemas.microsoft.com/office/drawing/2010/main"/>
              </a:ext>
            </a:extLst>
          </a:blip>
          <a:srcRect/>
          <a:stretch/>
        </p:blipFill>
        <p:spPr bwMode="auto">
          <a:xfrm>
            <a:off x="3138487" y="1445199"/>
            <a:ext cx="5362575" cy="4493639"/>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2771775" y="500063"/>
            <a:ext cx="6744410" cy="707886"/>
          </a:xfrm>
          <a:prstGeom prst="rect">
            <a:avLst/>
          </a:prstGeom>
          <a:noFill/>
        </p:spPr>
        <p:txBody>
          <a:bodyPr wrap="none" rtlCol="0">
            <a:spAutoFit/>
          </a:bodyPr>
          <a:lstStyle/>
          <a:p>
            <a:r>
              <a:rPr lang="en-US" sz="2000" dirty="0" smtClean="0"/>
              <a:t>Key design feature</a:t>
            </a:r>
          </a:p>
          <a:p>
            <a:r>
              <a:rPr lang="en-US" sz="2000" dirty="0" smtClean="0"/>
              <a:t>Positive feedback in an autocatalytic Life—Environment system</a:t>
            </a:r>
            <a:endParaRPr lang="en-US" sz="2000" dirty="0"/>
          </a:p>
        </p:txBody>
      </p:sp>
    </p:spTree>
    <p:extLst>
      <p:ext uri="{BB962C8B-B14F-4D97-AF65-F5344CB8AC3E}">
        <p14:creationId xmlns:p14="http://schemas.microsoft.com/office/powerpoint/2010/main" val="8584789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Autocatalysis – self catalyzing</a:t>
            </a:r>
            <a:endParaRPr lang="en-US" dirty="0"/>
          </a:p>
        </p:txBody>
      </p:sp>
      <p:pic>
        <p:nvPicPr>
          <p:cNvPr id="2050" name="Picture 2" descr="1f299708-1618-4423-8b00-30436f0526f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42324" y="1495425"/>
            <a:ext cx="7820025"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58614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79644" y="0"/>
            <a:ext cx="10515600" cy="1325563"/>
          </a:xfrm>
        </p:spPr>
        <p:txBody>
          <a:bodyPr/>
          <a:lstStyle/>
          <a:p>
            <a:r>
              <a:rPr lang="en-US" dirty="0" smtClean="0"/>
              <a:t>Interacting autocatalytic systems – expands the possibilities</a:t>
            </a:r>
            <a:endParaRPr lang="en-US" dirty="0"/>
          </a:p>
        </p:txBody>
      </p:sp>
      <p:pic>
        <p:nvPicPr>
          <p:cNvPr id="3074" name="Picture 2" descr="52a01bc7-f10e-4b0a-b98e-f84725e5d0d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61729" y="1325563"/>
            <a:ext cx="8733515" cy="538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77911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adaptive systems</a:t>
            </a:r>
            <a:endParaRPr lang="en-US" dirty="0"/>
          </a:p>
        </p:txBody>
      </p:sp>
      <p:sp>
        <p:nvSpPr>
          <p:cNvPr id="3" name="Content Placeholder 2"/>
          <p:cNvSpPr>
            <a:spLocks noGrp="1"/>
          </p:cNvSpPr>
          <p:nvPr>
            <p:ph idx="1"/>
          </p:nvPr>
        </p:nvSpPr>
        <p:spPr/>
        <p:txBody>
          <a:bodyPr/>
          <a:lstStyle/>
          <a:p>
            <a:r>
              <a:rPr lang="en-US" dirty="0" smtClean="0"/>
              <a:t>Many parts</a:t>
            </a:r>
          </a:p>
          <a:p>
            <a:r>
              <a:rPr lang="en-US" dirty="0" smtClean="0"/>
              <a:t>Many interactions</a:t>
            </a:r>
          </a:p>
          <a:p>
            <a:endParaRPr lang="en-US" dirty="0" smtClean="0"/>
          </a:p>
          <a:p>
            <a:r>
              <a:rPr lang="en-US" dirty="0" smtClean="0"/>
              <a:t>Adaptive because feedback allows them to survive in fluctuating environment</a:t>
            </a:r>
          </a:p>
        </p:txBody>
      </p:sp>
    </p:spTree>
    <p:extLst>
      <p:ext uri="{BB962C8B-B14F-4D97-AF65-F5344CB8AC3E}">
        <p14:creationId xmlns:p14="http://schemas.microsoft.com/office/powerpoint/2010/main" val="273403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1191206" cy="6858000"/>
          </a:xfrm>
          <a:prstGeom prst="rect">
            <a:avLst/>
          </a:prstGeom>
        </p:spPr>
      </p:pic>
      <p:sp>
        <p:nvSpPr>
          <p:cNvPr id="5" name="TextBox 4"/>
          <p:cNvSpPr txBox="1"/>
          <p:nvPr/>
        </p:nvSpPr>
        <p:spPr>
          <a:xfrm>
            <a:off x="3686175" y="6000750"/>
            <a:ext cx="5925853" cy="461665"/>
          </a:xfrm>
          <a:prstGeom prst="rect">
            <a:avLst/>
          </a:prstGeom>
          <a:noFill/>
        </p:spPr>
        <p:txBody>
          <a:bodyPr wrap="none" rtlCol="0">
            <a:spAutoFit/>
          </a:bodyPr>
          <a:lstStyle/>
          <a:p>
            <a:r>
              <a:rPr lang="en-US" sz="2400" dirty="0" smtClean="0"/>
              <a:t>Combinations of things give rise to new things</a:t>
            </a:r>
            <a:endParaRPr lang="en-US" sz="2400" dirty="0"/>
          </a:p>
        </p:txBody>
      </p:sp>
    </p:spTree>
    <p:extLst>
      <p:ext uri="{BB962C8B-B14F-4D97-AF65-F5344CB8AC3E}">
        <p14:creationId xmlns:p14="http://schemas.microsoft.com/office/powerpoint/2010/main" val="23307761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0d4875c7-9322-4c63-a0cf-8369a86deaa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35617" y="268061"/>
            <a:ext cx="8718997" cy="658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8796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24"/>
            <a:ext cx="10515600" cy="1325563"/>
          </a:xfrm>
        </p:spPr>
        <p:txBody>
          <a:bodyPr/>
          <a:lstStyle/>
          <a:p>
            <a:r>
              <a:rPr lang="en-US" dirty="0" smtClean="0"/>
              <a:t>DeWitt Clinton Locomotive pulling coaches on the Mohawk-Hudson railroad</a:t>
            </a:r>
            <a:endParaRPr lang="en-US" dirty="0"/>
          </a:p>
        </p:txBody>
      </p:sp>
      <p:pic>
        <p:nvPicPr>
          <p:cNvPr id="5122" name="Picture 2" descr="42a2bc68-b477-410a-971b-8f29748886c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8642" y="1446139"/>
            <a:ext cx="10414715" cy="529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125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Everything operates as a web of interdependent co-developments</a:t>
            </a:r>
            <a:endParaRPr lang="en-US" dirty="0"/>
          </a:p>
        </p:txBody>
      </p:sp>
      <p:sp>
        <p:nvSpPr>
          <p:cNvPr id="3" name="Content Placeholder 2"/>
          <p:cNvSpPr>
            <a:spLocks noGrp="1"/>
          </p:cNvSpPr>
          <p:nvPr>
            <p:ph idx="1"/>
          </p:nvPr>
        </p:nvSpPr>
        <p:spPr>
          <a:xfrm>
            <a:off x="838200" y="1825625"/>
            <a:ext cx="6460066" cy="4351338"/>
          </a:xfrm>
        </p:spPr>
        <p:txBody>
          <a:bodyPr/>
          <a:lstStyle/>
          <a:p>
            <a:r>
              <a:rPr lang="en-US" dirty="0" smtClean="0"/>
              <a:t>The fittest panther in the jungle is a goner if its habitat goes. And what is habitat? It’s an intricate, complicated web of interdependencies</a:t>
            </a:r>
          </a:p>
          <a:p>
            <a:pPr marL="0" indent="0">
              <a:buNone/>
            </a:pPr>
            <a:endParaRPr lang="en-US" dirty="0" smtClean="0"/>
          </a:p>
          <a:p>
            <a:r>
              <a:rPr lang="en-US" dirty="0" smtClean="0"/>
              <a:t>The ensemble itself made the environment rich by expanding.</a:t>
            </a:r>
          </a:p>
          <a:p>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98266" y="3340100"/>
            <a:ext cx="4690533" cy="3517900"/>
          </a:xfrm>
          <a:prstGeom prst="rect">
            <a:avLst/>
          </a:prstGeom>
        </p:spPr>
      </p:pic>
    </p:spTree>
    <p:extLst>
      <p:ext uri="{BB962C8B-B14F-4D97-AF65-F5344CB8AC3E}">
        <p14:creationId xmlns:p14="http://schemas.microsoft.com/office/powerpoint/2010/main" val="398471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2080" y="2814637"/>
            <a:ext cx="9432118" cy="3000375"/>
          </a:xfrm>
          <a:prstGeom prst="rect">
            <a:avLst/>
          </a:prstGeom>
        </p:spPr>
      </p:pic>
      <p:sp>
        <p:nvSpPr>
          <p:cNvPr id="5" name="TextBox 4"/>
          <p:cNvSpPr txBox="1"/>
          <p:nvPr/>
        </p:nvSpPr>
        <p:spPr>
          <a:xfrm>
            <a:off x="1885950" y="885824"/>
            <a:ext cx="8688248" cy="1569660"/>
          </a:xfrm>
          <a:prstGeom prst="rect">
            <a:avLst/>
          </a:prstGeom>
          <a:noFill/>
        </p:spPr>
        <p:txBody>
          <a:bodyPr wrap="square" rtlCol="0">
            <a:spAutoFit/>
          </a:bodyPr>
          <a:lstStyle/>
          <a:p>
            <a:r>
              <a:rPr lang="en-US" sz="2400" dirty="0" smtClean="0"/>
              <a:t>As the community assembly process forms a food web, it selects only species that fit into the existing web</a:t>
            </a:r>
          </a:p>
          <a:p>
            <a:endParaRPr lang="en-US" sz="2400" dirty="0"/>
          </a:p>
          <a:p>
            <a:r>
              <a:rPr lang="en-US" sz="2400" dirty="0" smtClean="0"/>
              <a:t>Competition is occurring within a cooperative network</a:t>
            </a:r>
            <a:endParaRPr lang="en-US" sz="2400" dirty="0"/>
          </a:p>
        </p:txBody>
      </p:sp>
    </p:spTree>
    <p:extLst>
      <p:ext uri="{BB962C8B-B14F-4D97-AF65-F5344CB8AC3E}">
        <p14:creationId xmlns:p14="http://schemas.microsoft.com/office/powerpoint/2010/main" val="33496413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systems to energy flow</a:t>
            </a:r>
            <a:endParaRPr lang="en-US" dirty="0"/>
          </a:p>
        </p:txBody>
      </p:sp>
      <p:sp>
        <p:nvSpPr>
          <p:cNvPr id="3" name="Content Placeholder 2"/>
          <p:cNvSpPr>
            <a:spLocks noGrp="1"/>
          </p:cNvSpPr>
          <p:nvPr>
            <p:ph idx="1"/>
          </p:nvPr>
        </p:nvSpPr>
        <p:spPr>
          <a:xfrm>
            <a:off x="428626" y="1825625"/>
            <a:ext cx="6055302" cy="4351338"/>
          </a:xfrm>
        </p:spPr>
        <p:txBody>
          <a:bodyPr>
            <a:normAutofit/>
          </a:bodyPr>
          <a:lstStyle/>
          <a:p>
            <a:r>
              <a:rPr lang="en-US" dirty="0" smtClean="0"/>
              <a:t>A self-sustaining system needs infusions of energy from outside itself.  </a:t>
            </a:r>
          </a:p>
          <a:p>
            <a:r>
              <a:rPr lang="en-US" dirty="0" smtClean="0"/>
              <a:t>The second half is energy discharge</a:t>
            </a:r>
          </a:p>
          <a:p>
            <a:r>
              <a:rPr lang="en-US" dirty="0" smtClean="0"/>
              <a:t>So an ecosystem can be thought of as a conduit through which energy passes, with many or few transformations of energy/matter during its trip through the conduit.  The interesting question is what happens in the conduit.</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83927" y="1825625"/>
            <a:ext cx="5648803" cy="4876800"/>
          </a:xfrm>
          <a:prstGeom prst="rect">
            <a:avLst/>
          </a:prstGeom>
        </p:spPr>
      </p:pic>
    </p:spTree>
    <p:extLst>
      <p:ext uri="{BB962C8B-B14F-4D97-AF65-F5344CB8AC3E}">
        <p14:creationId xmlns:p14="http://schemas.microsoft.com/office/powerpoint/2010/main" val="423584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Organization matters</a:t>
            </a:r>
            <a:endParaRPr lang="en-US" dirty="0"/>
          </a:p>
        </p:txBody>
      </p:sp>
      <p:sp>
        <p:nvSpPr>
          <p:cNvPr id="3" name="Content Placeholder 2"/>
          <p:cNvSpPr>
            <a:spLocks noGrp="1"/>
          </p:cNvSpPr>
          <p:nvPr>
            <p:ph idx="1"/>
          </p:nvPr>
        </p:nvSpPr>
        <p:spPr>
          <a:xfrm>
            <a:off x="144472" y="1846262"/>
            <a:ext cx="6405613" cy="4351338"/>
          </a:xfrm>
        </p:spPr>
        <p:txBody>
          <a:bodyPr/>
          <a:lstStyle/>
          <a:p>
            <a:r>
              <a:rPr lang="en-US" dirty="0" smtClean="0"/>
              <a:t>Desert – energy passage is swift and simple leaving little traces of its passage</a:t>
            </a:r>
          </a:p>
          <a:p>
            <a:r>
              <a:rPr lang="en-US" dirty="0" smtClean="0"/>
              <a:t>In the forest, energy flow is anything but swift and simple, because of the diverse and roundabout way that the system’s web of teeming, interdependent organisms uses energy.</a:t>
            </a:r>
          </a:p>
          <a:p>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34226" y="0"/>
            <a:ext cx="5457774" cy="3692525"/>
          </a:xfrm>
          <a:prstGeom prst="rect">
            <a:avLst/>
          </a:prstGeom>
        </p:spPr>
      </p:pic>
      <p:pic>
        <p:nvPicPr>
          <p:cNvPr id="5" name="Picture 4"/>
          <p:cNvPicPr>
            <a:picLocks noChangeAspect="1"/>
          </p:cNvPicPr>
          <p:nvPr/>
        </p:nvPicPr>
        <p:blipFill>
          <a:blip r:embed="rId3"/>
          <a:stretch>
            <a:fillRect/>
          </a:stretch>
        </p:blipFill>
        <p:spPr>
          <a:xfrm>
            <a:off x="6550085" y="3057525"/>
            <a:ext cx="5641915" cy="3754438"/>
          </a:xfrm>
          <a:prstGeom prst="rect">
            <a:avLst/>
          </a:prstGeom>
        </p:spPr>
      </p:pic>
    </p:spTree>
    <p:extLst>
      <p:ext uri="{BB962C8B-B14F-4D97-AF65-F5344CB8AC3E}">
        <p14:creationId xmlns:p14="http://schemas.microsoft.com/office/powerpoint/2010/main" val="392173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1027"/>
          <p:cNvSpPr>
            <a:spLocks noChangeArrowheads="1"/>
          </p:cNvSpPr>
          <p:nvPr/>
        </p:nvSpPr>
        <p:spPr bwMode="auto">
          <a:xfrm>
            <a:off x="4295775" y="22479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48132" name="Picture 1028"/>
          <p:cNvPicPr>
            <a:picLocks noChangeAspect="1" noChangeArrowheads="1"/>
          </p:cNvPicPr>
          <p:nvPr/>
        </p:nvPicPr>
        <p:blipFill>
          <a:blip r:embed="rId2" cstate="email">
            <a:extLst>
              <a:ext uri="{28A0092B-C50C-407E-A947-70E740481C1C}">
                <a14:useLocalDpi xmlns:a14="http://schemas.microsoft.com/office/drawing/2010/main"/>
              </a:ext>
            </a:extLst>
          </a:blip>
          <a:srcRect r="49994"/>
          <a:stretch>
            <a:fillRect/>
          </a:stretch>
        </p:blipFill>
        <p:spPr bwMode="auto">
          <a:xfrm>
            <a:off x="2133600" y="838201"/>
            <a:ext cx="7772400" cy="5103813"/>
          </a:xfrm>
          <a:prstGeom prst="rect">
            <a:avLst/>
          </a:prstGeom>
          <a:noFill/>
          <a:extLst>
            <a:ext uri="{909E8E84-426E-40DD-AFC4-6F175D3DCCD1}">
              <a14:hiddenFill xmlns:a14="http://schemas.microsoft.com/office/drawing/2010/main">
                <a:solidFill>
                  <a:srgbClr val="FFFFFF"/>
                </a:solidFill>
              </a14:hiddenFill>
            </a:ext>
          </a:extLst>
        </p:spPr>
      </p:pic>
      <p:sp>
        <p:nvSpPr>
          <p:cNvPr id="48133" name="Text Box 1029"/>
          <p:cNvSpPr txBox="1">
            <a:spLocks noChangeArrowheads="1"/>
          </p:cNvSpPr>
          <p:nvPr/>
        </p:nvSpPr>
        <p:spPr bwMode="auto">
          <a:xfrm>
            <a:off x="2422526" y="5929313"/>
            <a:ext cx="1427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Debeljak, 2004</a:t>
            </a:r>
          </a:p>
        </p:txBody>
      </p:sp>
      <p:sp>
        <p:nvSpPr>
          <p:cNvPr id="2" name="Rectangle 1"/>
          <p:cNvSpPr/>
          <p:nvPr/>
        </p:nvSpPr>
        <p:spPr>
          <a:xfrm>
            <a:off x="1776412" y="158056"/>
            <a:ext cx="9882187" cy="830997"/>
          </a:xfrm>
          <a:prstGeom prst="rect">
            <a:avLst/>
          </a:prstGeom>
        </p:spPr>
        <p:txBody>
          <a:bodyPr wrap="square">
            <a:spAutoFit/>
          </a:bodyPr>
          <a:lstStyle/>
          <a:p>
            <a:r>
              <a:rPr lang="en-US" sz="2400" dirty="0"/>
              <a:t>Thermal radiation from different biomes – the forest captures and utilizes more of the energy, with it creating complex and diverse structures.</a:t>
            </a:r>
          </a:p>
        </p:txBody>
      </p:sp>
    </p:spTree>
    <p:extLst>
      <p:ext uri="{BB962C8B-B14F-4D97-AF65-F5344CB8AC3E}">
        <p14:creationId xmlns:p14="http://schemas.microsoft.com/office/powerpoint/2010/main" val="22253951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799" y="248414"/>
            <a:ext cx="10064460" cy="2677656"/>
          </a:xfrm>
          <a:prstGeom prst="rect">
            <a:avLst/>
          </a:prstGeom>
        </p:spPr>
        <p:txBody>
          <a:bodyPr wrap="square">
            <a:spAutoFit/>
          </a:bodyPr>
          <a:lstStyle/>
          <a:p>
            <a:r>
              <a:rPr lang="en-US" sz="2400" dirty="0">
                <a:cs typeface="Times New Roman" panose="02020603050405020304" pitchFamily="18" charset="0"/>
              </a:rPr>
              <a:t>One major barrier is the dominant idea in mainstream science now – to treat the fundamental working unit of Nature as a “mechanism” – we have turned the world into the machine we have pictured it to be. </a:t>
            </a:r>
          </a:p>
          <a:p>
            <a:endParaRPr lang="en-US" sz="2400" dirty="0">
              <a:cs typeface="Times New Roman" panose="02020603050405020304" pitchFamily="18" charset="0"/>
            </a:endParaRPr>
          </a:p>
          <a:p>
            <a:r>
              <a:rPr lang="en-US" sz="2400" dirty="0">
                <a:cs typeface="Times New Roman" panose="02020603050405020304" pitchFamily="18" charset="0"/>
              </a:rPr>
              <a:t>The suite of systemic problems listed above – showing a world and natural life support ecosystems literally “running out of gas” and “breaking down” in myriad ways – is not typical behavior of natural living systems. </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4430" y="3295402"/>
            <a:ext cx="4267570" cy="3420152"/>
          </a:xfrm>
          <a:prstGeom prst="rect">
            <a:avLst/>
          </a:prstGeom>
        </p:spPr>
      </p:pic>
    </p:spTree>
    <p:extLst>
      <p:ext uri="{BB962C8B-B14F-4D97-AF65-F5344CB8AC3E}">
        <p14:creationId xmlns:p14="http://schemas.microsoft.com/office/powerpoint/2010/main" val="7091133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7316" y="396331"/>
            <a:ext cx="10185484" cy="2308324"/>
          </a:xfrm>
          <a:prstGeom prst="rect">
            <a:avLst/>
          </a:prstGeom>
        </p:spPr>
        <p:txBody>
          <a:bodyPr wrap="square">
            <a:spAutoFit/>
          </a:bodyPr>
          <a:lstStyle/>
          <a:p>
            <a:r>
              <a:rPr lang="en-US" sz="2400" dirty="0">
                <a:cs typeface="Times New Roman" panose="02020603050405020304" pitchFamily="18" charset="0"/>
              </a:rPr>
              <a:t>On the contrary, natural living systems normally self–organize continually and self–repair after disturbance. They grow, develop and improve in environmental quality over time (O</a:t>
            </a:r>
            <a:r>
              <a:rPr lang="en-US" sz="2400" baseline="-25000" dirty="0">
                <a:cs typeface="Times New Roman" panose="02020603050405020304" pitchFamily="18" charset="0"/>
              </a:rPr>
              <a:t>2</a:t>
            </a:r>
            <a:r>
              <a:rPr lang="en-US" sz="2400" dirty="0">
                <a:cs typeface="Times New Roman" panose="02020603050405020304" pitchFamily="18" charset="0"/>
              </a:rPr>
              <a:t> atmosphere, O</a:t>
            </a:r>
            <a:r>
              <a:rPr lang="en-US" sz="2400" baseline="-25000" dirty="0">
                <a:cs typeface="Times New Roman" panose="02020603050405020304" pitchFamily="18" charset="0"/>
              </a:rPr>
              <a:t>3</a:t>
            </a:r>
            <a:r>
              <a:rPr lang="en-US" sz="2400" dirty="0">
                <a:cs typeface="Times New Roman" panose="02020603050405020304" pitchFamily="18" charset="0"/>
              </a:rPr>
              <a:t> layer, soils, water purification, etc.)</a:t>
            </a:r>
          </a:p>
          <a:p>
            <a:endParaRPr lang="en-US" sz="2400" dirty="0">
              <a:cs typeface="Times New Roman" panose="02020603050405020304" pitchFamily="18" charset="0"/>
            </a:endParaRPr>
          </a:p>
          <a:p>
            <a:r>
              <a:rPr lang="en-US" sz="2400" dirty="0">
                <a:cs typeface="Times New Roman" panose="02020603050405020304" pitchFamily="18" charset="0"/>
              </a:rPr>
              <a:t>These demonstrate the normal behavior of healthy Life systems is a win–win where life and environment both improve over time.</a:t>
            </a:r>
          </a:p>
        </p:txBody>
      </p:sp>
      <p:pic>
        <p:nvPicPr>
          <p:cNvPr id="5" name="Picture 6" descr="http://www.countrysideinfo.co.uk/successn/images/index1a.jpg">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52702" y="3938955"/>
            <a:ext cx="3673123" cy="2754842"/>
          </a:xfrm>
          <a:prstGeom prst="rect">
            <a:avLst/>
          </a:prstGeom>
          <a:noFill/>
          <a:ln w="9525">
            <a:noFill/>
            <a:miter lim="800000"/>
            <a:headEnd/>
            <a:tailEnd/>
          </a:ln>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76053" y="3401926"/>
            <a:ext cx="3983209" cy="2987406"/>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4533" y="2760398"/>
            <a:ext cx="3830069" cy="2556501"/>
          </a:xfrm>
          <a:prstGeom prst="rect">
            <a:avLst/>
          </a:prstGeom>
        </p:spPr>
      </p:pic>
    </p:spTree>
    <p:extLst>
      <p:ext uri="{BB962C8B-B14F-4D97-AF65-F5344CB8AC3E}">
        <p14:creationId xmlns:p14="http://schemas.microsoft.com/office/powerpoint/2010/main" val="217002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a:t>
            </a:r>
            <a:endParaRPr lang="en-US" dirty="0"/>
          </a:p>
        </p:txBody>
      </p:sp>
      <p:sp>
        <p:nvSpPr>
          <p:cNvPr id="3" name="Content Placeholder 2"/>
          <p:cNvSpPr>
            <a:spLocks noGrp="1"/>
          </p:cNvSpPr>
          <p:nvPr>
            <p:ph idx="1"/>
          </p:nvPr>
        </p:nvSpPr>
        <p:spPr/>
        <p:txBody>
          <a:bodyPr>
            <a:normAutofit/>
          </a:bodyPr>
          <a:lstStyle/>
          <a:p>
            <a:r>
              <a:rPr lang="en-US" dirty="0" smtClean="0"/>
              <a:t>Holistic view includes the relation between parts and the whole</a:t>
            </a:r>
          </a:p>
        </p:txBody>
      </p:sp>
    </p:spTree>
    <p:extLst>
      <p:ext uri="{BB962C8B-B14F-4D97-AF65-F5344CB8AC3E}">
        <p14:creationId xmlns:p14="http://schemas.microsoft.com/office/powerpoint/2010/main" val="14188538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3894" y="1211855"/>
            <a:ext cx="10763479" cy="1938992"/>
          </a:xfrm>
          <a:prstGeom prst="rect">
            <a:avLst/>
          </a:prstGeom>
          <a:noFill/>
        </p:spPr>
        <p:txBody>
          <a:bodyPr wrap="square" rtlCol="0">
            <a:spAutoFit/>
          </a:bodyPr>
          <a:lstStyle/>
          <a:p>
            <a:r>
              <a:rPr lang="en-US" sz="2400" dirty="0" smtClean="0"/>
              <a:t>Life-environment interactions are self-organizing, self-regulating, and self-enhancing:</a:t>
            </a:r>
          </a:p>
          <a:p>
            <a:endParaRPr lang="en-US" sz="2400" dirty="0"/>
          </a:p>
          <a:p>
            <a:r>
              <a:rPr lang="en-US" sz="2400" dirty="0" smtClean="0"/>
              <a:t>They make the overall conditions better for life as evidence in the greater complexity, diversity, and total energy utilization</a:t>
            </a:r>
          </a:p>
          <a:p>
            <a:endParaRPr lang="en-US" sz="2400" dirty="0"/>
          </a:p>
        </p:txBody>
      </p:sp>
    </p:spTree>
    <p:extLst>
      <p:ext uri="{BB962C8B-B14F-4D97-AF65-F5344CB8AC3E}">
        <p14:creationId xmlns:p14="http://schemas.microsoft.com/office/powerpoint/2010/main" val="31847409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1525" y="1307084"/>
            <a:ext cx="10317956" cy="5502910"/>
          </a:xfrm>
          <a:prstGeom prst="rect">
            <a:avLst/>
          </a:prstGeom>
        </p:spPr>
      </p:pic>
      <p:sp>
        <p:nvSpPr>
          <p:cNvPr id="4" name="TextBox 3"/>
          <p:cNvSpPr txBox="1"/>
          <p:nvPr/>
        </p:nvSpPr>
        <p:spPr>
          <a:xfrm>
            <a:off x="915543" y="238343"/>
            <a:ext cx="6733062" cy="1015663"/>
          </a:xfrm>
          <a:prstGeom prst="rect">
            <a:avLst/>
          </a:prstGeom>
          <a:noFill/>
        </p:spPr>
        <p:txBody>
          <a:bodyPr wrap="none" rtlCol="0">
            <a:spAutoFit/>
          </a:bodyPr>
          <a:lstStyle/>
          <a:p>
            <a:r>
              <a:rPr lang="en-US" sz="3600" dirty="0" smtClean="0"/>
              <a:t>Ecosystem Homeostasis:</a:t>
            </a:r>
            <a:endParaRPr lang="en-US" sz="2400" dirty="0" smtClean="0"/>
          </a:p>
          <a:p>
            <a:r>
              <a:rPr lang="en-US" sz="2400" dirty="0" smtClean="0"/>
              <a:t>Evidence that led James Lovelock to Gaia Hypothesis</a:t>
            </a:r>
            <a:endParaRPr lang="en-US" sz="2400"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67797" y="0"/>
            <a:ext cx="1624203" cy="2100263"/>
          </a:xfrm>
          <a:prstGeom prst="rect">
            <a:avLst/>
          </a:prstGeom>
        </p:spPr>
      </p:pic>
    </p:spTree>
    <p:extLst>
      <p:ext uri="{BB962C8B-B14F-4D97-AF65-F5344CB8AC3E}">
        <p14:creationId xmlns:p14="http://schemas.microsoft.com/office/powerpoint/2010/main" val="4840546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3232" y="950976"/>
            <a:ext cx="10533076" cy="2862322"/>
          </a:xfrm>
          <a:prstGeom prst="rect">
            <a:avLst/>
          </a:prstGeom>
          <a:noFill/>
        </p:spPr>
        <p:txBody>
          <a:bodyPr wrap="none" rtlCol="0">
            <a:spAutoFit/>
          </a:bodyPr>
          <a:lstStyle/>
          <a:p>
            <a:r>
              <a:rPr lang="en-US" sz="3600" dirty="0" smtClean="0"/>
              <a:t>Comparison of systems: Natural, Agriculture, Urban</a:t>
            </a:r>
          </a:p>
          <a:p>
            <a:endParaRPr lang="en-US" sz="3600" dirty="0" smtClean="0"/>
          </a:p>
          <a:p>
            <a:r>
              <a:rPr lang="en-US" sz="3600" dirty="0"/>
              <a:t>How big are the input-output </a:t>
            </a:r>
            <a:r>
              <a:rPr lang="en-US" sz="3600" dirty="0" smtClean="0"/>
              <a:t>flows?</a:t>
            </a:r>
            <a:endParaRPr lang="en-US" sz="3600" dirty="0"/>
          </a:p>
          <a:p>
            <a:r>
              <a:rPr lang="en-US" sz="3600" dirty="0" smtClean="0"/>
              <a:t>Are the inputs renewable?</a:t>
            </a:r>
          </a:p>
          <a:p>
            <a:r>
              <a:rPr lang="en-US" sz="3600" dirty="0" smtClean="0"/>
              <a:t>Are the outputs renewable (able to be used by others)?</a:t>
            </a:r>
          </a:p>
        </p:txBody>
      </p:sp>
    </p:spTree>
    <p:extLst>
      <p:ext uri="{BB962C8B-B14F-4D97-AF65-F5344CB8AC3E}">
        <p14:creationId xmlns:p14="http://schemas.microsoft.com/office/powerpoint/2010/main" val="11610874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68205" y="2894874"/>
            <a:ext cx="8854985" cy="3756660"/>
          </a:xfrm>
          <a:prstGeom prst="rect">
            <a:avLst/>
          </a:prstGeom>
        </p:spPr>
      </p:pic>
      <p:sp>
        <p:nvSpPr>
          <p:cNvPr id="4" name="TextBox 3"/>
          <p:cNvSpPr txBox="1"/>
          <p:nvPr/>
        </p:nvSpPr>
        <p:spPr>
          <a:xfrm>
            <a:off x="640080" y="713232"/>
            <a:ext cx="11551920" cy="1815882"/>
          </a:xfrm>
          <a:prstGeom prst="rect">
            <a:avLst/>
          </a:prstGeom>
          <a:noFill/>
        </p:spPr>
        <p:txBody>
          <a:bodyPr wrap="square" rtlCol="0">
            <a:spAutoFit/>
          </a:bodyPr>
          <a:lstStyle/>
          <a:p>
            <a:r>
              <a:rPr lang="en-US" sz="2800" dirty="0" smtClean="0"/>
              <a:t>Natural ecosystems are self-organizing, self-sufficient, and self-sustaining</a:t>
            </a:r>
          </a:p>
          <a:p>
            <a:pPr marL="347663" indent="-347663"/>
            <a:r>
              <a:rPr lang="en-US" sz="2800" dirty="0" smtClean="0"/>
              <a:t>	Inputs are renewable </a:t>
            </a:r>
          </a:p>
          <a:p>
            <a:pPr marL="347663" indent="-347663"/>
            <a:r>
              <a:rPr lang="en-US" sz="2800" dirty="0" smtClean="0"/>
              <a:t>	Inputs are small since the evolved mechanisms for holding onto materials</a:t>
            </a:r>
          </a:p>
          <a:p>
            <a:pPr marL="347663" indent="-347663"/>
            <a:r>
              <a:rPr lang="en-US" sz="2800" dirty="0" smtClean="0"/>
              <a:t>	Outputs have use by others in the ecosystem</a:t>
            </a:r>
            <a:endParaRPr lang="en-US" sz="2800" dirty="0"/>
          </a:p>
        </p:txBody>
      </p:sp>
    </p:spTree>
    <p:extLst>
      <p:ext uri="{BB962C8B-B14F-4D97-AF65-F5344CB8AC3E}">
        <p14:creationId xmlns:p14="http://schemas.microsoft.com/office/powerpoint/2010/main" val="9192676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9046" y="2103120"/>
            <a:ext cx="10008108" cy="3639312"/>
          </a:xfrm>
          <a:prstGeom prst="rect">
            <a:avLst/>
          </a:prstGeom>
        </p:spPr>
      </p:pic>
      <p:sp>
        <p:nvSpPr>
          <p:cNvPr id="4" name="Rectangle 3"/>
          <p:cNvSpPr/>
          <p:nvPr/>
        </p:nvSpPr>
        <p:spPr>
          <a:xfrm>
            <a:off x="1389888" y="348794"/>
            <a:ext cx="9765792" cy="1938992"/>
          </a:xfrm>
          <a:prstGeom prst="rect">
            <a:avLst/>
          </a:prstGeom>
        </p:spPr>
        <p:txBody>
          <a:bodyPr wrap="square">
            <a:spAutoFit/>
          </a:bodyPr>
          <a:lstStyle/>
          <a:p>
            <a:r>
              <a:rPr lang="en-US" sz="2400" dirty="0" smtClean="0"/>
              <a:t>Agricultural and Urban are managed for specific purposes</a:t>
            </a:r>
          </a:p>
          <a:p>
            <a:endParaRPr lang="en-US" sz="2400" dirty="0"/>
          </a:p>
          <a:p>
            <a:pPr marL="347663" indent="-347663"/>
            <a:r>
              <a:rPr lang="en-US" sz="2400" dirty="0" smtClean="0"/>
              <a:t>	Inputs </a:t>
            </a:r>
            <a:r>
              <a:rPr lang="en-US" sz="2400" dirty="0"/>
              <a:t>are </a:t>
            </a:r>
            <a:r>
              <a:rPr lang="en-US" sz="2400" dirty="0" smtClean="0"/>
              <a:t>often largely nonrenewable </a:t>
            </a:r>
          </a:p>
          <a:p>
            <a:pPr marL="347663" indent="-347663"/>
            <a:r>
              <a:rPr lang="en-US" sz="2400" dirty="0"/>
              <a:t>	</a:t>
            </a:r>
            <a:r>
              <a:rPr lang="en-US" sz="2400" dirty="0" smtClean="0"/>
              <a:t>Inputs </a:t>
            </a:r>
            <a:r>
              <a:rPr lang="en-US" sz="2400" dirty="0"/>
              <a:t>are </a:t>
            </a:r>
            <a:r>
              <a:rPr lang="en-US" sz="2400" dirty="0" smtClean="0"/>
              <a:t>large to meet the specific end</a:t>
            </a:r>
          </a:p>
          <a:p>
            <a:pPr marL="347663" indent="-347663"/>
            <a:r>
              <a:rPr lang="en-US" sz="2400" dirty="0"/>
              <a:t>	Outputs </a:t>
            </a:r>
            <a:r>
              <a:rPr lang="en-US" sz="2400" dirty="0" smtClean="0"/>
              <a:t>are large in terms of products and waste</a:t>
            </a:r>
            <a:endParaRPr lang="en-US" sz="2400" dirty="0"/>
          </a:p>
        </p:txBody>
      </p:sp>
    </p:spTree>
    <p:extLst>
      <p:ext uri="{BB962C8B-B14F-4D97-AF65-F5344CB8AC3E}">
        <p14:creationId xmlns:p14="http://schemas.microsoft.com/office/powerpoint/2010/main" val="21951320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55" y="300507"/>
            <a:ext cx="7345114" cy="1077218"/>
          </a:xfrm>
          <a:prstGeom prst="rect">
            <a:avLst/>
          </a:prstGeom>
          <a:noFill/>
        </p:spPr>
        <p:txBody>
          <a:bodyPr wrap="square" rtlCol="0">
            <a:spAutoFit/>
          </a:bodyPr>
          <a:lstStyle/>
          <a:p>
            <a:pPr algn="ctr"/>
            <a:r>
              <a:rPr lang="en-US" sz="3200" b="1" dirty="0"/>
              <a:t>Environment, Power, and Society (1971)</a:t>
            </a:r>
          </a:p>
          <a:p>
            <a:pPr algn="ctr"/>
            <a:r>
              <a:rPr lang="en-US" sz="3200" b="1" dirty="0"/>
              <a:t>HT </a:t>
            </a:r>
            <a:r>
              <a:rPr lang="en-US" sz="3200" b="1" dirty="0" err="1"/>
              <a:t>Odum</a:t>
            </a:r>
            <a:endParaRPr lang="en-US" sz="3200" b="1" dirty="0"/>
          </a:p>
        </p:txBody>
      </p:sp>
      <p:sp>
        <p:nvSpPr>
          <p:cNvPr id="3" name="TextBox 2"/>
          <p:cNvSpPr txBox="1"/>
          <p:nvPr/>
        </p:nvSpPr>
        <p:spPr>
          <a:xfrm>
            <a:off x="131208" y="1428926"/>
            <a:ext cx="5556906" cy="369332"/>
          </a:xfrm>
          <a:prstGeom prst="rect">
            <a:avLst/>
          </a:prstGeom>
          <a:noFill/>
        </p:spPr>
        <p:txBody>
          <a:bodyPr wrap="none" rtlCol="0">
            <a:spAutoFit/>
          </a:bodyPr>
          <a:lstStyle/>
          <a:p>
            <a:r>
              <a:rPr lang="en-US" dirty="0"/>
              <a:t>Role of thermodynamics and energetics in </a:t>
            </a:r>
            <a:r>
              <a:rPr lang="en-US" dirty="0" smtClean="0"/>
              <a:t>human society</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23476" y="767568"/>
            <a:ext cx="6108721" cy="6090432"/>
          </a:xfrm>
          <a:prstGeom prst="rect">
            <a:avLst/>
          </a:prstGeom>
        </p:spPr>
      </p:pic>
    </p:spTree>
    <p:extLst>
      <p:ext uri="{BB962C8B-B14F-4D97-AF65-F5344CB8AC3E}">
        <p14:creationId xmlns:p14="http://schemas.microsoft.com/office/powerpoint/2010/main" val="28079071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46325" y="15240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le 1"/>
          <p:cNvSpPr>
            <a:spLocks noGrp="1"/>
          </p:cNvSpPr>
          <p:nvPr>
            <p:ph type="title"/>
          </p:nvPr>
        </p:nvSpPr>
        <p:spPr/>
        <p:txBody>
          <a:bodyPr/>
          <a:lstStyle/>
          <a:p>
            <a:r>
              <a:rPr lang="en-US" altLang="en-US" smtClean="0"/>
              <a:t>Ways of farming meat</a:t>
            </a:r>
          </a:p>
        </p:txBody>
      </p:sp>
      <p:sp>
        <p:nvSpPr>
          <p:cNvPr id="28676" name="TextBox 3"/>
          <p:cNvSpPr txBox="1">
            <a:spLocks noChangeArrowheads="1"/>
          </p:cNvSpPr>
          <p:nvPr/>
        </p:nvSpPr>
        <p:spPr bwMode="auto">
          <a:xfrm>
            <a:off x="9469438" y="1027906"/>
            <a:ext cx="18293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dirty="0">
                <a:latin typeface="Arial" panose="020B0604020202020204" pitchFamily="34" charset="0"/>
              </a:rPr>
              <a:t>Pastureland</a:t>
            </a:r>
          </a:p>
        </p:txBody>
      </p:sp>
      <p:pic>
        <p:nvPicPr>
          <p:cNvPr id="2867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616575" y="3581400"/>
            <a:ext cx="4560888"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88643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00600" y="3925888"/>
            <a:ext cx="571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itle 1"/>
          <p:cNvSpPr>
            <a:spLocks noGrp="1"/>
          </p:cNvSpPr>
          <p:nvPr>
            <p:ph type="title"/>
          </p:nvPr>
        </p:nvSpPr>
        <p:spPr/>
        <p:txBody>
          <a:bodyPr/>
          <a:lstStyle/>
          <a:p>
            <a:r>
              <a:rPr lang="en-US" altLang="en-US" dirty="0" smtClean="0"/>
              <a:t>Ways of farming meat</a:t>
            </a:r>
          </a:p>
        </p:txBody>
      </p:sp>
      <p:sp>
        <p:nvSpPr>
          <p:cNvPr id="29700" name="TextBox 3"/>
          <p:cNvSpPr txBox="1">
            <a:spLocks noChangeArrowheads="1"/>
          </p:cNvSpPr>
          <p:nvPr/>
        </p:nvSpPr>
        <p:spPr bwMode="auto">
          <a:xfrm>
            <a:off x="9865518" y="1027906"/>
            <a:ext cx="1677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dirty="0">
                <a:latin typeface="Arial" panose="020B0604020202020204" pitchFamily="34" charset="0"/>
              </a:rPr>
              <a:t>Rangeland</a:t>
            </a:r>
          </a:p>
        </p:txBody>
      </p:sp>
      <p:pic>
        <p:nvPicPr>
          <p:cNvPr id="2970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52601" y="1447800"/>
            <a:ext cx="68675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6488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32892" y="365125"/>
            <a:ext cx="10515600" cy="1325563"/>
          </a:xfrm>
        </p:spPr>
        <p:txBody>
          <a:bodyPr/>
          <a:lstStyle/>
          <a:p>
            <a:r>
              <a:rPr lang="en-US" altLang="en-US" smtClean="0"/>
              <a:t>Ways of farming meat</a:t>
            </a:r>
          </a:p>
        </p:txBody>
      </p:sp>
      <p:sp>
        <p:nvSpPr>
          <p:cNvPr id="30723" name="TextBox 3"/>
          <p:cNvSpPr txBox="1">
            <a:spLocks noChangeArrowheads="1"/>
          </p:cNvSpPr>
          <p:nvPr/>
        </p:nvSpPr>
        <p:spPr bwMode="auto">
          <a:xfrm>
            <a:off x="8119593" y="1031081"/>
            <a:ext cx="2323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dirty="0">
                <a:latin typeface="Arial" panose="020B0604020202020204" pitchFamily="34" charset="0"/>
                <a:hlinkClick r:id="rId2"/>
              </a:rPr>
              <a:t>Factory farming</a:t>
            </a:r>
            <a:endParaRPr lang="en-US" altLang="en-US" sz="2400" dirty="0">
              <a:latin typeface="Arial" panose="020B0604020202020204" pitchFamily="34" charset="0"/>
            </a:endParaRPr>
          </a:p>
        </p:txBody>
      </p:sp>
      <p:pic>
        <p:nvPicPr>
          <p:cNvPr id="30724"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7292" y="1676400"/>
            <a:ext cx="8629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85892" y="3876676"/>
            <a:ext cx="44196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7"/>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234606" y="3965575"/>
            <a:ext cx="392747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776942" y="2590800"/>
            <a:ext cx="2231829" cy="646331"/>
          </a:xfrm>
          <a:prstGeom prst="rect">
            <a:avLst/>
          </a:prstGeom>
          <a:noFill/>
        </p:spPr>
        <p:txBody>
          <a:bodyPr wrap="none" rtlCol="0">
            <a:spAutoFit/>
          </a:bodyPr>
          <a:lstStyle/>
          <a:p>
            <a:r>
              <a:rPr lang="en-US" dirty="0" smtClean="0"/>
              <a:t>Google maps/satellite</a:t>
            </a:r>
          </a:p>
          <a:p>
            <a:r>
              <a:rPr lang="en-US" dirty="0" smtClean="0"/>
              <a:t>Dalhart, Texas</a:t>
            </a:r>
            <a:endParaRPr lang="en-US" dirty="0"/>
          </a:p>
        </p:txBody>
      </p:sp>
    </p:spTree>
    <p:extLst>
      <p:ext uri="{BB962C8B-B14F-4D97-AF65-F5344CB8AC3E}">
        <p14:creationId xmlns:p14="http://schemas.microsoft.com/office/powerpoint/2010/main" val="7372763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1039969"/>
            <a:ext cx="9178047" cy="5715000"/>
          </a:xfrm>
          <a:prstGeom prst="rect">
            <a:avLst/>
          </a:prstGeom>
        </p:spPr>
      </p:pic>
      <p:sp>
        <p:nvSpPr>
          <p:cNvPr id="2" name="TextBox 1"/>
          <p:cNvSpPr txBox="1"/>
          <p:nvPr/>
        </p:nvSpPr>
        <p:spPr>
          <a:xfrm>
            <a:off x="1575428" y="122347"/>
            <a:ext cx="8811579" cy="830997"/>
          </a:xfrm>
          <a:prstGeom prst="rect">
            <a:avLst/>
          </a:prstGeom>
          <a:noFill/>
        </p:spPr>
        <p:txBody>
          <a:bodyPr wrap="none" rtlCol="0">
            <a:spAutoFit/>
          </a:bodyPr>
          <a:lstStyle/>
          <a:p>
            <a:pPr algn="ctr">
              <a:spcBef>
                <a:spcPct val="0"/>
              </a:spcBef>
            </a:pPr>
            <a:r>
              <a:rPr lang="en-US" sz="2400" dirty="0" smtClean="0">
                <a:solidFill>
                  <a:srgbClr val="002060"/>
                </a:solidFill>
                <a:latin typeface="Gill Sans MT" panose="020B0502020104020203" pitchFamily="34" charset="0"/>
              </a:rPr>
              <a:t>URBAN SYSTEM BOUNDARIES</a:t>
            </a:r>
          </a:p>
          <a:p>
            <a:pPr algn="ctr">
              <a:spcBef>
                <a:spcPct val="0"/>
              </a:spcBef>
            </a:pPr>
            <a:r>
              <a:rPr lang="en-US" sz="2400" dirty="0" smtClean="0">
                <a:solidFill>
                  <a:srgbClr val="002060"/>
                </a:solidFill>
                <a:latin typeface="Gill Sans MT" panose="020B0502020104020203" pitchFamily="34" charset="0"/>
              </a:rPr>
              <a:t>Open system with connections and dependencies on the countryside</a:t>
            </a:r>
            <a:endParaRPr lang="en-US" sz="2400" dirty="0">
              <a:solidFill>
                <a:srgbClr val="002060"/>
              </a:solidFill>
              <a:latin typeface="Gill Sans MT" panose="020B0502020104020203" pitchFamily="34" charset="0"/>
            </a:endParaRPr>
          </a:p>
        </p:txBody>
      </p:sp>
    </p:spTree>
    <p:extLst>
      <p:ext uri="{BB962C8B-B14F-4D97-AF65-F5344CB8AC3E}">
        <p14:creationId xmlns:p14="http://schemas.microsoft.com/office/powerpoint/2010/main" val="32011452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953000" y="2514600"/>
            <a:ext cx="1943100" cy="1714500"/>
            <a:chOff x="1920" y="1392"/>
            <a:chExt cx="1632" cy="1440"/>
          </a:xfrm>
        </p:grpSpPr>
        <p:sp>
          <p:nvSpPr>
            <p:cNvPr id="28703" name="AutoShape 3"/>
            <p:cNvSpPr>
              <a:spLocks noChangeArrowheads="1"/>
            </p:cNvSpPr>
            <p:nvPr/>
          </p:nvSpPr>
          <p:spPr bwMode="auto">
            <a:xfrm>
              <a:off x="2557" y="1632"/>
              <a:ext cx="438" cy="400"/>
            </a:xfrm>
            <a:prstGeom prst="flowChartAlternateProcess">
              <a:avLst/>
            </a:prstGeom>
            <a:solidFill>
              <a:schemeClr val="accent1"/>
            </a:solidFill>
            <a:ln w="9525">
              <a:solidFill>
                <a:schemeClr val="tx1"/>
              </a:solidFill>
              <a:miter lim="800000"/>
              <a:headEnd/>
              <a:tailEnd/>
            </a:ln>
          </p:spPr>
          <p:txBody>
            <a:bodyPr wrap="none" anchor="ctr"/>
            <a:lstStyle/>
            <a:p>
              <a:endParaRPr lang="en-US" sz="1350"/>
            </a:p>
          </p:txBody>
        </p:sp>
        <p:sp>
          <p:nvSpPr>
            <p:cNvPr id="28704" name="AutoShape 4"/>
            <p:cNvSpPr>
              <a:spLocks noChangeArrowheads="1"/>
            </p:cNvSpPr>
            <p:nvPr/>
          </p:nvSpPr>
          <p:spPr bwMode="auto">
            <a:xfrm>
              <a:off x="1920" y="1512"/>
              <a:ext cx="1632" cy="1240"/>
            </a:xfrm>
            <a:prstGeom prst="flowChartAlternateProcess">
              <a:avLst/>
            </a:prstGeom>
            <a:noFill/>
            <a:ln w="9525">
              <a:solidFill>
                <a:schemeClr val="tx1"/>
              </a:solidFill>
              <a:miter lim="800000"/>
              <a:headEnd/>
              <a:tailEnd/>
            </a:ln>
          </p:spPr>
          <p:txBody>
            <a:bodyPr wrap="none" anchor="ctr"/>
            <a:lstStyle/>
            <a:p>
              <a:endParaRPr lang="en-US" sz="1350"/>
            </a:p>
          </p:txBody>
        </p:sp>
        <p:sp>
          <p:nvSpPr>
            <p:cNvPr id="28705" name="AutoShape 5"/>
            <p:cNvSpPr>
              <a:spLocks noChangeArrowheads="1"/>
            </p:cNvSpPr>
            <p:nvPr/>
          </p:nvSpPr>
          <p:spPr bwMode="auto">
            <a:xfrm>
              <a:off x="2875" y="2192"/>
              <a:ext cx="438" cy="400"/>
            </a:xfrm>
            <a:prstGeom prst="flowChartAlternateProcess">
              <a:avLst/>
            </a:prstGeom>
            <a:solidFill>
              <a:schemeClr val="accent1"/>
            </a:solidFill>
            <a:ln w="9525">
              <a:solidFill>
                <a:schemeClr val="tx1"/>
              </a:solidFill>
              <a:miter lim="800000"/>
              <a:headEnd/>
              <a:tailEnd/>
            </a:ln>
          </p:spPr>
          <p:txBody>
            <a:bodyPr wrap="none" anchor="ctr"/>
            <a:lstStyle/>
            <a:p>
              <a:endParaRPr lang="en-US" sz="1350"/>
            </a:p>
          </p:txBody>
        </p:sp>
        <p:sp>
          <p:nvSpPr>
            <p:cNvPr id="28706" name="AutoShape 6"/>
            <p:cNvSpPr>
              <a:spLocks noChangeArrowheads="1"/>
            </p:cNvSpPr>
            <p:nvPr/>
          </p:nvSpPr>
          <p:spPr bwMode="auto">
            <a:xfrm>
              <a:off x="2159" y="2192"/>
              <a:ext cx="438" cy="400"/>
            </a:xfrm>
            <a:prstGeom prst="flowChartAlternateProcess">
              <a:avLst/>
            </a:prstGeom>
            <a:solidFill>
              <a:schemeClr val="accent1"/>
            </a:solidFill>
            <a:ln w="9525">
              <a:solidFill>
                <a:schemeClr val="tx1"/>
              </a:solidFill>
              <a:miter lim="800000"/>
              <a:headEnd/>
              <a:tailEnd/>
            </a:ln>
          </p:spPr>
          <p:txBody>
            <a:bodyPr wrap="none" anchor="ctr"/>
            <a:lstStyle/>
            <a:p>
              <a:endParaRPr lang="en-US" sz="1350"/>
            </a:p>
          </p:txBody>
        </p:sp>
        <p:sp>
          <p:nvSpPr>
            <p:cNvPr id="28707" name="Line 7"/>
            <p:cNvSpPr>
              <a:spLocks noChangeShapeType="1"/>
            </p:cNvSpPr>
            <p:nvPr/>
          </p:nvSpPr>
          <p:spPr bwMode="auto">
            <a:xfrm>
              <a:off x="2995" y="2032"/>
              <a:ext cx="119" cy="160"/>
            </a:xfrm>
            <a:prstGeom prst="line">
              <a:avLst/>
            </a:prstGeom>
            <a:noFill/>
            <a:ln w="9525">
              <a:solidFill>
                <a:schemeClr val="tx1"/>
              </a:solidFill>
              <a:round/>
              <a:headEnd/>
              <a:tailEnd type="triangle" w="med" len="med"/>
            </a:ln>
          </p:spPr>
          <p:txBody>
            <a:bodyPr wrap="none" anchor="ctr"/>
            <a:lstStyle/>
            <a:p>
              <a:endParaRPr lang="en-US" sz="1350"/>
            </a:p>
          </p:txBody>
        </p:sp>
        <p:sp>
          <p:nvSpPr>
            <p:cNvPr id="28708" name="Line 8"/>
            <p:cNvSpPr>
              <a:spLocks noChangeShapeType="1"/>
            </p:cNvSpPr>
            <p:nvPr/>
          </p:nvSpPr>
          <p:spPr bwMode="auto">
            <a:xfrm flipH="1">
              <a:off x="2437" y="2032"/>
              <a:ext cx="120" cy="160"/>
            </a:xfrm>
            <a:prstGeom prst="line">
              <a:avLst/>
            </a:prstGeom>
            <a:noFill/>
            <a:ln w="9525">
              <a:solidFill>
                <a:schemeClr val="tx1"/>
              </a:solidFill>
              <a:round/>
              <a:headEnd/>
              <a:tailEnd type="triangle" w="med" len="med"/>
            </a:ln>
          </p:spPr>
          <p:txBody>
            <a:bodyPr wrap="none" anchor="ctr"/>
            <a:lstStyle/>
            <a:p>
              <a:endParaRPr lang="en-US" sz="1350"/>
            </a:p>
          </p:txBody>
        </p:sp>
        <p:sp>
          <p:nvSpPr>
            <p:cNvPr id="28709" name="Line 9"/>
            <p:cNvSpPr>
              <a:spLocks noChangeShapeType="1"/>
            </p:cNvSpPr>
            <p:nvPr/>
          </p:nvSpPr>
          <p:spPr bwMode="auto">
            <a:xfrm>
              <a:off x="2597" y="2392"/>
              <a:ext cx="278" cy="0"/>
            </a:xfrm>
            <a:prstGeom prst="line">
              <a:avLst/>
            </a:prstGeom>
            <a:noFill/>
            <a:ln w="9525">
              <a:solidFill>
                <a:schemeClr val="tx1"/>
              </a:solidFill>
              <a:round/>
              <a:headEnd type="triangle" w="med" len="med"/>
              <a:tailEnd/>
            </a:ln>
          </p:spPr>
          <p:txBody>
            <a:bodyPr wrap="none" anchor="ctr"/>
            <a:lstStyle/>
            <a:p>
              <a:endParaRPr lang="en-US" sz="1350"/>
            </a:p>
          </p:txBody>
        </p:sp>
        <p:sp>
          <p:nvSpPr>
            <p:cNvPr id="28710" name="Line 10"/>
            <p:cNvSpPr>
              <a:spLocks noChangeShapeType="1"/>
            </p:cNvSpPr>
            <p:nvPr/>
          </p:nvSpPr>
          <p:spPr bwMode="auto">
            <a:xfrm flipV="1">
              <a:off x="2557" y="2032"/>
              <a:ext cx="119" cy="160"/>
            </a:xfrm>
            <a:prstGeom prst="line">
              <a:avLst/>
            </a:prstGeom>
            <a:noFill/>
            <a:ln w="9525">
              <a:solidFill>
                <a:schemeClr val="tx1"/>
              </a:solidFill>
              <a:round/>
              <a:headEnd/>
              <a:tailEnd type="triangle" w="med" len="med"/>
            </a:ln>
          </p:spPr>
          <p:txBody>
            <a:bodyPr wrap="none" anchor="ctr"/>
            <a:lstStyle/>
            <a:p>
              <a:endParaRPr lang="en-US" sz="1350"/>
            </a:p>
          </p:txBody>
        </p:sp>
        <p:sp>
          <p:nvSpPr>
            <p:cNvPr id="28711" name="Line 11"/>
            <p:cNvSpPr>
              <a:spLocks noChangeShapeType="1"/>
            </p:cNvSpPr>
            <p:nvPr/>
          </p:nvSpPr>
          <p:spPr bwMode="auto">
            <a:xfrm>
              <a:off x="2756" y="1392"/>
              <a:ext cx="0" cy="240"/>
            </a:xfrm>
            <a:prstGeom prst="line">
              <a:avLst/>
            </a:prstGeom>
            <a:noFill/>
            <a:ln w="9525">
              <a:solidFill>
                <a:schemeClr val="tx1"/>
              </a:solidFill>
              <a:round/>
              <a:headEnd/>
              <a:tailEnd type="triangle" w="med" len="med"/>
            </a:ln>
          </p:spPr>
          <p:txBody>
            <a:bodyPr wrap="none" anchor="ctr"/>
            <a:lstStyle/>
            <a:p>
              <a:endParaRPr lang="en-US" sz="1350"/>
            </a:p>
          </p:txBody>
        </p:sp>
        <p:sp>
          <p:nvSpPr>
            <p:cNvPr id="28712" name="Line 12"/>
            <p:cNvSpPr>
              <a:spLocks noChangeShapeType="1"/>
            </p:cNvSpPr>
            <p:nvPr/>
          </p:nvSpPr>
          <p:spPr bwMode="auto">
            <a:xfrm>
              <a:off x="2398" y="2592"/>
              <a:ext cx="0" cy="240"/>
            </a:xfrm>
            <a:prstGeom prst="line">
              <a:avLst/>
            </a:prstGeom>
            <a:noFill/>
            <a:ln w="9525">
              <a:solidFill>
                <a:schemeClr val="tx1"/>
              </a:solidFill>
              <a:round/>
              <a:headEnd/>
              <a:tailEnd type="triangle" w="med" len="med"/>
            </a:ln>
          </p:spPr>
          <p:txBody>
            <a:bodyPr wrap="none" anchor="ctr"/>
            <a:lstStyle/>
            <a:p>
              <a:endParaRPr lang="en-US" sz="1350"/>
            </a:p>
          </p:txBody>
        </p:sp>
        <p:sp>
          <p:nvSpPr>
            <p:cNvPr id="28713" name="Line 13"/>
            <p:cNvSpPr>
              <a:spLocks noChangeShapeType="1"/>
            </p:cNvSpPr>
            <p:nvPr/>
          </p:nvSpPr>
          <p:spPr bwMode="auto">
            <a:xfrm>
              <a:off x="3114" y="2592"/>
              <a:ext cx="0" cy="240"/>
            </a:xfrm>
            <a:prstGeom prst="line">
              <a:avLst/>
            </a:prstGeom>
            <a:noFill/>
            <a:ln w="9525">
              <a:solidFill>
                <a:schemeClr val="tx1"/>
              </a:solidFill>
              <a:round/>
              <a:headEnd/>
              <a:tailEnd type="triangle" w="med" len="med"/>
            </a:ln>
          </p:spPr>
          <p:txBody>
            <a:bodyPr wrap="none" anchor="ctr"/>
            <a:lstStyle/>
            <a:p>
              <a:endParaRPr lang="en-US" sz="1350"/>
            </a:p>
          </p:txBody>
        </p:sp>
        <p:sp>
          <p:nvSpPr>
            <p:cNvPr id="28714" name="Line 14"/>
            <p:cNvSpPr>
              <a:spLocks noChangeShapeType="1"/>
            </p:cNvSpPr>
            <p:nvPr/>
          </p:nvSpPr>
          <p:spPr bwMode="auto">
            <a:xfrm flipV="1">
              <a:off x="2875" y="1392"/>
              <a:ext cx="0" cy="240"/>
            </a:xfrm>
            <a:prstGeom prst="line">
              <a:avLst/>
            </a:prstGeom>
            <a:noFill/>
            <a:ln w="9525">
              <a:solidFill>
                <a:schemeClr val="tx1"/>
              </a:solidFill>
              <a:round/>
              <a:headEnd/>
              <a:tailEnd type="triangle" w="med" len="med"/>
            </a:ln>
          </p:spPr>
          <p:txBody>
            <a:bodyPr wrap="none" anchor="ctr"/>
            <a:lstStyle/>
            <a:p>
              <a:endParaRPr lang="en-US" sz="1350"/>
            </a:p>
          </p:txBody>
        </p:sp>
      </p:grpSp>
      <p:sp>
        <p:nvSpPr>
          <p:cNvPr id="28681" name="Rectangle 45"/>
          <p:cNvSpPr>
            <a:spLocks noGrp="1" noChangeArrowheads="1"/>
          </p:cNvSpPr>
          <p:nvPr>
            <p:ph type="title" idx="4294967295"/>
          </p:nvPr>
        </p:nvSpPr>
        <p:spPr>
          <a:xfrm>
            <a:off x="1711109" y="234316"/>
            <a:ext cx="7432891" cy="847725"/>
          </a:xfrm>
        </p:spPr>
        <p:txBody>
          <a:bodyPr>
            <a:normAutofit/>
          </a:bodyPr>
          <a:lstStyle/>
          <a:p>
            <a:pPr eaLnBrk="1" hangingPunct="1"/>
            <a:r>
              <a:rPr lang="en-US" sz="2700" b="1" dirty="0">
                <a:latin typeface="Arial" pitchFamily="34" charset="0"/>
              </a:rPr>
              <a:t>Hierarchical Representation of Systems</a:t>
            </a:r>
          </a:p>
        </p:txBody>
      </p:sp>
      <p:sp>
        <p:nvSpPr>
          <p:cNvPr id="3" name="TextBox 2"/>
          <p:cNvSpPr txBox="1"/>
          <p:nvPr/>
        </p:nvSpPr>
        <p:spPr>
          <a:xfrm>
            <a:off x="7149579" y="3856852"/>
            <a:ext cx="730072" cy="323165"/>
          </a:xfrm>
          <a:prstGeom prst="rect">
            <a:avLst/>
          </a:prstGeom>
          <a:noFill/>
        </p:spPr>
        <p:txBody>
          <a:bodyPr wrap="none" rtlCol="0">
            <a:spAutoFit/>
          </a:bodyPr>
          <a:lstStyle/>
          <a:p>
            <a:r>
              <a:rPr lang="en-US" sz="1500" dirty="0"/>
              <a:t>Level n</a:t>
            </a:r>
          </a:p>
        </p:txBody>
      </p:sp>
      <p:grpSp>
        <p:nvGrpSpPr>
          <p:cNvPr id="7" name="Group 6"/>
          <p:cNvGrpSpPr/>
          <p:nvPr/>
        </p:nvGrpSpPr>
        <p:grpSpPr>
          <a:xfrm>
            <a:off x="5010152" y="1200150"/>
            <a:ext cx="5177387" cy="2914650"/>
            <a:chOff x="4648200" y="457200"/>
            <a:chExt cx="6903183" cy="3886200"/>
          </a:xfrm>
        </p:grpSpPr>
        <p:grpSp>
          <p:nvGrpSpPr>
            <p:cNvPr id="12" name="Group 11"/>
            <p:cNvGrpSpPr/>
            <p:nvPr/>
          </p:nvGrpSpPr>
          <p:grpSpPr>
            <a:xfrm>
              <a:off x="4648200" y="457200"/>
              <a:ext cx="5257800" cy="3886200"/>
              <a:chOff x="3124200" y="457200"/>
              <a:chExt cx="5257800" cy="3886200"/>
            </a:xfrm>
          </p:grpSpPr>
          <p:sp>
            <p:nvSpPr>
              <p:cNvPr id="28694" name="Line 37"/>
              <p:cNvSpPr>
                <a:spLocks noChangeShapeType="1"/>
              </p:cNvSpPr>
              <p:nvPr/>
            </p:nvSpPr>
            <p:spPr bwMode="auto">
              <a:xfrm>
                <a:off x="6477000" y="1447800"/>
                <a:ext cx="0" cy="381000"/>
              </a:xfrm>
              <a:prstGeom prst="line">
                <a:avLst/>
              </a:prstGeom>
              <a:noFill/>
              <a:ln w="9525">
                <a:solidFill>
                  <a:schemeClr val="tx1"/>
                </a:solidFill>
                <a:round/>
                <a:headEnd/>
                <a:tailEnd type="triangle" w="med" len="med"/>
              </a:ln>
            </p:spPr>
            <p:txBody>
              <a:bodyPr wrap="none" anchor="ctr"/>
              <a:lstStyle/>
              <a:p>
                <a:endParaRPr lang="en-US" sz="1350"/>
              </a:p>
            </p:txBody>
          </p:sp>
          <p:grpSp>
            <p:nvGrpSpPr>
              <p:cNvPr id="11" name="Group 10"/>
              <p:cNvGrpSpPr/>
              <p:nvPr/>
            </p:nvGrpSpPr>
            <p:grpSpPr>
              <a:xfrm>
                <a:off x="3124200" y="457200"/>
                <a:ext cx="5257800" cy="3886200"/>
                <a:chOff x="3124200" y="457200"/>
                <a:chExt cx="5257800" cy="3886200"/>
              </a:xfrm>
            </p:grpSpPr>
            <p:sp>
              <p:nvSpPr>
                <p:cNvPr id="28689" name="AutoShape 29"/>
                <p:cNvSpPr>
                  <a:spLocks noChangeArrowheads="1"/>
                </p:cNvSpPr>
                <p:nvPr/>
              </p:nvSpPr>
              <p:spPr bwMode="auto">
                <a:xfrm>
                  <a:off x="6172200" y="838200"/>
                  <a:ext cx="695325" cy="635000"/>
                </a:xfrm>
                <a:prstGeom prst="flowChartAlternateProcess">
                  <a:avLst/>
                </a:prstGeom>
                <a:solidFill>
                  <a:schemeClr val="accent1"/>
                </a:solidFill>
                <a:ln w="9525">
                  <a:solidFill>
                    <a:schemeClr val="tx1"/>
                  </a:solidFill>
                  <a:miter lim="800000"/>
                  <a:headEnd/>
                  <a:tailEnd/>
                </a:ln>
              </p:spPr>
              <p:txBody>
                <a:bodyPr wrap="none" anchor="ctr"/>
                <a:lstStyle/>
                <a:p>
                  <a:endParaRPr lang="en-US" sz="1350"/>
                </a:p>
              </p:txBody>
            </p:sp>
            <p:sp>
              <p:nvSpPr>
                <p:cNvPr id="28690" name="AutoShape 30"/>
                <p:cNvSpPr>
                  <a:spLocks noChangeArrowheads="1"/>
                </p:cNvSpPr>
                <p:nvPr/>
              </p:nvSpPr>
              <p:spPr bwMode="auto">
                <a:xfrm>
                  <a:off x="5791200" y="723900"/>
                  <a:ext cx="2590800" cy="1968500"/>
                </a:xfrm>
                <a:prstGeom prst="flowChartAlternateProcess">
                  <a:avLst/>
                </a:prstGeom>
                <a:noFill/>
                <a:ln w="9525">
                  <a:solidFill>
                    <a:schemeClr val="tx1"/>
                  </a:solidFill>
                  <a:miter lim="800000"/>
                  <a:headEnd/>
                  <a:tailEnd/>
                </a:ln>
              </p:spPr>
              <p:txBody>
                <a:bodyPr wrap="none" anchor="ctr"/>
                <a:lstStyle/>
                <a:p>
                  <a:endParaRPr lang="en-US" sz="1350"/>
                </a:p>
              </p:txBody>
            </p:sp>
            <p:sp>
              <p:nvSpPr>
                <p:cNvPr id="28691" name="AutoShape 31"/>
                <p:cNvSpPr>
                  <a:spLocks noChangeArrowheads="1"/>
                </p:cNvSpPr>
                <p:nvPr/>
              </p:nvSpPr>
              <p:spPr bwMode="auto">
                <a:xfrm>
                  <a:off x="7307263" y="1803400"/>
                  <a:ext cx="695325" cy="635000"/>
                </a:xfrm>
                <a:prstGeom prst="flowChartAlternateProcess">
                  <a:avLst/>
                </a:prstGeom>
                <a:solidFill>
                  <a:schemeClr val="accent1"/>
                </a:solidFill>
                <a:ln w="9525">
                  <a:solidFill>
                    <a:schemeClr val="tx1"/>
                  </a:solidFill>
                  <a:miter lim="800000"/>
                  <a:headEnd/>
                  <a:tailEnd/>
                </a:ln>
              </p:spPr>
              <p:txBody>
                <a:bodyPr wrap="none" anchor="ctr"/>
                <a:lstStyle/>
                <a:p>
                  <a:endParaRPr lang="en-US" sz="1350"/>
                </a:p>
              </p:txBody>
            </p:sp>
            <p:sp>
              <p:nvSpPr>
                <p:cNvPr id="28692" name="AutoShape 32"/>
                <p:cNvSpPr>
                  <a:spLocks noChangeArrowheads="1"/>
                </p:cNvSpPr>
                <p:nvPr/>
              </p:nvSpPr>
              <p:spPr bwMode="auto">
                <a:xfrm>
                  <a:off x="6170613" y="1803400"/>
                  <a:ext cx="695325" cy="635000"/>
                </a:xfrm>
                <a:prstGeom prst="flowChartAlternateProcess">
                  <a:avLst/>
                </a:prstGeom>
                <a:solidFill>
                  <a:schemeClr val="accent1"/>
                </a:solidFill>
                <a:ln w="9525">
                  <a:solidFill>
                    <a:schemeClr val="tx1"/>
                  </a:solidFill>
                  <a:miter lim="800000"/>
                  <a:headEnd/>
                  <a:tailEnd/>
                </a:ln>
              </p:spPr>
              <p:txBody>
                <a:bodyPr wrap="none" anchor="ctr"/>
                <a:lstStyle/>
                <a:p>
                  <a:endParaRPr lang="en-US" sz="1350"/>
                </a:p>
              </p:txBody>
            </p:sp>
            <p:sp>
              <p:nvSpPr>
                <p:cNvPr id="28693" name="Line 35"/>
                <p:cNvSpPr>
                  <a:spLocks noChangeShapeType="1"/>
                </p:cNvSpPr>
                <p:nvPr/>
              </p:nvSpPr>
              <p:spPr bwMode="auto">
                <a:xfrm>
                  <a:off x="6865938" y="2120900"/>
                  <a:ext cx="441325" cy="0"/>
                </a:xfrm>
                <a:prstGeom prst="line">
                  <a:avLst/>
                </a:prstGeom>
                <a:noFill/>
                <a:ln w="9525">
                  <a:solidFill>
                    <a:schemeClr val="tx1"/>
                  </a:solidFill>
                  <a:round/>
                  <a:headEnd type="triangle" w="med" len="med"/>
                  <a:tailEnd/>
                </a:ln>
              </p:spPr>
              <p:txBody>
                <a:bodyPr wrap="none" anchor="ctr"/>
                <a:lstStyle/>
                <a:p>
                  <a:endParaRPr lang="en-US" sz="1350"/>
                </a:p>
              </p:txBody>
            </p:sp>
            <p:sp>
              <p:nvSpPr>
                <p:cNvPr id="28695" name="Line 38"/>
                <p:cNvSpPr>
                  <a:spLocks noChangeShapeType="1"/>
                </p:cNvSpPr>
                <p:nvPr/>
              </p:nvSpPr>
              <p:spPr bwMode="auto">
                <a:xfrm>
                  <a:off x="6550025" y="2438400"/>
                  <a:ext cx="0" cy="381000"/>
                </a:xfrm>
                <a:prstGeom prst="line">
                  <a:avLst/>
                </a:prstGeom>
                <a:noFill/>
                <a:ln w="9525">
                  <a:solidFill>
                    <a:schemeClr val="tx1"/>
                  </a:solidFill>
                  <a:round/>
                  <a:headEnd/>
                  <a:tailEnd type="triangle" w="med" len="med"/>
                </a:ln>
              </p:spPr>
              <p:txBody>
                <a:bodyPr wrap="none" anchor="ctr"/>
                <a:lstStyle/>
                <a:p>
                  <a:endParaRPr lang="en-US" sz="1350"/>
                </a:p>
              </p:txBody>
            </p:sp>
            <p:sp>
              <p:nvSpPr>
                <p:cNvPr id="28696" name="Line 39"/>
                <p:cNvSpPr>
                  <a:spLocks noChangeShapeType="1"/>
                </p:cNvSpPr>
                <p:nvPr/>
              </p:nvSpPr>
              <p:spPr bwMode="auto">
                <a:xfrm>
                  <a:off x="7686675" y="2438400"/>
                  <a:ext cx="0" cy="381000"/>
                </a:xfrm>
                <a:prstGeom prst="line">
                  <a:avLst/>
                </a:prstGeom>
                <a:noFill/>
                <a:ln w="9525">
                  <a:solidFill>
                    <a:schemeClr val="tx1"/>
                  </a:solidFill>
                  <a:round/>
                  <a:headEnd/>
                  <a:tailEnd type="triangle" w="med" len="med"/>
                </a:ln>
              </p:spPr>
              <p:txBody>
                <a:bodyPr wrap="none" anchor="ctr"/>
                <a:lstStyle/>
                <a:p>
                  <a:endParaRPr lang="en-US" sz="1350"/>
                </a:p>
              </p:txBody>
            </p:sp>
            <p:sp>
              <p:nvSpPr>
                <p:cNvPr id="28697" name="Line 40"/>
                <p:cNvSpPr>
                  <a:spLocks noChangeShapeType="1"/>
                </p:cNvSpPr>
                <p:nvPr/>
              </p:nvSpPr>
              <p:spPr bwMode="auto">
                <a:xfrm flipV="1">
                  <a:off x="6589713" y="457200"/>
                  <a:ext cx="0" cy="381000"/>
                </a:xfrm>
                <a:prstGeom prst="line">
                  <a:avLst/>
                </a:prstGeom>
                <a:noFill/>
                <a:ln w="9525">
                  <a:solidFill>
                    <a:schemeClr val="tx1"/>
                  </a:solidFill>
                  <a:round/>
                  <a:headEnd/>
                  <a:tailEnd type="triangle" w="med" len="med"/>
                </a:ln>
              </p:spPr>
              <p:txBody>
                <a:bodyPr wrap="none" anchor="ctr"/>
                <a:lstStyle/>
                <a:p>
                  <a:endParaRPr lang="en-US" sz="1350"/>
                </a:p>
              </p:txBody>
            </p:sp>
            <p:sp>
              <p:nvSpPr>
                <p:cNvPr id="28677" name="Line 41"/>
                <p:cNvSpPr>
                  <a:spLocks noChangeShapeType="1"/>
                </p:cNvSpPr>
                <p:nvPr/>
              </p:nvSpPr>
              <p:spPr bwMode="auto">
                <a:xfrm flipH="1">
                  <a:off x="3124200" y="1828800"/>
                  <a:ext cx="3048000" cy="609600"/>
                </a:xfrm>
                <a:prstGeom prst="line">
                  <a:avLst/>
                </a:prstGeom>
                <a:noFill/>
                <a:ln w="9525">
                  <a:solidFill>
                    <a:schemeClr val="tx1"/>
                  </a:solidFill>
                  <a:round/>
                  <a:headEnd/>
                  <a:tailEnd/>
                </a:ln>
              </p:spPr>
              <p:txBody>
                <a:bodyPr wrap="none" anchor="ctr"/>
                <a:lstStyle/>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p:txBody>
            </p:sp>
            <p:sp>
              <p:nvSpPr>
                <p:cNvPr id="28678" name="Line 42"/>
                <p:cNvSpPr>
                  <a:spLocks noChangeShapeType="1"/>
                </p:cNvSpPr>
                <p:nvPr/>
              </p:nvSpPr>
              <p:spPr bwMode="auto">
                <a:xfrm flipH="1">
                  <a:off x="5564188" y="2438400"/>
                  <a:ext cx="1295400" cy="1905000"/>
                </a:xfrm>
                <a:prstGeom prst="line">
                  <a:avLst/>
                </a:prstGeom>
                <a:noFill/>
                <a:ln w="9525">
                  <a:solidFill>
                    <a:schemeClr val="tx1"/>
                  </a:solidFill>
                  <a:round/>
                  <a:headEnd/>
                  <a:tailEnd/>
                </a:ln>
              </p:spPr>
              <p:txBody>
                <a:bodyPr wrap="none" anchor="ctr"/>
                <a:lstStyle/>
                <a:p>
                  <a:endParaRPr lang="en-US" sz="1350"/>
                </a:p>
              </p:txBody>
            </p:sp>
            <p:sp>
              <p:nvSpPr>
                <p:cNvPr id="28685" name="AutoShape 29"/>
                <p:cNvSpPr>
                  <a:spLocks noChangeArrowheads="1"/>
                </p:cNvSpPr>
                <p:nvPr/>
              </p:nvSpPr>
              <p:spPr bwMode="auto">
                <a:xfrm>
                  <a:off x="7315200" y="838200"/>
                  <a:ext cx="695325" cy="635000"/>
                </a:xfrm>
                <a:prstGeom prst="flowChartAlternateProcess">
                  <a:avLst/>
                </a:prstGeom>
                <a:solidFill>
                  <a:schemeClr val="accent1"/>
                </a:solidFill>
                <a:ln w="9525">
                  <a:solidFill>
                    <a:schemeClr val="tx1"/>
                  </a:solidFill>
                  <a:miter lim="800000"/>
                  <a:headEnd/>
                  <a:tailEnd/>
                </a:ln>
              </p:spPr>
              <p:txBody>
                <a:bodyPr wrap="none" anchor="ctr"/>
                <a:lstStyle/>
                <a:p>
                  <a:endParaRPr lang="en-US" sz="1350"/>
                </a:p>
              </p:txBody>
            </p:sp>
            <p:sp>
              <p:nvSpPr>
                <p:cNvPr id="28686" name="Line 40"/>
                <p:cNvSpPr>
                  <a:spLocks noChangeShapeType="1"/>
                </p:cNvSpPr>
                <p:nvPr/>
              </p:nvSpPr>
              <p:spPr bwMode="auto">
                <a:xfrm flipV="1">
                  <a:off x="7620000" y="457200"/>
                  <a:ext cx="0" cy="381000"/>
                </a:xfrm>
                <a:prstGeom prst="line">
                  <a:avLst/>
                </a:prstGeom>
                <a:noFill/>
                <a:ln w="9525">
                  <a:solidFill>
                    <a:schemeClr val="tx1"/>
                  </a:solidFill>
                  <a:round/>
                  <a:headEnd/>
                  <a:tailEnd type="triangle" w="med" len="med"/>
                </a:ln>
              </p:spPr>
              <p:txBody>
                <a:bodyPr wrap="none" anchor="ctr"/>
                <a:lstStyle/>
                <a:p>
                  <a:endParaRPr lang="en-US" sz="1350"/>
                </a:p>
              </p:txBody>
            </p:sp>
            <p:sp>
              <p:nvSpPr>
                <p:cNvPr id="28687" name="Line 35"/>
                <p:cNvSpPr>
                  <a:spLocks noChangeShapeType="1"/>
                </p:cNvSpPr>
                <p:nvPr/>
              </p:nvSpPr>
              <p:spPr bwMode="auto">
                <a:xfrm>
                  <a:off x="6858000" y="1143000"/>
                  <a:ext cx="441325" cy="0"/>
                </a:xfrm>
                <a:prstGeom prst="line">
                  <a:avLst/>
                </a:prstGeom>
                <a:noFill/>
                <a:ln w="9525">
                  <a:solidFill>
                    <a:schemeClr val="tx1"/>
                  </a:solidFill>
                  <a:round/>
                  <a:headEnd/>
                  <a:tailEnd type="triangle" w="med" len="med"/>
                </a:ln>
              </p:spPr>
              <p:txBody>
                <a:bodyPr wrap="none" anchor="ctr"/>
                <a:lstStyle/>
                <a:p>
                  <a:endParaRPr lang="en-US" sz="1350"/>
                </a:p>
              </p:txBody>
            </p:sp>
            <p:sp>
              <p:nvSpPr>
                <p:cNvPr id="28688" name="Line 37"/>
                <p:cNvSpPr>
                  <a:spLocks noChangeShapeType="1"/>
                </p:cNvSpPr>
                <p:nvPr/>
              </p:nvSpPr>
              <p:spPr bwMode="auto">
                <a:xfrm>
                  <a:off x="7620000" y="1447800"/>
                  <a:ext cx="0" cy="381000"/>
                </a:xfrm>
                <a:prstGeom prst="line">
                  <a:avLst/>
                </a:prstGeom>
                <a:noFill/>
                <a:ln w="9525">
                  <a:solidFill>
                    <a:schemeClr val="tx1"/>
                  </a:solidFill>
                  <a:round/>
                  <a:headEnd/>
                  <a:tailEnd type="triangle" w="med" len="med"/>
                </a:ln>
              </p:spPr>
              <p:txBody>
                <a:bodyPr wrap="none" anchor="ctr"/>
                <a:lstStyle/>
                <a:p>
                  <a:endParaRPr lang="en-US" sz="1350"/>
                </a:p>
              </p:txBody>
            </p:sp>
          </p:grpSp>
        </p:grpSp>
        <p:sp>
          <p:nvSpPr>
            <p:cNvPr id="45" name="TextBox 44"/>
            <p:cNvSpPr txBox="1"/>
            <p:nvPr/>
          </p:nvSpPr>
          <p:spPr>
            <a:xfrm>
              <a:off x="10319335" y="2321896"/>
              <a:ext cx="1232048" cy="430887"/>
            </a:xfrm>
            <a:prstGeom prst="rect">
              <a:avLst/>
            </a:prstGeom>
            <a:noFill/>
          </p:spPr>
          <p:txBody>
            <a:bodyPr wrap="none" rtlCol="0">
              <a:spAutoFit/>
            </a:bodyPr>
            <a:lstStyle/>
            <a:p>
              <a:r>
                <a:rPr lang="en-US" sz="1500" dirty="0"/>
                <a:t>Level n+1</a:t>
              </a:r>
            </a:p>
          </p:txBody>
        </p:sp>
      </p:grpSp>
      <p:grpSp>
        <p:nvGrpSpPr>
          <p:cNvPr id="6" name="Group 5"/>
          <p:cNvGrpSpPr/>
          <p:nvPr/>
        </p:nvGrpSpPr>
        <p:grpSpPr>
          <a:xfrm>
            <a:off x="2895601" y="3486150"/>
            <a:ext cx="3156211" cy="2000250"/>
            <a:chOff x="1828800" y="3505200"/>
            <a:chExt cx="4208281" cy="2667000"/>
          </a:xfrm>
        </p:grpSpPr>
        <p:grpSp>
          <p:nvGrpSpPr>
            <p:cNvPr id="10" name="Group 9"/>
            <p:cNvGrpSpPr/>
            <p:nvPr/>
          </p:nvGrpSpPr>
          <p:grpSpPr>
            <a:xfrm>
              <a:off x="1828800" y="3505200"/>
              <a:ext cx="3810000" cy="2667000"/>
              <a:chOff x="304800" y="3505200"/>
              <a:chExt cx="3810000" cy="2667000"/>
            </a:xfrm>
          </p:grpSpPr>
          <p:sp>
            <p:nvSpPr>
              <p:cNvPr id="28698" name="AutoShape 17"/>
              <p:cNvSpPr>
                <a:spLocks noChangeArrowheads="1"/>
              </p:cNvSpPr>
              <p:nvPr/>
            </p:nvSpPr>
            <p:spPr bwMode="auto">
              <a:xfrm>
                <a:off x="304800" y="4076700"/>
                <a:ext cx="2590800" cy="1968500"/>
              </a:xfrm>
              <a:prstGeom prst="flowChartAlternateProcess">
                <a:avLst/>
              </a:prstGeom>
              <a:noFill/>
              <a:ln w="9525">
                <a:solidFill>
                  <a:schemeClr val="tx1"/>
                </a:solidFill>
                <a:miter lim="800000"/>
                <a:headEnd/>
                <a:tailEnd/>
              </a:ln>
            </p:spPr>
            <p:txBody>
              <a:bodyPr wrap="none" anchor="ctr"/>
              <a:lstStyle/>
              <a:p>
                <a:endParaRPr lang="en-US" sz="1350"/>
              </a:p>
            </p:txBody>
          </p:sp>
          <p:sp>
            <p:nvSpPr>
              <p:cNvPr id="28699" name="AutoShape 18"/>
              <p:cNvSpPr>
                <a:spLocks noChangeArrowheads="1"/>
              </p:cNvSpPr>
              <p:nvPr/>
            </p:nvSpPr>
            <p:spPr bwMode="auto">
              <a:xfrm>
                <a:off x="1820863" y="4699000"/>
                <a:ext cx="695325" cy="635000"/>
              </a:xfrm>
              <a:prstGeom prst="flowChartAlternateProcess">
                <a:avLst/>
              </a:prstGeom>
              <a:solidFill>
                <a:schemeClr val="accent1"/>
              </a:solidFill>
              <a:ln w="9525">
                <a:solidFill>
                  <a:schemeClr val="tx1"/>
                </a:solidFill>
                <a:miter lim="800000"/>
                <a:headEnd/>
                <a:tailEnd/>
              </a:ln>
            </p:spPr>
            <p:txBody>
              <a:bodyPr wrap="none" anchor="ctr"/>
              <a:lstStyle/>
              <a:p>
                <a:endParaRPr lang="en-US" sz="1350"/>
              </a:p>
            </p:txBody>
          </p:sp>
          <p:sp>
            <p:nvSpPr>
              <p:cNvPr id="28700" name="AutoShape 19"/>
              <p:cNvSpPr>
                <a:spLocks noChangeArrowheads="1"/>
              </p:cNvSpPr>
              <p:nvPr/>
            </p:nvSpPr>
            <p:spPr bwMode="auto">
              <a:xfrm>
                <a:off x="684213" y="4699000"/>
                <a:ext cx="695325" cy="635000"/>
              </a:xfrm>
              <a:prstGeom prst="flowChartAlternateProcess">
                <a:avLst/>
              </a:prstGeom>
              <a:solidFill>
                <a:schemeClr val="accent1"/>
              </a:solidFill>
              <a:ln w="9525">
                <a:solidFill>
                  <a:schemeClr val="tx1"/>
                </a:solidFill>
                <a:miter lim="800000"/>
                <a:headEnd/>
                <a:tailEnd/>
              </a:ln>
            </p:spPr>
            <p:txBody>
              <a:bodyPr wrap="none" anchor="ctr"/>
              <a:lstStyle/>
              <a:p>
                <a:endParaRPr lang="en-US" sz="1350"/>
              </a:p>
            </p:txBody>
          </p:sp>
          <p:sp>
            <p:nvSpPr>
              <p:cNvPr id="28701" name="Line 22"/>
              <p:cNvSpPr>
                <a:spLocks noChangeShapeType="1"/>
              </p:cNvSpPr>
              <p:nvPr/>
            </p:nvSpPr>
            <p:spPr bwMode="auto">
              <a:xfrm>
                <a:off x="1379538" y="5016500"/>
                <a:ext cx="441325" cy="0"/>
              </a:xfrm>
              <a:prstGeom prst="line">
                <a:avLst/>
              </a:prstGeom>
              <a:noFill/>
              <a:ln w="9525">
                <a:solidFill>
                  <a:schemeClr val="tx1"/>
                </a:solidFill>
                <a:round/>
                <a:headEnd type="triangle" w="med" len="med"/>
                <a:tailEnd/>
              </a:ln>
            </p:spPr>
            <p:txBody>
              <a:bodyPr wrap="none" anchor="ctr"/>
              <a:lstStyle/>
              <a:p>
                <a:endParaRPr lang="en-US" sz="1350"/>
              </a:p>
            </p:txBody>
          </p:sp>
          <p:sp>
            <p:nvSpPr>
              <p:cNvPr id="28702" name="Line 26"/>
              <p:cNvSpPr>
                <a:spLocks noChangeShapeType="1"/>
              </p:cNvSpPr>
              <p:nvPr/>
            </p:nvSpPr>
            <p:spPr bwMode="auto">
              <a:xfrm flipH="1">
                <a:off x="2200275" y="5334000"/>
                <a:ext cx="9525" cy="838200"/>
              </a:xfrm>
              <a:prstGeom prst="line">
                <a:avLst/>
              </a:prstGeom>
              <a:noFill/>
              <a:ln w="9525">
                <a:solidFill>
                  <a:schemeClr val="tx1"/>
                </a:solidFill>
                <a:round/>
                <a:headEnd/>
                <a:tailEnd type="triangle" w="med" len="med"/>
              </a:ln>
            </p:spPr>
            <p:txBody>
              <a:bodyPr wrap="none" anchor="ctr"/>
              <a:lstStyle/>
              <a:p>
                <a:endParaRPr lang="en-US" sz="1350"/>
              </a:p>
            </p:txBody>
          </p:sp>
          <p:sp>
            <p:nvSpPr>
              <p:cNvPr id="28679" name="Line 43"/>
              <p:cNvSpPr>
                <a:spLocks noChangeShapeType="1"/>
              </p:cNvSpPr>
              <p:nvPr/>
            </p:nvSpPr>
            <p:spPr bwMode="auto">
              <a:xfrm flipH="1">
                <a:off x="381000" y="3505200"/>
                <a:ext cx="3048000" cy="609600"/>
              </a:xfrm>
              <a:prstGeom prst="line">
                <a:avLst/>
              </a:prstGeom>
              <a:noFill/>
              <a:ln w="9525">
                <a:solidFill>
                  <a:schemeClr val="tx1"/>
                </a:solidFill>
                <a:round/>
                <a:headEnd/>
                <a:tailEnd/>
              </a:ln>
            </p:spPr>
            <p:txBody>
              <a:bodyPr wrap="none" anchor="ctr"/>
              <a:lstStyle/>
              <a:p>
                <a:endParaRPr lang="en-US" sz="1350"/>
              </a:p>
            </p:txBody>
          </p:sp>
          <p:sp>
            <p:nvSpPr>
              <p:cNvPr id="28680" name="Line 44"/>
              <p:cNvSpPr>
                <a:spLocks noChangeShapeType="1"/>
              </p:cNvSpPr>
              <p:nvPr/>
            </p:nvSpPr>
            <p:spPr bwMode="auto">
              <a:xfrm flipH="1">
                <a:off x="2819400" y="4114800"/>
                <a:ext cx="1295400" cy="1905000"/>
              </a:xfrm>
              <a:prstGeom prst="line">
                <a:avLst/>
              </a:prstGeom>
              <a:noFill/>
              <a:ln w="9525">
                <a:solidFill>
                  <a:schemeClr val="tx1"/>
                </a:solidFill>
                <a:round/>
                <a:headEnd/>
                <a:tailEnd/>
              </a:ln>
            </p:spPr>
            <p:txBody>
              <a:bodyPr wrap="none" anchor="ctr"/>
              <a:lstStyle/>
              <a:p>
                <a:endParaRPr lang="en-US" sz="1350"/>
              </a:p>
            </p:txBody>
          </p:sp>
          <p:sp>
            <p:nvSpPr>
              <p:cNvPr id="28683" name="Line 26"/>
              <p:cNvSpPr>
                <a:spLocks noChangeShapeType="1"/>
              </p:cNvSpPr>
              <p:nvPr/>
            </p:nvSpPr>
            <p:spPr bwMode="auto">
              <a:xfrm flipH="1">
                <a:off x="2200275" y="3810000"/>
                <a:ext cx="9525" cy="838200"/>
              </a:xfrm>
              <a:prstGeom prst="line">
                <a:avLst/>
              </a:prstGeom>
              <a:noFill/>
              <a:ln w="9525">
                <a:solidFill>
                  <a:schemeClr val="tx1"/>
                </a:solidFill>
                <a:round/>
                <a:headEnd/>
                <a:tailEnd type="triangle" w="med" len="med"/>
              </a:ln>
            </p:spPr>
            <p:txBody>
              <a:bodyPr wrap="none" anchor="ctr"/>
              <a:lstStyle/>
              <a:p>
                <a:endParaRPr lang="en-US" sz="1350"/>
              </a:p>
            </p:txBody>
          </p:sp>
          <p:sp>
            <p:nvSpPr>
              <p:cNvPr id="28684" name="Line 26"/>
              <p:cNvSpPr>
                <a:spLocks noChangeShapeType="1"/>
              </p:cNvSpPr>
              <p:nvPr/>
            </p:nvSpPr>
            <p:spPr bwMode="auto">
              <a:xfrm flipH="1">
                <a:off x="1066800" y="5334000"/>
                <a:ext cx="9525" cy="838200"/>
              </a:xfrm>
              <a:prstGeom prst="line">
                <a:avLst/>
              </a:prstGeom>
              <a:noFill/>
              <a:ln w="9525">
                <a:solidFill>
                  <a:schemeClr val="tx1"/>
                </a:solidFill>
                <a:round/>
                <a:headEnd/>
                <a:tailEnd type="triangle" w="med" len="med"/>
              </a:ln>
            </p:spPr>
            <p:txBody>
              <a:bodyPr wrap="none" anchor="ctr"/>
              <a:lstStyle/>
              <a:p>
                <a:endParaRPr lang="en-US" sz="1350"/>
              </a:p>
            </p:txBody>
          </p:sp>
        </p:grpSp>
        <p:sp>
          <p:nvSpPr>
            <p:cNvPr id="46" name="TextBox 45"/>
            <p:cNvSpPr txBox="1"/>
            <p:nvPr/>
          </p:nvSpPr>
          <p:spPr>
            <a:xfrm>
              <a:off x="4805033" y="5675868"/>
              <a:ext cx="1232048" cy="430887"/>
            </a:xfrm>
            <a:prstGeom prst="rect">
              <a:avLst/>
            </a:prstGeom>
            <a:noFill/>
          </p:spPr>
          <p:txBody>
            <a:bodyPr wrap="none" rtlCol="0">
              <a:spAutoFit/>
            </a:bodyPr>
            <a:lstStyle/>
            <a:p>
              <a:r>
                <a:rPr lang="en-US" sz="1500" dirty="0"/>
                <a:t>Level n−1</a:t>
              </a:r>
            </a:p>
          </p:txBody>
        </p:sp>
      </p:grpSp>
      <p:sp>
        <p:nvSpPr>
          <p:cNvPr id="5" name="Rectangle 4"/>
          <p:cNvSpPr/>
          <p:nvPr/>
        </p:nvSpPr>
        <p:spPr>
          <a:xfrm>
            <a:off x="1583786" y="1786639"/>
            <a:ext cx="3579242" cy="1708160"/>
          </a:xfrm>
          <a:prstGeom prst="rect">
            <a:avLst/>
          </a:prstGeom>
        </p:spPr>
        <p:txBody>
          <a:bodyPr wrap="square">
            <a:spAutoFit/>
          </a:bodyPr>
          <a:lstStyle/>
          <a:p>
            <a:r>
              <a:rPr lang="en-US" sz="1500" dirty="0"/>
              <a:t>Hierarchical levels can be identified by a stronger set of interactions within a hierarchical level than between levels.</a:t>
            </a:r>
          </a:p>
          <a:p>
            <a:endParaRPr lang="en-US" sz="1500" dirty="0"/>
          </a:p>
          <a:p>
            <a:r>
              <a:rPr lang="en-US" sz="1500" dirty="0"/>
              <a:t>A critical feature of such hierarchies is the asymmetry of interactions among hierarchical levels.</a:t>
            </a:r>
          </a:p>
        </p:txBody>
      </p:sp>
      <p:sp>
        <p:nvSpPr>
          <p:cNvPr id="49" name="Rectangle 100"/>
          <p:cNvSpPr>
            <a:spLocks noChangeArrowheads="1"/>
          </p:cNvSpPr>
          <p:nvPr/>
        </p:nvSpPr>
        <p:spPr bwMode="auto">
          <a:xfrm>
            <a:off x="6172201" y="4724400"/>
            <a:ext cx="425767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dirty="0">
                <a:solidFill>
                  <a:schemeClr val="tx2"/>
                </a:solidFill>
                <a:latin typeface="Arial" panose="020B0604020202020204" pitchFamily="34" charset="0"/>
                <a:cs typeface="Times New Roman" panose="02020603050405020304" pitchFamily="18" charset="0"/>
              </a:rPr>
              <a:t>objects possess both self-assertive and integrative tendencies</a:t>
            </a:r>
          </a:p>
        </p:txBody>
      </p:sp>
    </p:spTree>
    <p:extLst>
      <p:ext uri="{BB962C8B-B14F-4D97-AF65-F5344CB8AC3E}">
        <p14:creationId xmlns:p14="http://schemas.microsoft.com/office/powerpoint/2010/main" val="351107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cstate="email">
            <a:extLst>
              <a:ext uri="{28A0092B-C50C-407E-A947-70E740481C1C}">
                <a14:useLocalDpi xmlns:a14="http://schemas.microsoft.com/office/drawing/2010/main"/>
              </a:ext>
            </a:extLst>
          </a:blip>
          <a:srcRect/>
          <a:stretch/>
        </p:blipFill>
        <p:spPr bwMode="auto">
          <a:xfrm>
            <a:off x="1536249" y="978795"/>
            <a:ext cx="8096729" cy="46106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3218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117726" y="727075"/>
            <a:ext cx="83216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2800" b="1" dirty="0">
                <a:solidFill>
                  <a:srgbClr val="2B00E4"/>
                </a:solidFill>
                <a:latin typeface="+mn-lt"/>
                <a:cs typeface="Times New Roman" pitchFamily="18" charset="0"/>
              </a:rPr>
              <a:t>A. City as system</a:t>
            </a:r>
          </a:p>
          <a:p>
            <a:pPr marL="457200" indent="-457200" eaLnBrk="1" hangingPunct="1">
              <a:defRPr/>
            </a:pPr>
            <a:r>
              <a:rPr lang="en-US" dirty="0">
                <a:latin typeface="+mn-lt"/>
                <a:cs typeface="Times New Roman" pitchFamily="18" charset="0"/>
              </a:rPr>
              <a:t>Inputs: air, water, food, fuels, raw materials, people </a:t>
            </a:r>
          </a:p>
          <a:p>
            <a:pPr marL="457200" indent="-457200" eaLnBrk="1" hangingPunct="1">
              <a:defRPr/>
            </a:pPr>
            <a:r>
              <a:rPr lang="en-US" dirty="0">
                <a:latin typeface="+mn-lt"/>
                <a:cs typeface="Times New Roman" pitchFamily="18" charset="0"/>
              </a:rPr>
              <a:t>Outputs: waste heat, finished goods, ideas, wastewater, solid wastes, air pollutants</a:t>
            </a:r>
          </a:p>
          <a:p>
            <a:pPr eaLnBrk="1" hangingPunct="1">
              <a:defRPr/>
            </a:pPr>
            <a:endParaRPr lang="en-US" dirty="0">
              <a:latin typeface="+mn-lt"/>
              <a:cs typeface="Times New Roman" pitchFamily="18" charset="0"/>
            </a:endParaRP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76600" y="2514601"/>
            <a:ext cx="6818261" cy="4245605"/>
          </a:xfrm>
          <a:prstGeom prst="rect">
            <a:avLst/>
          </a:prstGeom>
        </p:spPr>
      </p:pic>
      <p:sp>
        <p:nvSpPr>
          <p:cNvPr id="7" name="Trapezoid 6"/>
          <p:cNvSpPr/>
          <p:nvPr/>
        </p:nvSpPr>
        <p:spPr>
          <a:xfrm>
            <a:off x="4563704" y="4343400"/>
            <a:ext cx="5113696" cy="770956"/>
          </a:xfrm>
          <a:prstGeom prst="trapezoid">
            <a:avLst>
              <a:gd name="adj" fmla="val 132942"/>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3804946" y="4504128"/>
            <a:ext cx="767054" cy="2202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9220200" y="4427928"/>
            <a:ext cx="767054" cy="2202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974BB3D-2A2A-42A9-B80D-7B900E3BAC48}"/>
              </a:ext>
            </a:extLst>
          </p:cNvPr>
          <p:cNvSpPr txBox="1"/>
          <p:nvPr/>
        </p:nvSpPr>
        <p:spPr>
          <a:xfrm>
            <a:off x="3276599" y="5554015"/>
            <a:ext cx="6818261" cy="830997"/>
          </a:xfrm>
          <a:prstGeom prst="rect">
            <a:avLst/>
          </a:prstGeom>
          <a:solidFill>
            <a:schemeClr val="accent1"/>
          </a:solidFill>
        </p:spPr>
        <p:txBody>
          <a:bodyPr wrap="square" rtlCol="0">
            <a:spAutoFit/>
          </a:bodyPr>
          <a:lstStyle/>
          <a:p>
            <a:r>
              <a:rPr lang="en-US" sz="2400" dirty="0">
                <a:solidFill>
                  <a:schemeClr val="bg1"/>
                </a:solidFill>
              </a:rPr>
              <a:t>“Systems theory is, strictly speaking, not a theory of systems, but of system-environment distinctions.”</a:t>
            </a:r>
          </a:p>
        </p:txBody>
      </p:sp>
    </p:spTree>
    <p:extLst>
      <p:ext uri="{BB962C8B-B14F-4D97-AF65-F5344CB8AC3E}">
        <p14:creationId xmlns:p14="http://schemas.microsoft.com/office/powerpoint/2010/main" val="25032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9200" y="733085"/>
            <a:ext cx="8985504" cy="6048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45152" y="329184"/>
            <a:ext cx="2209707" cy="523220"/>
          </a:xfrm>
          <a:prstGeom prst="rect">
            <a:avLst/>
          </a:prstGeom>
          <a:noFill/>
        </p:spPr>
        <p:txBody>
          <a:bodyPr wrap="none" rtlCol="0">
            <a:spAutoFit/>
          </a:bodyPr>
          <a:lstStyle/>
          <a:p>
            <a:r>
              <a:rPr lang="en-US" sz="2800" dirty="0" smtClean="0"/>
              <a:t>Urban System</a:t>
            </a:r>
            <a:endParaRPr lang="en-US" sz="2800" dirty="0"/>
          </a:p>
        </p:txBody>
      </p:sp>
    </p:spTree>
    <p:extLst>
      <p:ext uri="{BB962C8B-B14F-4D97-AF65-F5344CB8AC3E}">
        <p14:creationId xmlns:p14="http://schemas.microsoft.com/office/powerpoint/2010/main" val="1620092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9183DC-2925-40CB-BECA-EB7B7F0B8F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3638" y="3584945"/>
            <a:ext cx="4570462" cy="2771504"/>
          </a:xfrm>
          <a:prstGeom prst="rect">
            <a:avLst/>
          </a:prstGeom>
        </p:spPr>
      </p:pic>
      <p:pic>
        <p:nvPicPr>
          <p:cNvPr id="5" name="Picture 4">
            <a:extLst>
              <a:ext uri="{FF2B5EF4-FFF2-40B4-BE49-F238E27FC236}">
                <a16:creationId xmlns:a16="http://schemas.microsoft.com/office/drawing/2014/main" id="{9ACE7815-C739-451A-AD41-AAE5362FBE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2575" y="152401"/>
            <a:ext cx="9144000" cy="3144347"/>
          </a:xfrm>
          <a:prstGeom prst="rect">
            <a:avLst/>
          </a:prstGeom>
        </p:spPr>
      </p:pic>
      <p:sp>
        <p:nvSpPr>
          <p:cNvPr id="8" name="Rectangle 7">
            <a:extLst>
              <a:ext uri="{FF2B5EF4-FFF2-40B4-BE49-F238E27FC236}">
                <a16:creationId xmlns:a16="http://schemas.microsoft.com/office/drawing/2014/main" id="{4AA76147-ECE5-45A6-88E0-F2E17FCF0091}"/>
              </a:ext>
            </a:extLst>
          </p:cNvPr>
          <p:cNvSpPr/>
          <p:nvPr/>
        </p:nvSpPr>
        <p:spPr>
          <a:xfrm>
            <a:off x="1775520" y="6484488"/>
            <a:ext cx="5460598" cy="400110"/>
          </a:xfrm>
          <a:prstGeom prst="rect">
            <a:avLst/>
          </a:prstGeom>
        </p:spPr>
        <p:txBody>
          <a:bodyPr wrap="square" numCol="1">
            <a:spAutoFit/>
          </a:bodyPr>
          <a:lstStyle/>
          <a:p>
            <a:pPr>
              <a:tabLst>
                <a:tab pos="1027113" algn="l"/>
                <a:tab pos="2224088" algn="l"/>
              </a:tabLst>
            </a:pPr>
            <a:r>
              <a:rPr lang="en-US" sz="1000" dirty="0">
                <a:solidFill>
                  <a:srgbClr val="000000"/>
                </a:solidFill>
                <a:latin typeface="Brandon Text Regular"/>
              </a:rPr>
              <a:t> </a:t>
            </a:r>
            <a:r>
              <a:rPr lang="en-US" sz="1000" i="1" dirty="0">
                <a:solidFill>
                  <a:srgbClr val="000000"/>
                </a:solidFill>
                <a:latin typeface="Brandon Text Regular"/>
              </a:rPr>
              <a:t>ITS – industry	Dom – domestic	</a:t>
            </a:r>
            <a:r>
              <a:rPr lang="en-US" sz="1000" i="1" dirty="0" err="1">
                <a:solidFill>
                  <a:srgbClr val="000000"/>
                </a:solidFill>
                <a:latin typeface="Brandon Text Regular"/>
              </a:rPr>
              <a:t>Ene</a:t>
            </a:r>
            <a:r>
              <a:rPr lang="en-US" sz="1000" i="1" dirty="0">
                <a:solidFill>
                  <a:srgbClr val="000000"/>
                </a:solidFill>
                <a:latin typeface="Brandon Text Regular"/>
              </a:rPr>
              <a:t> – energy production 	W&amp;S – water and soil </a:t>
            </a:r>
            <a:endParaRPr lang="en-US" sz="1000" dirty="0">
              <a:solidFill>
                <a:srgbClr val="000000"/>
              </a:solidFill>
              <a:latin typeface="Brandon Text Regular"/>
            </a:endParaRPr>
          </a:p>
          <a:p>
            <a:pPr>
              <a:tabLst>
                <a:tab pos="1027113" algn="l"/>
                <a:tab pos="2224088" algn="l"/>
              </a:tabLst>
            </a:pPr>
            <a:r>
              <a:rPr lang="en-US" sz="1000" i="1" dirty="0">
                <a:solidFill>
                  <a:srgbClr val="000000"/>
                </a:solidFill>
                <a:latin typeface="Brandon Text Regular"/>
              </a:rPr>
              <a:t>Con – construction  </a:t>
            </a:r>
            <a:r>
              <a:rPr lang="en-US" sz="1000" i="1" dirty="0" err="1">
                <a:solidFill>
                  <a:srgbClr val="000000"/>
                </a:solidFill>
                <a:latin typeface="Brandon Text Regular"/>
              </a:rPr>
              <a:t>Agr</a:t>
            </a:r>
            <a:r>
              <a:rPr lang="en-US" sz="1000" i="1" dirty="0">
                <a:solidFill>
                  <a:srgbClr val="000000"/>
                </a:solidFill>
                <a:latin typeface="Brandon Text Regular"/>
              </a:rPr>
              <a:t> – agriculture 	Loc – local environment 	Dis – distal environment</a:t>
            </a:r>
            <a:endParaRPr lang="en-US" sz="1000" dirty="0"/>
          </a:p>
        </p:txBody>
      </p:sp>
      <p:sp>
        <p:nvSpPr>
          <p:cNvPr id="9" name="Rectangle 8">
            <a:extLst>
              <a:ext uri="{FF2B5EF4-FFF2-40B4-BE49-F238E27FC236}">
                <a16:creationId xmlns:a16="http://schemas.microsoft.com/office/drawing/2014/main" id="{F8F624D5-487F-45D8-AEBC-463DB573FEE1}"/>
              </a:ext>
            </a:extLst>
          </p:cNvPr>
          <p:cNvSpPr/>
          <p:nvPr/>
        </p:nvSpPr>
        <p:spPr>
          <a:xfrm>
            <a:off x="7576008" y="6304856"/>
            <a:ext cx="3096344" cy="461665"/>
          </a:xfrm>
          <a:prstGeom prst="rect">
            <a:avLst/>
          </a:prstGeom>
        </p:spPr>
        <p:txBody>
          <a:bodyPr wrap="square">
            <a:spAutoFit/>
          </a:bodyPr>
          <a:lstStyle/>
          <a:p>
            <a:r>
              <a:rPr lang="en-US" sz="1200" dirty="0"/>
              <a:t>Chen S, Chen B, &amp; </a:t>
            </a:r>
            <a:r>
              <a:rPr lang="en-US" sz="1200" dirty="0" err="1"/>
              <a:t>Fath</a:t>
            </a:r>
            <a:r>
              <a:rPr lang="en-US" sz="1200" dirty="0"/>
              <a:t> BD. 2014. </a:t>
            </a:r>
            <a:r>
              <a:rPr lang="fr-FR" sz="1200" dirty="0" err="1"/>
              <a:t>Environmental</a:t>
            </a:r>
            <a:r>
              <a:rPr lang="fr-FR" sz="1200" dirty="0"/>
              <a:t> Pollution 190, 139-149</a:t>
            </a:r>
            <a:endParaRPr lang="en-US" sz="1200" dirty="0"/>
          </a:p>
        </p:txBody>
      </p:sp>
      <p:sp>
        <p:nvSpPr>
          <p:cNvPr id="12" name="Rectangle 11">
            <a:extLst>
              <a:ext uri="{FF2B5EF4-FFF2-40B4-BE49-F238E27FC236}">
                <a16:creationId xmlns:a16="http://schemas.microsoft.com/office/drawing/2014/main" id="{57513B9D-E0F7-41A4-B3B3-F1B74DFD3F93}"/>
              </a:ext>
            </a:extLst>
          </p:cNvPr>
          <p:cNvSpPr/>
          <p:nvPr/>
        </p:nvSpPr>
        <p:spPr>
          <a:xfrm>
            <a:off x="6324600" y="3597956"/>
            <a:ext cx="4206612" cy="2308324"/>
          </a:xfrm>
          <a:prstGeom prst="rect">
            <a:avLst/>
          </a:prstGeom>
          <a:solidFill>
            <a:schemeClr val="accent1">
              <a:lumMod val="20000"/>
              <a:lumOff val="80000"/>
            </a:schemeClr>
          </a:solidFill>
        </p:spPr>
        <p:txBody>
          <a:bodyPr wrap="square">
            <a:spAutoFit/>
          </a:bodyPr>
          <a:lstStyle/>
          <a:p>
            <a:r>
              <a:rPr lang="en-US" dirty="0"/>
              <a:t>Metabolic Network tracking of carbon flows in Vienna, Austria is used to analyze that the major emission sectors (Agriculture, Domestic, and Industry) are most impacted by indirect transfer through the Energy and Construction sectors.  This indirect flow analysis allows one to make more effective reduction strategies. </a:t>
            </a:r>
          </a:p>
        </p:txBody>
      </p:sp>
    </p:spTree>
    <p:extLst>
      <p:ext uri="{BB962C8B-B14F-4D97-AF65-F5344CB8AC3E}">
        <p14:creationId xmlns:p14="http://schemas.microsoft.com/office/powerpoint/2010/main" val="404089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0" y="1957150"/>
            <a:ext cx="7315200" cy="3343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srcRect/>
          <a:stretch>
            <a:fillRect/>
          </a:stretch>
        </p:blipFill>
        <p:spPr bwMode="auto">
          <a:xfrm>
            <a:off x="3048001" y="3191756"/>
            <a:ext cx="6867525" cy="3056644"/>
          </a:xfrm>
          <a:prstGeom prst="rect">
            <a:avLst/>
          </a:prstGeom>
          <a:noFill/>
          <a:ln w="9525">
            <a:noFill/>
            <a:miter lim="800000"/>
            <a:headEnd/>
            <a:tailEnd/>
          </a:ln>
          <a:effectLst/>
        </p:spPr>
      </p:pic>
      <p:sp>
        <p:nvSpPr>
          <p:cNvPr id="10" name="Title 1"/>
          <p:cNvSpPr txBox="1">
            <a:spLocks/>
          </p:cNvSpPr>
          <p:nvPr/>
        </p:nvSpPr>
        <p:spPr>
          <a:xfrm>
            <a:off x="1981200" y="381000"/>
            <a:ext cx="7467600" cy="990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t>Quantitative analysis of urban metabolism: nutrients and water</a:t>
            </a:r>
          </a:p>
        </p:txBody>
      </p:sp>
    </p:spTree>
    <p:extLst>
      <p:ext uri="{BB962C8B-B14F-4D97-AF65-F5344CB8AC3E}">
        <p14:creationId xmlns:p14="http://schemas.microsoft.com/office/powerpoint/2010/main" val="68958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6139E-3838-479C-81FC-8D61EF3B75C9}"/>
              </a:ext>
            </a:extLst>
          </p:cNvPr>
          <p:cNvSpPr>
            <a:spLocks noGrp="1"/>
          </p:cNvSpPr>
          <p:nvPr>
            <p:ph type="title"/>
          </p:nvPr>
        </p:nvSpPr>
        <p:spPr/>
        <p:txBody>
          <a:bodyPr>
            <a:normAutofit/>
          </a:bodyPr>
          <a:lstStyle/>
          <a:p>
            <a:r>
              <a:rPr lang="en-US" dirty="0"/>
              <a:t>Urban Metabolic Nitrogen model of Beijing</a:t>
            </a:r>
          </a:p>
        </p:txBody>
      </p:sp>
      <p:pic>
        <p:nvPicPr>
          <p:cNvPr id="4" name="Picture 3">
            <a:extLst>
              <a:ext uri="{FF2B5EF4-FFF2-40B4-BE49-F238E27FC236}">
                <a16:creationId xmlns:a16="http://schemas.microsoft.com/office/drawing/2014/main" id="{3F1DE4F6-32C6-40A5-81E9-3C3D779793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749105"/>
            <a:ext cx="9144000" cy="3824025"/>
          </a:xfrm>
          <a:prstGeom prst="rect">
            <a:avLst/>
          </a:prstGeom>
        </p:spPr>
      </p:pic>
      <p:sp>
        <p:nvSpPr>
          <p:cNvPr id="5" name="TextBox 4">
            <a:extLst>
              <a:ext uri="{FF2B5EF4-FFF2-40B4-BE49-F238E27FC236}">
                <a16:creationId xmlns:a16="http://schemas.microsoft.com/office/drawing/2014/main" id="{0387CE01-CF72-4D88-9945-D271BF6D7503}"/>
              </a:ext>
            </a:extLst>
          </p:cNvPr>
          <p:cNvSpPr txBox="1"/>
          <p:nvPr/>
        </p:nvSpPr>
        <p:spPr>
          <a:xfrm>
            <a:off x="2819402" y="5791201"/>
            <a:ext cx="6857999" cy="954107"/>
          </a:xfrm>
          <a:prstGeom prst="rect">
            <a:avLst/>
          </a:prstGeom>
          <a:noFill/>
        </p:spPr>
        <p:txBody>
          <a:bodyPr wrap="square" rtlCol="0">
            <a:spAutoFit/>
          </a:bodyPr>
          <a:lstStyle/>
          <a:p>
            <a:r>
              <a:rPr lang="en-US" sz="2800" spc="-100" dirty="0">
                <a:solidFill>
                  <a:schemeClr val="tx2"/>
                </a:solidFill>
                <a:latin typeface="+mj-lt"/>
                <a:ea typeface="+mj-ea"/>
                <a:cs typeface="+mj-cs"/>
              </a:rPr>
              <a:t>Network model of the nitrogen metabolic processes in Beijing’s urban ecosystem</a:t>
            </a:r>
          </a:p>
        </p:txBody>
      </p:sp>
      <p:sp>
        <p:nvSpPr>
          <p:cNvPr id="6" name="TextBox 5">
            <a:extLst>
              <a:ext uri="{FF2B5EF4-FFF2-40B4-BE49-F238E27FC236}">
                <a16:creationId xmlns:a16="http://schemas.microsoft.com/office/drawing/2014/main" id="{48700609-ABF9-4539-9666-58BF38FB7494}"/>
              </a:ext>
            </a:extLst>
          </p:cNvPr>
          <p:cNvSpPr txBox="1"/>
          <p:nvPr/>
        </p:nvSpPr>
        <p:spPr>
          <a:xfrm rot="21053947">
            <a:off x="3248346" y="3086389"/>
            <a:ext cx="5922903" cy="523220"/>
          </a:xfrm>
          <a:prstGeom prst="rect">
            <a:avLst/>
          </a:prstGeom>
          <a:solidFill>
            <a:schemeClr val="bg1"/>
          </a:solidFill>
        </p:spPr>
        <p:txBody>
          <a:bodyPr wrap="none" rtlCol="0">
            <a:spAutoFit/>
          </a:bodyPr>
          <a:lstStyle/>
          <a:p>
            <a:r>
              <a:rPr lang="en-US" sz="2800" dirty="0">
                <a:solidFill>
                  <a:srgbClr val="C00000"/>
                </a:solidFill>
              </a:rPr>
              <a:t>Trace direct, indirect, and integral flows</a:t>
            </a:r>
          </a:p>
        </p:txBody>
      </p:sp>
    </p:spTree>
    <p:extLst>
      <p:ext uri="{BB962C8B-B14F-4D97-AF65-F5344CB8AC3E}">
        <p14:creationId xmlns:p14="http://schemas.microsoft.com/office/powerpoint/2010/main" val="97249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09A93-22DE-4F78-9763-57D11129A5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38378" y="0"/>
            <a:ext cx="6315245" cy="6858000"/>
          </a:xfrm>
          <a:prstGeom prst="rect">
            <a:avLst/>
          </a:prstGeom>
        </p:spPr>
      </p:pic>
      <p:sp>
        <p:nvSpPr>
          <p:cNvPr id="2" name="Title 1">
            <a:extLst>
              <a:ext uri="{FF2B5EF4-FFF2-40B4-BE49-F238E27FC236}">
                <a16:creationId xmlns:a16="http://schemas.microsoft.com/office/drawing/2014/main" id="{DF807470-9898-436B-B358-E15D3BE9B83D}"/>
              </a:ext>
            </a:extLst>
          </p:cNvPr>
          <p:cNvSpPr>
            <a:spLocks noGrp="1"/>
          </p:cNvSpPr>
          <p:nvPr>
            <p:ph type="title"/>
          </p:nvPr>
        </p:nvSpPr>
        <p:spPr>
          <a:xfrm>
            <a:off x="1676401" y="5334000"/>
            <a:ext cx="3200401" cy="990600"/>
          </a:xfrm>
        </p:spPr>
        <p:txBody>
          <a:bodyPr>
            <a:normAutofit/>
          </a:bodyPr>
          <a:lstStyle/>
          <a:p>
            <a:r>
              <a:rPr lang="en-US" sz="2400" dirty="0"/>
              <a:t>Direct Nitrogen Flows</a:t>
            </a:r>
          </a:p>
        </p:txBody>
      </p:sp>
    </p:spTree>
    <p:extLst>
      <p:ext uri="{BB962C8B-B14F-4D97-AF65-F5344CB8AC3E}">
        <p14:creationId xmlns:p14="http://schemas.microsoft.com/office/powerpoint/2010/main" val="33224453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4C4351-01A3-43F5-9254-E5C479B2AE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6591" y="0"/>
            <a:ext cx="6198818" cy="6858000"/>
          </a:xfrm>
          <a:prstGeom prst="rect">
            <a:avLst/>
          </a:prstGeom>
        </p:spPr>
      </p:pic>
      <p:sp>
        <p:nvSpPr>
          <p:cNvPr id="2" name="Title 1">
            <a:extLst>
              <a:ext uri="{FF2B5EF4-FFF2-40B4-BE49-F238E27FC236}">
                <a16:creationId xmlns:a16="http://schemas.microsoft.com/office/drawing/2014/main" id="{1EFDE453-4931-4AB7-92E1-826B36375141}"/>
              </a:ext>
            </a:extLst>
          </p:cNvPr>
          <p:cNvSpPr>
            <a:spLocks noGrp="1"/>
          </p:cNvSpPr>
          <p:nvPr>
            <p:ph type="title"/>
          </p:nvPr>
        </p:nvSpPr>
        <p:spPr>
          <a:xfrm>
            <a:off x="1562100" y="5562600"/>
            <a:ext cx="3733800" cy="990600"/>
          </a:xfrm>
        </p:spPr>
        <p:txBody>
          <a:bodyPr>
            <a:normAutofit/>
          </a:bodyPr>
          <a:lstStyle/>
          <a:p>
            <a:r>
              <a:rPr lang="en-US" sz="2400" dirty="0"/>
              <a:t>Indirect Nitrogen Flows</a:t>
            </a:r>
          </a:p>
        </p:txBody>
      </p:sp>
    </p:spTree>
    <p:extLst>
      <p:ext uri="{BB962C8B-B14F-4D97-AF65-F5344CB8AC3E}">
        <p14:creationId xmlns:p14="http://schemas.microsoft.com/office/powerpoint/2010/main" val="35093969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F10F9-707E-4BC7-A677-378F2DA54D48}"/>
              </a:ext>
            </a:extLst>
          </p:cNvPr>
          <p:cNvSpPr>
            <a:spLocks noGrp="1"/>
          </p:cNvSpPr>
          <p:nvPr>
            <p:ph type="title"/>
          </p:nvPr>
        </p:nvSpPr>
        <p:spPr/>
        <p:txBody>
          <a:bodyPr/>
          <a:lstStyle/>
          <a:p>
            <a:r>
              <a:rPr lang="en-US" dirty="0"/>
              <a:t>Importance of indirect flows</a:t>
            </a:r>
          </a:p>
        </p:txBody>
      </p:sp>
      <p:pic>
        <p:nvPicPr>
          <p:cNvPr id="4" name="Picture 3">
            <a:extLst>
              <a:ext uri="{FF2B5EF4-FFF2-40B4-BE49-F238E27FC236}">
                <a16:creationId xmlns:a16="http://schemas.microsoft.com/office/drawing/2014/main" id="{5EFDE127-9DFE-41AD-9AC8-8390E7EEB247}"/>
              </a:ext>
            </a:extLst>
          </p:cNvPr>
          <p:cNvPicPr>
            <a:picLocks noChangeAspect="1"/>
          </p:cNvPicPr>
          <p:nvPr/>
        </p:nvPicPr>
        <p:blipFill>
          <a:blip r:embed="rId2"/>
          <a:stretch>
            <a:fillRect/>
          </a:stretch>
        </p:blipFill>
        <p:spPr>
          <a:xfrm>
            <a:off x="2061986" y="1937160"/>
            <a:ext cx="8068029" cy="2983680"/>
          </a:xfrm>
          <a:prstGeom prst="rect">
            <a:avLst/>
          </a:prstGeom>
        </p:spPr>
      </p:pic>
      <p:sp>
        <p:nvSpPr>
          <p:cNvPr id="5" name="Rectangle 4">
            <a:extLst>
              <a:ext uri="{FF2B5EF4-FFF2-40B4-BE49-F238E27FC236}">
                <a16:creationId xmlns:a16="http://schemas.microsoft.com/office/drawing/2014/main" id="{20460A50-4FF4-4CF6-A607-584D2DBD5693}"/>
              </a:ext>
            </a:extLst>
          </p:cNvPr>
          <p:cNvSpPr/>
          <p:nvPr/>
        </p:nvSpPr>
        <p:spPr>
          <a:xfrm>
            <a:off x="1714499" y="5598218"/>
            <a:ext cx="8763000" cy="923330"/>
          </a:xfrm>
          <a:prstGeom prst="rect">
            <a:avLst/>
          </a:prstGeom>
        </p:spPr>
        <p:txBody>
          <a:bodyPr wrap="square">
            <a:spAutoFit/>
          </a:bodyPr>
          <a:lstStyle/>
          <a:p>
            <a:r>
              <a:rPr lang="en-US" dirty="0"/>
              <a:t>Metabolic Network tracking of nitrogen flows in Beijing is used to analyze that the major emission sectors were dominated by indirect flows (Animal Husbandry, Crop Cultivation, Sewage Treatment, Surface Water, Atmosphere, and Forest). </a:t>
            </a:r>
          </a:p>
        </p:txBody>
      </p:sp>
    </p:spTree>
    <p:extLst>
      <p:ext uri="{BB962C8B-B14F-4D97-AF65-F5344CB8AC3E}">
        <p14:creationId xmlns:p14="http://schemas.microsoft.com/office/powerpoint/2010/main" val="18414617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Water network model of Beijing</a:t>
            </a:r>
          </a:p>
        </p:txBody>
      </p:sp>
      <p:pic>
        <p:nvPicPr>
          <p:cNvPr id="58370" name="Picture 2"/>
          <p:cNvPicPr>
            <a:picLocks noChangeAspect="1" noChangeArrowheads="1"/>
          </p:cNvPicPr>
          <p:nvPr/>
        </p:nvPicPr>
        <p:blipFill>
          <a:blip r:embed="rId2"/>
          <a:srcRect/>
          <a:stretch>
            <a:fillRect/>
          </a:stretch>
        </p:blipFill>
        <p:spPr bwMode="auto">
          <a:xfrm>
            <a:off x="1905000" y="1905001"/>
            <a:ext cx="7848600" cy="4029075"/>
          </a:xfrm>
          <a:prstGeom prst="rect">
            <a:avLst/>
          </a:prstGeom>
          <a:noFill/>
          <a:ln w="9525">
            <a:noFill/>
            <a:miter lim="800000"/>
            <a:headEnd/>
            <a:tailEnd/>
          </a:ln>
          <a:effectLst/>
        </p:spPr>
      </p:pic>
      <p:sp>
        <p:nvSpPr>
          <p:cNvPr id="4" name="TextBox 4"/>
          <p:cNvSpPr txBox="1">
            <a:spLocks noChangeArrowheads="1"/>
          </p:cNvSpPr>
          <p:nvPr/>
        </p:nvSpPr>
        <p:spPr bwMode="auto">
          <a:xfrm>
            <a:off x="4953000" y="6096000"/>
            <a:ext cx="5715000" cy="369332"/>
          </a:xfrm>
          <a:prstGeom prst="rect">
            <a:avLst/>
          </a:prstGeom>
          <a:noFill/>
          <a:ln w="9525">
            <a:noFill/>
            <a:miter lim="800000"/>
            <a:headEnd/>
            <a:tailEnd/>
          </a:ln>
        </p:spPr>
        <p:txBody>
          <a:bodyPr wrap="square">
            <a:spAutoFit/>
          </a:bodyPr>
          <a:lstStyle/>
          <a:p>
            <a:pPr algn="ctr"/>
            <a:r>
              <a:rPr lang="en-US" altLang="zh-CN" dirty="0">
                <a:latin typeface="Times New Roman" pitchFamily="18" charset="0"/>
                <a:ea typeface="SimSun"/>
                <a:cs typeface="Times New Roman" pitchFamily="18" charset="0"/>
              </a:rPr>
              <a:t>Zhang et al. 2011. Science of Tot. </a:t>
            </a:r>
            <a:r>
              <a:rPr lang="en-US" altLang="zh-CN" dirty="0" err="1">
                <a:latin typeface="Times New Roman" pitchFamily="18" charset="0"/>
                <a:ea typeface="SimSun"/>
                <a:cs typeface="Times New Roman" pitchFamily="18" charset="0"/>
              </a:rPr>
              <a:t>Env</a:t>
            </a:r>
            <a:r>
              <a:rPr lang="en-US" altLang="zh-CN" dirty="0">
                <a:latin typeface="Times New Roman" pitchFamily="18" charset="0"/>
                <a:ea typeface="SimSun"/>
                <a:cs typeface="Times New Roman" pitchFamily="18" charset="0"/>
              </a:rPr>
              <a:t>.</a:t>
            </a:r>
            <a:endParaRPr lang="en-US" altLang="zh-CN" dirty="0">
              <a:latin typeface="Arial" pitchFamily="34" charset="0"/>
              <a:ea typeface="SimSun"/>
              <a:cs typeface="Times New Roman" pitchFamily="18" charset="0"/>
            </a:endParaRPr>
          </a:p>
        </p:txBody>
      </p:sp>
    </p:spTree>
    <p:extLst>
      <p:ext uri="{BB962C8B-B14F-4D97-AF65-F5344CB8AC3E}">
        <p14:creationId xmlns:p14="http://schemas.microsoft.com/office/powerpoint/2010/main" val="20249949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a:t>
            </a:r>
            <a:endParaRPr lang="en-US" dirty="0"/>
          </a:p>
        </p:txBody>
      </p:sp>
      <p:sp>
        <p:nvSpPr>
          <p:cNvPr id="3" name="Content Placeholder 2"/>
          <p:cNvSpPr>
            <a:spLocks noGrp="1"/>
          </p:cNvSpPr>
          <p:nvPr>
            <p:ph idx="1"/>
          </p:nvPr>
        </p:nvSpPr>
        <p:spPr/>
        <p:txBody>
          <a:bodyPr>
            <a:normAutofit/>
          </a:bodyPr>
          <a:lstStyle/>
          <a:p>
            <a:r>
              <a:rPr lang="en-US" dirty="0" smtClean="0">
                <a:latin typeface="Calibri" panose="020F0502020204030204" pitchFamily="34" charset="0"/>
                <a:ea typeface="Calibri" panose="020F0502020204030204" pitchFamily="34" charset="0"/>
                <a:cs typeface="Times New Roman" panose="02020603050405020304" pitchFamily="18" charset="0"/>
              </a:rPr>
              <a:t>It’s not just a random relation: </a:t>
            </a:r>
            <a:r>
              <a:rPr lang="en-US" dirty="0">
                <a:latin typeface="Calibri" panose="020F0502020204030204" pitchFamily="34" charset="0"/>
                <a:ea typeface="Calibri" panose="020F0502020204030204" pitchFamily="34" charset="0"/>
                <a:cs typeface="Times New Roman" panose="02020603050405020304" pitchFamily="18" charset="0"/>
              </a:rPr>
              <a:t>“the whole exists for and by means of the parts and the parts exists for and by means of the </a:t>
            </a:r>
            <a:r>
              <a:rPr lang="en-US" dirty="0" smtClean="0">
                <a:latin typeface="Calibri" panose="020F0502020204030204" pitchFamily="34" charset="0"/>
                <a:ea typeface="Calibri" panose="020F0502020204030204" pitchFamily="34" charset="0"/>
                <a:cs typeface="Times New Roman" panose="02020603050405020304" pitchFamily="18" charset="0"/>
              </a:rPr>
              <a:t>whole.” </a:t>
            </a:r>
          </a:p>
          <a:p>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Stuart </a:t>
            </a:r>
            <a:r>
              <a:rPr lang="en-US" dirty="0" smtClean="0">
                <a:latin typeface="Calibri" panose="020F0502020204030204" pitchFamily="34" charset="0"/>
                <a:ea typeface="Calibri" panose="020F0502020204030204" pitchFamily="34" charset="0"/>
                <a:cs typeface="Times New Roman" panose="02020603050405020304" pitchFamily="18" charset="0"/>
              </a:rPr>
              <a:t>Kauffman</a:t>
            </a:r>
          </a:p>
          <a:p>
            <a:r>
              <a:rPr lang="en-US" sz="1600" dirty="0">
                <a:latin typeface="Calibri" panose="020F0502020204030204" pitchFamily="34" charset="0"/>
                <a:ea typeface="Calibri" panose="020F0502020204030204" pitchFamily="34" charset="0"/>
                <a:cs typeface="Times New Roman" panose="02020603050405020304" pitchFamily="18" charset="0"/>
              </a:rPr>
              <a:t>(www.npr.org/sections/13.7/2011/08/08/139006531/the-end-of-a-physics-worldview-heraclitus-and-the-watershed-of-life)</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221813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7467600" cy="1143000"/>
          </a:xfrm>
        </p:spPr>
        <p:txBody>
          <a:bodyPr>
            <a:normAutofit/>
          </a:bodyPr>
          <a:lstStyle/>
          <a:p>
            <a:r>
              <a:rPr lang="en-US" sz="4000" dirty="0"/>
              <a:t>“Trophic” water structure of Beijing</a:t>
            </a:r>
          </a:p>
        </p:txBody>
      </p:sp>
      <p:sp>
        <p:nvSpPr>
          <p:cNvPr id="3" name="Content Placeholder 2"/>
          <p:cNvSpPr>
            <a:spLocks noGrp="1"/>
          </p:cNvSpPr>
          <p:nvPr>
            <p:ph idx="1"/>
          </p:nvPr>
        </p:nvSpPr>
        <p:spPr/>
        <p:txBody>
          <a:bodyPr/>
          <a:lstStyle/>
          <a:p>
            <a:endParaRPr lang="en-US"/>
          </a:p>
        </p:txBody>
      </p:sp>
      <p:pic>
        <p:nvPicPr>
          <p:cNvPr id="59394" name="Picture 2"/>
          <p:cNvPicPr>
            <a:picLocks noChangeAspect="1" noChangeArrowheads="1"/>
          </p:cNvPicPr>
          <p:nvPr/>
        </p:nvPicPr>
        <p:blipFill>
          <a:blip r:embed="rId2"/>
          <a:srcRect/>
          <a:stretch>
            <a:fillRect/>
          </a:stretch>
        </p:blipFill>
        <p:spPr bwMode="auto">
          <a:xfrm>
            <a:off x="1919289" y="990601"/>
            <a:ext cx="8353425" cy="5876925"/>
          </a:xfrm>
          <a:prstGeom prst="rect">
            <a:avLst/>
          </a:prstGeom>
          <a:noFill/>
          <a:ln w="9525">
            <a:noFill/>
            <a:miter lim="800000"/>
            <a:headEnd/>
            <a:tailEnd/>
          </a:ln>
          <a:effectLst/>
        </p:spPr>
      </p:pic>
      <p:grpSp>
        <p:nvGrpSpPr>
          <p:cNvPr id="5" name="Group 4"/>
          <p:cNvGrpSpPr/>
          <p:nvPr/>
        </p:nvGrpSpPr>
        <p:grpSpPr>
          <a:xfrm>
            <a:off x="6553200" y="4572000"/>
            <a:ext cx="3633752" cy="1600200"/>
            <a:chOff x="5029200" y="4572000"/>
            <a:chExt cx="3633752" cy="1600200"/>
          </a:xfrm>
        </p:grpSpPr>
        <p:pic>
          <p:nvPicPr>
            <p:cNvPr id="59395" name="Picture 3"/>
            <p:cNvPicPr>
              <a:picLocks noChangeAspect="1" noChangeArrowheads="1"/>
            </p:cNvPicPr>
            <p:nvPr/>
          </p:nvPicPr>
          <p:blipFill>
            <a:blip r:embed="rId3"/>
            <a:srcRect/>
            <a:stretch>
              <a:fillRect/>
            </a:stretch>
          </p:blipFill>
          <p:spPr bwMode="auto">
            <a:xfrm>
              <a:off x="5105400" y="4905375"/>
              <a:ext cx="3133725" cy="1266825"/>
            </a:xfrm>
            <a:prstGeom prst="rect">
              <a:avLst/>
            </a:prstGeom>
            <a:noFill/>
            <a:ln w="9525">
              <a:noFill/>
              <a:miter lim="800000"/>
              <a:headEnd/>
              <a:tailEnd/>
            </a:ln>
            <a:effectLst/>
          </p:spPr>
        </p:pic>
        <p:sp>
          <p:nvSpPr>
            <p:cNvPr id="4" name="TextBox 3"/>
            <p:cNvSpPr txBox="1"/>
            <p:nvPr/>
          </p:nvSpPr>
          <p:spPr>
            <a:xfrm>
              <a:off x="5029200" y="4572000"/>
              <a:ext cx="3633752" cy="369332"/>
            </a:xfrm>
            <a:prstGeom prst="rect">
              <a:avLst/>
            </a:prstGeom>
            <a:noFill/>
          </p:spPr>
          <p:txBody>
            <a:bodyPr wrap="none" rtlCol="0">
              <a:spAutoFit/>
            </a:bodyPr>
            <a:lstStyle/>
            <a:p>
              <a:r>
                <a:rPr lang="en-US" dirty="0">
                  <a:solidFill>
                    <a:srgbClr val="00B050"/>
                  </a:solidFill>
                </a:rPr>
                <a:t>Holistic interactions between sectors</a:t>
              </a:r>
            </a:p>
          </p:txBody>
        </p:sp>
      </p:grpSp>
    </p:spTree>
    <p:extLst>
      <p:ext uri="{BB962C8B-B14F-4D97-AF65-F5344CB8AC3E}">
        <p14:creationId xmlns:p14="http://schemas.microsoft.com/office/powerpoint/2010/main" val="40659036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normAutofit/>
          </a:bodyPr>
          <a:lstStyle/>
          <a:p>
            <a:pPr eaLnBrk="1" hangingPunct="1"/>
            <a:r>
              <a:rPr lang="en-US" dirty="0">
                <a:solidFill>
                  <a:schemeClr val="tx1"/>
                </a:solidFill>
              </a:rPr>
              <a:t>Conclusions from urban metabolism</a:t>
            </a:r>
          </a:p>
        </p:txBody>
      </p:sp>
      <p:sp>
        <p:nvSpPr>
          <p:cNvPr id="3" name="Content Placeholder 2" descr="Rectangle: Click to edit Master text styles&#10;Second level&#10;Third level&#10;Fourth level&#10;Fifth level"/>
          <p:cNvSpPr>
            <a:spLocks noGrp="1"/>
          </p:cNvSpPr>
          <p:nvPr>
            <p:ph idx="1"/>
          </p:nvPr>
        </p:nvSpPr>
        <p:spPr>
          <a:xfrm>
            <a:off x="1905000" y="1901826"/>
            <a:ext cx="8382000" cy="4727575"/>
          </a:xfrm>
        </p:spPr>
        <p:txBody>
          <a:bodyPr>
            <a:normAutofit fontScale="92500" lnSpcReduction="10000"/>
          </a:bodyPr>
          <a:lstStyle/>
          <a:p>
            <a:pPr eaLnBrk="1" hangingPunct="1">
              <a:defRPr/>
            </a:pPr>
            <a:r>
              <a:rPr lang="en-US" dirty="0"/>
              <a:t>Cities, obviously, depend on exogenous energy resources</a:t>
            </a:r>
          </a:p>
          <a:p>
            <a:pPr eaLnBrk="1" hangingPunct="1">
              <a:defRPr/>
            </a:pPr>
            <a:endParaRPr lang="en-US" dirty="0"/>
          </a:p>
          <a:p>
            <a:pPr eaLnBrk="1" hangingPunct="1">
              <a:defRPr/>
            </a:pPr>
            <a:r>
              <a:rPr lang="en-US" dirty="0"/>
              <a:t>Urban energetic trophic structure mostly inverted</a:t>
            </a:r>
          </a:p>
          <a:p>
            <a:pPr eaLnBrk="1" hangingPunct="1">
              <a:defRPr/>
            </a:pPr>
            <a:r>
              <a:rPr lang="en-US" dirty="0"/>
              <a:t>Additional energy recovery systems needed</a:t>
            </a:r>
          </a:p>
          <a:p>
            <a:pPr eaLnBrk="1" hangingPunct="1">
              <a:buFont typeface="Wingdings" pitchFamily="2" charset="2"/>
              <a:buNone/>
              <a:defRPr/>
            </a:pPr>
            <a:endParaRPr lang="en-US" dirty="0"/>
          </a:p>
          <a:p>
            <a:pPr eaLnBrk="1" hangingPunct="1">
              <a:defRPr/>
            </a:pPr>
            <a:r>
              <a:rPr lang="en-US" dirty="0"/>
              <a:t>Households and industry always in competition for final demand energy</a:t>
            </a:r>
          </a:p>
          <a:p>
            <a:pPr marL="0" indent="0">
              <a:buNone/>
              <a:defRPr/>
            </a:pPr>
            <a:endParaRPr lang="en-US" dirty="0"/>
          </a:p>
          <a:p>
            <a:pPr eaLnBrk="1" hangingPunct="1">
              <a:defRPr/>
            </a:pPr>
            <a:r>
              <a:rPr lang="en-US" dirty="0"/>
              <a:t>Energy efficiency improvements can help but more importantly are how the energy networks are formed and maintained.</a:t>
            </a:r>
          </a:p>
        </p:txBody>
      </p:sp>
    </p:spTree>
    <p:extLst>
      <p:ext uri="{BB962C8B-B14F-4D97-AF65-F5344CB8AC3E}">
        <p14:creationId xmlns:p14="http://schemas.microsoft.com/office/powerpoint/2010/main" val="216502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457201"/>
            <a:ext cx="8901806" cy="2034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88881" y="2895600"/>
            <a:ext cx="5808578" cy="369332"/>
          </a:xfrm>
          <a:prstGeom prst="rect">
            <a:avLst/>
          </a:prstGeom>
          <a:noFill/>
        </p:spPr>
        <p:txBody>
          <a:bodyPr wrap="none" rtlCol="0">
            <a:spAutoFit/>
          </a:bodyPr>
          <a:lstStyle/>
          <a:p>
            <a:r>
              <a:rPr lang="en-US" dirty="0"/>
              <a:t>Key feature is forming and maintaining self-sustaining cycles</a:t>
            </a:r>
          </a:p>
        </p:txBody>
      </p:sp>
    </p:spTree>
    <p:extLst>
      <p:ext uri="{BB962C8B-B14F-4D97-AF65-F5344CB8AC3E}">
        <p14:creationId xmlns:p14="http://schemas.microsoft.com/office/powerpoint/2010/main" val="23354303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Emergent Properties</a:t>
            </a:r>
            <a:endParaRPr lang="en-US" dirty="0"/>
          </a:p>
        </p:txBody>
      </p:sp>
      <p:sp>
        <p:nvSpPr>
          <p:cNvPr id="3" name="Content Placeholder 2"/>
          <p:cNvSpPr>
            <a:spLocks noGrp="1"/>
          </p:cNvSpPr>
          <p:nvPr>
            <p:ph idx="1"/>
          </p:nvPr>
        </p:nvSpPr>
        <p:spPr>
          <a:xfrm>
            <a:off x="1981200" y="1600201"/>
            <a:ext cx="8229600" cy="2057400"/>
          </a:xfrm>
        </p:spPr>
        <p:txBody>
          <a:bodyPr/>
          <a:lstStyle/>
          <a:p>
            <a:r>
              <a:rPr lang="en-US" dirty="0" smtClean="0"/>
              <a:t>Function at higher order of organization that arises from behavior at a lower level</a:t>
            </a:r>
          </a:p>
          <a:p>
            <a:r>
              <a:rPr lang="en-US" dirty="0" smtClean="0"/>
              <a:t>Whole is more than the sum of the parts</a:t>
            </a:r>
          </a:p>
        </p:txBody>
      </p:sp>
      <p:pic>
        <p:nvPicPr>
          <p:cNvPr id="4" name="Picture 3"/>
          <p:cNvPicPr>
            <a:picLocks noChangeAspect="1"/>
          </p:cNvPicPr>
          <p:nvPr/>
        </p:nvPicPr>
        <p:blipFill>
          <a:blip r:embed="rId2"/>
          <a:stretch>
            <a:fillRect/>
          </a:stretch>
        </p:blipFill>
        <p:spPr>
          <a:xfrm>
            <a:off x="1859756" y="3267075"/>
            <a:ext cx="2381250" cy="200025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96737" y="3548633"/>
            <a:ext cx="4276725" cy="182766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0" y="4291150"/>
            <a:ext cx="2928938" cy="2390775"/>
          </a:xfrm>
          <a:prstGeom prst="rect">
            <a:avLst/>
          </a:prstGeom>
        </p:spPr>
      </p:pic>
    </p:spTree>
    <p:extLst>
      <p:ext uri="{BB962C8B-B14F-4D97-AF65-F5344CB8AC3E}">
        <p14:creationId xmlns:p14="http://schemas.microsoft.com/office/powerpoint/2010/main" val="174556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Emergent Properties</a:t>
            </a:r>
            <a:endParaRPr lang="en-US" dirty="0"/>
          </a:p>
        </p:txBody>
      </p:sp>
      <p:sp>
        <p:nvSpPr>
          <p:cNvPr id="3" name="Content Placeholder 2"/>
          <p:cNvSpPr>
            <a:spLocks noGrp="1"/>
          </p:cNvSpPr>
          <p:nvPr>
            <p:ph idx="1"/>
          </p:nvPr>
        </p:nvSpPr>
        <p:spPr/>
        <p:txBody>
          <a:bodyPr/>
          <a:lstStyle/>
          <a:p>
            <a:r>
              <a:rPr lang="en-US" dirty="0" smtClean="0"/>
              <a:t>Self organization – increase complexity without being guided by outside force</a:t>
            </a:r>
          </a:p>
          <a:p>
            <a:pPr lvl="1"/>
            <a:r>
              <a:rPr lang="en-US" dirty="0" smtClean="0"/>
              <a:t>Macroscopic structure from microscopic disorder</a:t>
            </a:r>
            <a:endParaRPr lang="en-US" dirty="0"/>
          </a:p>
        </p:txBody>
      </p:sp>
    </p:spTree>
    <p:extLst>
      <p:ext uri="{BB962C8B-B14F-4D97-AF65-F5344CB8AC3E}">
        <p14:creationId xmlns:p14="http://schemas.microsoft.com/office/powerpoint/2010/main" val="18716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ioteams.com/images/ibm_research_e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90800" y="1083945"/>
            <a:ext cx="5943600" cy="5281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43200" y="457200"/>
            <a:ext cx="4187300" cy="523220"/>
          </a:xfrm>
          <a:prstGeom prst="rect">
            <a:avLst/>
          </a:prstGeom>
          <a:noFill/>
        </p:spPr>
        <p:txBody>
          <a:bodyPr wrap="none" rtlCol="0">
            <a:spAutoFit/>
          </a:bodyPr>
          <a:lstStyle/>
          <a:p>
            <a:r>
              <a:rPr lang="en-US" sz="2800" dirty="0"/>
              <a:t>Within species organization</a:t>
            </a:r>
          </a:p>
        </p:txBody>
      </p:sp>
    </p:spTree>
    <p:extLst>
      <p:ext uri="{BB962C8B-B14F-4D97-AF65-F5344CB8AC3E}">
        <p14:creationId xmlns:p14="http://schemas.microsoft.com/office/powerpoint/2010/main" val="6082266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0" y="76200"/>
            <a:ext cx="4248214" cy="523220"/>
          </a:xfrm>
          <a:prstGeom prst="rect">
            <a:avLst/>
          </a:prstGeom>
          <a:noFill/>
        </p:spPr>
        <p:txBody>
          <a:bodyPr wrap="none" rtlCol="0">
            <a:spAutoFit/>
          </a:bodyPr>
          <a:lstStyle/>
          <a:p>
            <a:r>
              <a:rPr lang="en-US" sz="2800" dirty="0"/>
              <a:t>Among species organization</a:t>
            </a:r>
          </a:p>
        </p:txBody>
      </p:sp>
      <p:pic>
        <p:nvPicPr>
          <p:cNvPr id="2050" name="Picture 2" descr="http://media-2.web.britannica.com/eb-media/90/3890-004-E491062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79073" y="1130422"/>
            <a:ext cx="7779327" cy="5117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726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BDCFB3BB118CB44B6C413571DD9D4BF" ma:contentTypeVersion="13" ma:contentTypeDescription="Create a new document." ma:contentTypeScope="" ma:versionID="6466605cb76aa99df4483d767fed8817">
  <xsd:schema xmlns:xsd="http://www.w3.org/2001/XMLSchema" xmlns:xs="http://www.w3.org/2001/XMLSchema" xmlns:p="http://schemas.microsoft.com/office/2006/metadata/properties" xmlns:ns3="1d73cb9e-0c2c-4a09-8eb0-28eaaf607d09" xmlns:ns4="d790e453-5fb7-4e38-871b-6f5636f07714" targetNamespace="http://schemas.microsoft.com/office/2006/metadata/properties" ma:root="true" ma:fieldsID="671f412b49b9dea8d037448f4bb67365" ns3:_="" ns4:_="">
    <xsd:import namespace="1d73cb9e-0c2c-4a09-8eb0-28eaaf607d09"/>
    <xsd:import namespace="d790e453-5fb7-4e38-871b-6f5636f0771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AutoKeyPoints" minOccurs="0"/>
                <xsd:element ref="ns4:MediaServiceKeyPoints"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73cb9e-0c2c-4a09-8eb0-28eaaf607d0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90e453-5fb7-4e38-871b-6f5636f0771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A122A3-7EB9-4D9C-8A26-D3FCD0FB074C}">
  <ds:schemaRefs>
    <ds:schemaRef ds:uri="http://schemas.microsoft.com/sharepoint/v3/contenttype/forms"/>
  </ds:schemaRefs>
</ds:datastoreItem>
</file>

<file path=customXml/itemProps2.xml><?xml version="1.0" encoding="utf-8"?>
<ds:datastoreItem xmlns:ds="http://schemas.openxmlformats.org/officeDocument/2006/customXml" ds:itemID="{05F927E0-1D21-43A7-9FC2-00F676872B41}">
  <ds:schemaRefs>
    <ds:schemaRef ds:uri="1d73cb9e-0c2c-4a09-8eb0-28eaaf607d09"/>
    <ds:schemaRef ds:uri="http://purl.org/dc/terms/"/>
    <ds:schemaRef ds:uri="http://schemas.openxmlformats.org/package/2006/metadata/core-properties"/>
    <ds:schemaRef ds:uri="http://purl.org/dc/dcmitype/"/>
    <ds:schemaRef ds:uri="http://schemas.microsoft.com/office/infopath/2007/PartnerControls"/>
    <ds:schemaRef ds:uri="d790e453-5fb7-4e38-871b-6f5636f07714"/>
    <ds:schemaRef ds:uri="http://purl.org/dc/elements/1.1/"/>
    <ds:schemaRef ds:uri="http://schemas.microsoft.com/office/2006/documentManagement/typ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E55E51C-1B52-42A7-8E7F-5F68862538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73cb9e-0c2c-4a09-8eb0-28eaaf607d09"/>
    <ds:schemaRef ds:uri="d790e453-5fb7-4e38-871b-6f5636f077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900</TotalTime>
  <Words>1189</Words>
  <Application>Microsoft Office PowerPoint</Application>
  <PresentationFormat>Widescreen</PresentationFormat>
  <Paragraphs>153</Paragraphs>
  <Slides>52</Slides>
  <Notes>1</Notes>
  <HiddenSlides>10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SimSun</vt:lpstr>
      <vt:lpstr>Arial</vt:lpstr>
      <vt:lpstr>Brandon Text Regular</vt:lpstr>
      <vt:lpstr>Calibri</vt:lpstr>
      <vt:lpstr>Calibri Light</vt:lpstr>
      <vt:lpstr>Gill Sans MT</vt:lpstr>
      <vt:lpstr>Times New Roman</vt:lpstr>
      <vt:lpstr>Wingdings</vt:lpstr>
      <vt:lpstr>Office Theme</vt:lpstr>
      <vt:lpstr>Ecosystems as complex adaptive systems</vt:lpstr>
      <vt:lpstr>Complex adaptive systems</vt:lpstr>
      <vt:lpstr>Systems</vt:lpstr>
      <vt:lpstr>Hierarchical Representation of Systems</vt:lpstr>
      <vt:lpstr>Systems</vt:lpstr>
      <vt:lpstr>Emergent Properties</vt:lpstr>
      <vt:lpstr>Emergent Properties</vt:lpstr>
      <vt:lpstr>PowerPoint Presentation</vt:lpstr>
      <vt:lpstr>PowerPoint Presentation</vt:lpstr>
      <vt:lpstr>PowerPoint Presentation</vt:lpstr>
      <vt:lpstr>PowerPoint Presentation</vt:lpstr>
      <vt:lpstr>PowerPoint Presentation</vt:lpstr>
      <vt:lpstr>Ecosystem Organization  Self-organizing processes in ecosystems make them awesomely complex</vt:lpstr>
      <vt:lpstr>Some properties of sustainable systems</vt:lpstr>
      <vt:lpstr>Ecosystem Design</vt:lpstr>
      <vt:lpstr>PowerPoint Presentation</vt:lpstr>
      <vt:lpstr>PowerPoint Presentation</vt:lpstr>
      <vt:lpstr>Autocatalysis – self catalyzing</vt:lpstr>
      <vt:lpstr>Interacting autocatalytic systems – expands the possibilities</vt:lpstr>
      <vt:lpstr>PowerPoint Presentation</vt:lpstr>
      <vt:lpstr>PowerPoint Presentation</vt:lpstr>
      <vt:lpstr>DeWitt Clinton Locomotive pulling coaches on the Mohawk-Hudson railroad</vt:lpstr>
      <vt:lpstr>Everything operates as a web of interdependent co-developments</vt:lpstr>
      <vt:lpstr>PowerPoint Presentation</vt:lpstr>
      <vt:lpstr>Open systems to energy flow</vt:lpstr>
      <vt:lpstr>Organization matters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Ways of farming meat</vt:lpstr>
      <vt:lpstr>Ways of farming meat</vt:lpstr>
      <vt:lpstr>Ways of farming meat</vt:lpstr>
      <vt:lpstr>PowerPoint Presentation</vt:lpstr>
      <vt:lpstr>PowerPoint Presentation</vt:lpstr>
      <vt:lpstr>PowerPoint Presentation</vt:lpstr>
      <vt:lpstr>PowerPoint Presentation</vt:lpstr>
      <vt:lpstr>PowerPoint Presentation</vt:lpstr>
      <vt:lpstr>PowerPoint Presentation</vt:lpstr>
      <vt:lpstr>Urban Metabolic Nitrogen model of Beijing</vt:lpstr>
      <vt:lpstr>Direct Nitrogen Flows</vt:lpstr>
      <vt:lpstr>Indirect Nitrogen Flows</vt:lpstr>
      <vt:lpstr>Importance of indirect flows</vt:lpstr>
      <vt:lpstr>Water network model of Beijing</vt:lpstr>
      <vt:lpstr>“Trophic” water structure of Beijing</vt:lpstr>
      <vt:lpstr>Conclusions from urban metabolism</vt:lpstr>
      <vt:lpstr>PowerPoint Presentation</vt:lpstr>
    </vt:vector>
  </TitlesOfParts>
  <Company>Towson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Ecosystem organization</dc:title>
  <dc:creator>Fath, Brian</dc:creator>
  <cp:lastModifiedBy>Fath, Brian</cp:lastModifiedBy>
  <cp:revision>29</cp:revision>
  <dcterms:created xsi:type="dcterms:W3CDTF">2017-02-28T18:44:09Z</dcterms:created>
  <dcterms:modified xsi:type="dcterms:W3CDTF">2021-05-28T12:23:31Z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0x010100BBDCFB3BB118CB44B6C413571DD9D4BF</vt:lpwstr>
  </property>
</Properties>
</file>